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56" d="100"/>
          <a:sy n="56" d="100"/>
        </p:scale>
        <p:origin x="420"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E85C59-0219-42DD-8861-2DA77D3FCCFC}" type="datetimeFigureOut">
              <a:rPr lang="en-IN" smtClean="0"/>
              <a:t>08-04-2025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D4777E-297E-4C50-8017-E9A4A99E68DE}" type="slidenum">
              <a:rPr lang="en-IN" smtClean="0"/>
              <a:t>‹#›</a:t>
            </a:fld>
            <a:endParaRPr lang="en-IN"/>
          </a:p>
        </p:txBody>
      </p:sp>
    </p:spTree>
    <p:extLst>
      <p:ext uri="{BB962C8B-B14F-4D97-AF65-F5344CB8AC3E}">
        <p14:creationId xmlns:p14="http://schemas.microsoft.com/office/powerpoint/2010/main" val="672647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 Monthly Expenses Trends</a:t>
            </a:r>
            <a:endParaRPr dirty="0"/>
          </a:p>
          <a:p>
            <a:r>
              <a:rPr b="0" dirty="0"/>
              <a:t>No alt text provided</a:t>
            </a:r>
            <a:endParaRPr dirty="0"/>
          </a:p>
          <a:p>
            <a:endParaRPr dirty="0"/>
          </a:p>
          <a:p>
            <a:r>
              <a:rPr b="1" dirty="0"/>
              <a:t>Patient Growth Over Time</a:t>
            </a:r>
            <a:endParaRPr dirty="0"/>
          </a:p>
          <a:p>
            <a:r>
              <a:rPr b="0" dirty="0"/>
              <a:t>No alt text provided</a:t>
            </a:r>
            <a:endParaRPr dirty="0"/>
          </a:p>
          <a:p>
            <a:endParaRPr dirty="0"/>
          </a:p>
          <a:p>
            <a:r>
              <a:rPr b="1" dirty="0"/>
              <a:t> CPT Units Monthly Distribution</a:t>
            </a:r>
            <a:endParaRPr dirty="0"/>
          </a:p>
          <a:p>
            <a:r>
              <a:rPr b="0" dirty="0"/>
              <a:t>No alt text provided</a:t>
            </a:r>
            <a:endParaRPr dirty="0"/>
          </a:p>
          <a:p>
            <a:endParaRPr dirty="0"/>
          </a:p>
          <a:p>
            <a:r>
              <a:rPr b="1" dirty="0"/>
              <a:t> Payer-wise CPT Units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Monthly Net Revenue</a:t>
            </a:r>
            <a:endParaRPr dirty="0"/>
          </a:p>
          <a:p>
            <a:r>
              <a:rPr b="0" dirty="0"/>
              <a:t>No alt text provided</a:t>
            </a:r>
            <a:endParaRPr dirty="0"/>
          </a:p>
          <a:p>
            <a:endParaRPr dirty="0"/>
          </a:p>
          <a:p>
            <a:r>
              <a:rPr b="1" dirty="0"/>
              <a:t>Monthly Insurance Revenue</a:t>
            </a:r>
            <a:endParaRPr dirty="0"/>
          </a:p>
          <a:p>
            <a:r>
              <a:rPr b="0" dirty="0"/>
              <a:t>No alt text provided</a:t>
            </a:r>
            <a:endParaRPr dirty="0"/>
          </a:p>
          <a:p>
            <a:endParaRPr dirty="0"/>
          </a:p>
          <a:p>
            <a:r>
              <a:rPr b="1" dirty="0"/>
              <a:t>Monthly Patient Revenue </a:t>
            </a:r>
            <a:endParaRPr dirty="0"/>
          </a:p>
          <a:p>
            <a:r>
              <a:rPr b="0" dirty="0"/>
              <a:t>No alt text provided</a:t>
            </a:r>
            <a:endParaRPr dirty="0"/>
          </a:p>
          <a:p>
            <a:endParaRPr dirty="0"/>
          </a:p>
          <a:p>
            <a:r>
              <a:rPr b="1" dirty="0"/>
              <a:t> Monthly Procedure Volume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Yearly Avg. Patient Payment Trend</a:t>
            </a:r>
            <a:endParaRPr dirty="0"/>
          </a:p>
          <a:p>
            <a:r>
              <a:rPr b="0" dirty="0"/>
              <a:t>No alt text provided</a:t>
            </a:r>
            <a:endParaRPr dirty="0"/>
          </a:p>
          <a:p>
            <a:endParaRPr dirty="0"/>
          </a:p>
          <a:p>
            <a:r>
              <a:rPr b="1" dirty="0"/>
              <a:t>Monthly Payment Performance</a:t>
            </a:r>
            <a:endParaRPr dirty="0"/>
          </a:p>
          <a:p>
            <a:r>
              <a:rPr b="0" dirty="0"/>
              <a:t>No alt text provided</a:t>
            </a:r>
            <a:endParaRPr dirty="0"/>
          </a:p>
          <a:p>
            <a:endParaRPr dirty="0"/>
          </a:p>
          <a:p>
            <a:r>
              <a:rPr b="1" dirty="0"/>
              <a:t>Optimized Quarterly Expenditure</a:t>
            </a:r>
            <a:endParaRPr dirty="0"/>
          </a:p>
          <a:p>
            <a:r>
              <a:rPr b="0" dirty="0"/>
              <a:t>No alt text provided</a:t>
            </a:r>
            <a:endParaRPr dirty="0"/>
          </a:p>
          <a:p>
            <a:endParaRPr dirty="0"/>
          </a:p>
          <a:p>
            <a:r>
              <a:rPr b="1" dirty="0"/>
              <a:t>Deficit Reduction Efficiency - Monthly</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Monthly ARGE Ratio Trend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Monthly IPTP Ratio Trend</a:t>
            </a:r>
            <a:endParaRPr dirty="0"/>
          </a:p>
          <a:p>
            <a:r>
              <a:rPr b="0" dirty="0"/>
              <a:t>No alt text provided</a:t>
            </a:r>
            <a:endParaRPr dirty="0"/>
          </a:p>
          <a:p>
            <a:endParaRPr dirty="0"/>
          </a:p>
          <a:p>
            <a:r>
              <a:rPr b="1" dirty="0"/>
              <a:t> Gross Expenses by CptGrouping</a:t>
            </a:r>
            <a:endParaRPr dirty="0"/>
          </a:p>
          <a:p>
            <a:r>
              <a:rPr b="0" dirty="0"/>
              <a:t>No alt text provided</a:t>
            </a:r>
            <a:endParaRPr dirty="0"/>
          </a:p>
          <a:p>
            <a:endParaRPr dirty="0"/>
          </a:p>
          <a:p>
            <a:r>
              <a:rPr b="1" dirty="0"/>
              <a:t> CPT Units Distribution by Hospital</a:t>
            </a:r>
            <a:endParaRPr dirty="0"/>
          </a:p>
          <a:p>
            <a:r>
              <a:rPr b="0" dirty="0"/>
              <a:t>No alt text provided</a:t>
            </a:r>
            <a:endParaRPr dirty="0"/>
          </a:p>
          <a:p>
            <a:endParaRPr dirty="0"/>
          </a:p>
          <a:p>
            <a:r>
              <a:rPr b="1" dirty="0"/>
              <a:t>Critical Hospital Metrics Overview</a:t>
            </a:r>
            <a:endParaRPr dirty="0"/>
          </a:p>
          <a:p>
            <a:r>
              <a:rPr b="0" dirty="0"/>
              <a:t>No alt text provided</a:t>
            </a:r>
            <a:endParaRPr dirty="0"/>
          </a:p>
          <a:p>
            <a:endParaRPr dirty="0"/>
          </a:p>
          <a:p>
            <a:r>
              <a:rPr b="1" dirty="0"/>
              <a:t>Hospital </a:t>
            </a:r>
            <a:endParaRPr dirty="0"/>
          </a:p>
          <a:p>
            <a:r>
              <a:rPr b="0" dirty="0"/>
              <a:t>No alt text provided</a:t>
            </a:r>
            <a:endParaRPr dirty="0"/>
          </a:p>
          <a:p>
            <a:endParaRPr dirty="0"/>
          </a:p>
          <a:p>
            <a:r>
              <a:rPr b="1" dirty="0"/>
              <a:t>Region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Gender</a:t>
            </a:r>
            <a:endParaRPr dirty="0"/>
          </a:p>
          <a:p>
            <a:r>
              <a:rPr b="0" dirty="0"/>
              <a:t>No alt text provided</a:t>
            </a:r>
            <a:endParaRPr dirty="0"/>
          </a:p>
          <a:p>
            <a:endParaRPr dirty="0"/>
          </a:p>
          <a:p>
            <a:r>
              <a:rPr b="1" dirty="0"/>
              <a:t>Blood Group</a:t>
            </a:r>
            <a:endParaRPr dirty="0"/>
          </a:p>
          <a:p>
            <a:r>
              <a:rPr b="0" dirty="0"/>
              <a:t>No alt text provided</a:t>
            </a:r>
            <a:endParaRPr dirty="0"/>
          </a:p>
          <a:p>
            <a:endParaRPr dirty="0"/>
          </a:p>
          <a:p>
            <a:r>
              <a:rPr b="1" dirty="0"/>
              <a:t>Patient by Tobacco</a:t>
            </a:r>
            <a:endParaRPr dirty="0"/>
          </a:p>
          <a:p>
            <a:r>
              <a:rPr b="0" dirty="0"/>
              <a:t>No alt text provided</a:t>
            </a:r>
            <a:endParaRPr dirty="0"/>
          </a:p>
          <a:p>
            <a:endParaRPr dirty="0"/>
          </a:p>
          <a:p>
            <a:r>
              <a:rPr b="1" dirty="0"/>
              <a:t>Patient By Exercise</a:t>
            </a:r>
            <a:endParaRPr dirty="0"/>
          </a:p>
          <a:p>
            <a:r>
              <a:rPr b="0" dirty="0"/>
              <a:t>No alt text provided</a:t>
            </a:r>
            <a:endParaRPr dirty="0"/>
          </a:p>
          <a:p>
            <a:endParaRPr dirty="0"/>
          </a:p>
          <a:p>
            <a:r>
              <a:rPr b="1" dirty="0"/>
              <a:t>Patient by Alcohol</a:t>
            </a:r>
            <a:endParaRPr dirty="0"/>
          </a:p>
          <a:p>
            <a:r>
              <a:rPr b="0" dirty="0"/>
              <a:t>No alt text provided</a:t>
            </a:r>
            <a:endParaRPr dirty="0"/>
          </a:p>
          <a:p>
            <a:endParaRPr dirty="0"/>
          </a:p>
          <a:p>
            <a:r>
              <a:rPr b="1" dirty="0"/>
              <a:t>Patient by Diet</a:t>
            </a:r>
            <a:endParaRPr dirty="0"/>
          </a:p>
          <a:p>
            <a:r>
              <a:rPr b="0" dirty="0"/>
              <a:t>No alt text provided</a:t>
            </a:r>
            <a:endParaRPr dirty="0"/>
          </a:p>
          <a:p>
            <a:endParaRPr dirty="0"/>
          </a:p>
          <a:p>
            <a:r>
              <a:rPr b="1" dirty="0"/>
              <a:t>Distinct Patients by BloodGroup</a:t>
            </a:r>
            <a:endParaRPr dirty="0"/>
          </a:p>
          <a:p>
            <a:r>
              <a:rPr b="0" dirty="0"/>
              <a:t>No alt text provided</a:t>
            </a:r>
            <a:endParaRPr dirty="0"/>
          </a:p>
          <a:p>
            <a:endParaRPr dirty="0"/>
          </a:p>
          <a:p>
            <a:r>
              <a:rPr b="1" dirty="0"/>
              <a:t>Patient Gender Distribution by State</a:t>
            </a:r>
            <a:endParaRPr dirty="0"/>
          </a:p>
          <a:p>
            <a:r>
              <a:rPr b="0" dirty="0"/>
              <a:t>No alt text provided</a:t>
            </a:r>
            <a:endParaRPr dirty="0"/>
          </a:p>
          <a:p>
            <a:endParaRPr dirty="0"/>
          </a:p>
          <a:p>
            <a:r>
              <a:rPr b="1" dirty="0"/>
              <a:t>Region Code</a:t>
            </a:r>
            <a:endParaRPr dirty="0"/>
          </a:p>
          <a:p>
            <a:r>
              <a:rPr b="0" dirty="0"/>
              <a:t>No alt text provided</a:t>
            </a:r>
            <a:endParaRPr dirty="0"/>
          </a:p>
          <a:p>
            <a:endParaRPr dirty="0"/>
          </a:p>
          <a:p>
            <a:r>
              <a:rPr b="1" dirty="0"/>
              <a:t>Distribution of Patient by State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Region</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Gender</a:t>
            </a:r>
            <a:endParaRPr dirty="0"/>
          </a:p>
          <a:p>
            <a:r>
              <a:rPr b="0" dirty="0"/>
              <a:t>No alt text provided</a:t>
            </a:r>
            <a:endParaRPr dirty="0"/>
          </a:p>
          <a:p>
            <a:endParaRPr dirty="0"/>
          </a:p>
          <a:p>
            <a:r>
              <a:rPr b="1" dirty="0"/>
              <a:t>Blood Group</a:t>
            </a:r>
            <a:endParaRPr dirty="0"/>
          </a:p>
          <a:p>
            <a:r>
              <a:rPr b="0" dirty="0"/>
              <a:t>No alt text provided</a:t>
            </a:r>
            <a:endParaRPr dirty="0"/>
          </a:p>
          <a:p>
            <a:endParaRPr dirty="0"/>
          </a:p>
          <a:p>
            <a:r>
              <a:rPr b="1" dirty="0"/>
              <a:t>Regional Breakdown of Provider Specialties</a:t>
            </a:r>
            <a:endParaRPr dirty="0"/>
          </a:p>
          <a:p>
            <a:r>
              <a:rPr b="0" dirty="0"/>
              <a:t>No alt text provided</a:t>
            </a:r>
            <a:endParaRPr dirty="0"/>
          </a:p>
          <a:p>
            <a:endParaRPr dirty="0"/>
          </a:p>
          <a:p>
            <a:r>
              <a:rPr b="1" dirty="0"/>
              <a:t>Regional Physician Count Analysis</a:t>
            </a:r>
            <a:endParaRPr dirty="0"/>
          </a:p>
          <a:p>
            <a:r>
              <a:rPr b="0" dirty="0"/>
              <a:t>No alt text provided</a:t>
            </a:r>
            <a:endParaRPr dirty="0"/>
          </a:p>
          <a:p>
            <a:endParaRPr dirty="0"/>
          </a:p>
          <a:p>
            <a:r>
              <a:rPr b="1" dirty="0"/>
              <a:t>Monthly Provider Activity Overview and CPT Units</a:t>
            </a:r>
            <a:endParaRPr dirty="0"/>
          </a:p>
          <a:p>
            <a:r>
              <a:rPr b="0" dirty="0"/>
              <a:t>No alt text provided</a:t>
            </a:r>
            <a:endParaRPr dirty="0"/>
          </a:p>
          <a:p>
            <a:endParaRPr dirty="0"/>
          </a:p>
          <a:p>
            <a:r>
              <a:rPr b="1" dirty="0"/>
              <a:t>Holistic Provider Performance Matrix</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Region Code</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Monthly Aggregate Expenses: Gross and Adjusted</a:t>
            </a:r>
            <a:endParaRPr dirty="0"/>
          </a:p>
          <a:p>
            <a:r>
              <a:rPr b="0" dirty="0"/>
              <a:t>No alt text provided</a:t>
            </a:r>
            <a:endParaRPr dirty="0"/>
          </a:p>
          <a:p>
            <a:endParaRPr dirty="0"/>
          </a:p>
          <a:p>
            <a:r>
              <a:rPr b="1" dirty="0"/>
              <a:t>slicer</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4/8/2025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4/8/2025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4/8/2025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d82362d5-c53d-4b4b-ade0-c8d670c19051?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d82362d5-c53d-4b4b-ade0-c8d670c19051/?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d82362d5-c53d-4b4b-ade0-c8d670c19051/?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d82362d5-c53d-4b4b-ade0-c8d670c19051/?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d82362d5-c53d-4b4b-ade0-c8d670c19051/?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d82362d5-c53d-4b4b-ade0-c8d670c19051/?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U.S. Healthcare Dynamics</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4/9/2025 3:35:20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4/9/2025 3:13:45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card ,card ,textbox , Monthly Expenses Trends ,Patient Growth Over Time , CPT Units Monthly Distribution , Payer-wise CPT Units ,card ,card ,card ,Monthly Net Revenue ,Monthly Insurance Revenue ,Monthly Patient Revenue  , Monthly Procedure Volume ,actionButton ,image ,card ,Yearly Avg. Patient Payment Trend ,Monthly Payment Performance ,Optimized Quarterly Expenditure ,Deficit Reduction Efficiency - Monthly. Please refer to the notes on this slide for details">
            <a:hlinkClick r:id="rId3"/>
          </p:cNvPr>
          <p:cNvPicPr>
            <a:picLocks noChangeAspect="1"/>
          </p:cNvPicPr>
          <p:nvPr/>
        </p:nvPicPr>
        <p:blipFill>
          <a:blip r:embed="rId4"/>
          <a:stretch>
            <a:fillRect/>
          </a:stretch>
        </p:blipFill>
        <p:spPr>
          <a:xfrm>
            <a:off x="533400" y="0"/>
            <a:ext cx="11115675" cy="6848475"/>
          </a:xfrm>
          <a:prstGeom prst="rect">
            <a:avLst/>
          </a:prstGeom>
          <a:noFill/>
        </p:spPr>
      </p:pic>
      <p:sp>
        <p:nvSpPr>
          <p:cNvPr id="4" name="Title" hidden="1"/>
          <p:cNvSpPr>
            <a:spLocks noGrp="1"/>
          </p:cNvSpPr>
          <p:nvPr>
            <p:ph type="title"/>
          </p:nvPr>
        </p:nvSpPr>
        <p:spPr/>
        <p:txBody>
          <a:bodyPr/>
          <a:lstStyle/>
          <a:p>
            <a:r>
              <a:t>Executive Summary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card ,card ,card ,textbox ,Monthly ARGE Ratio Trend ,card ,card ,card ,Monthly IPTP Ratio Trend , Gross Expenses by CptGrouping , CPT Units Distribution by Hospital ,Critical Hospital Metrics Overview ,Hospital  ,Region ,textbox ,image. Please refer to the notes on this slide for details">
            <a:hlinkClick r:id="rId3"/>
          </p:cNvPr>
          <p:cNvPicPr>
            <a:picLocks noChangeAspect="1"/>
          </p:cNvPicPr>
          <p:nvPr/>
        </p:nvPicPr>
        <p:blipFill>
          <a:blip r:embed="rId4"/>
          <a:stretch>
            <a:fillRect/>
          </a:stretch>
        </p:blipFill>
        <p:spPr>
          <a:xfrm>
            <a:off x="533400" y="0"/>
            <a:ext cx="11115675" cy="6848475"/>
          </a:xfrm>
          <a:prstGeom prst="rect">
            <a:avLst/>
          </a:prstGeom>
          <a:noFill/>
        </p:spPr>
      </p:pic>
      <p:sp>
        <p:nvSpPr>
          <p:cNvPr id="4" name="Title" hidden="1"/>
          <p:cNvSpPr>
            <a:spLocks noGrp="1"/>
          </p:cNvSpPr>
          <p:nvPr>
            <p:ph type="title"/>
          </p:nvPr>
        </p:nvSpPr>
        <p:spPr/>
        <p:txBody>
          <a:bodyPr/>
          <a:lstStyle/>
          <a:p>
            <a:r>
              <a:t>Hospital Insights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card ,card ,card ,textbox ,card ,card ,card ,Gender ,Blood Group ,Patient by Tobacco ,Patient By Exercise ,Patient by Alcohol ,Patient by Diet ,Distinct Patients by BloodGroup ,Patient Gender Distribution by State ,Region Code ,Distribution of Patient by State ,image ,card ,Region. Please refer to the notes on this slide for details">
            <a:hlinkClick r:id="rId3"/>
          </p:cNvPr>
          <p:cNvPicPr>
            <a:picLocks noChangeAspect="1"/>
          </p:cNvPicPr>
          <p:nvPr/>
        </p:nvPicPr>
        <p:blipFill>
          <a:blip r:embed="rId4"/>
          <a:stretch>
            <a:fillRect/>
          </a:stretch>
        </p:blipFill>
        <p:spPr>
          <a:xfrm>
            <a:off x="533400" y="0"/>
            <a:ext cx="11115675" cy="6848475"/>
          </a:xfrm>
          <a:prstGeom prst="rect">
            <a:avLst/>
          </a:prstGeom>
          <a:noFill/>
        </p:spPr>
      </p:pic>
      <p:sp>
        <p:nvSpPr>
          <p:cNvPr id="4" name="Title" hidden="1"/>
          <p:cNvSpPr>
            <a:spLocks noGrp="1"/>
          </p:cNvSpPr>
          <p:nvPr>
            <p:ph type="title"/>
          </p:nvPr>
        </p:nvSpPr>
        <p:spPr/>
        <p:txBody>
          <a:bodyPr/>
          <a:lstStyle/>
          <a:p>
            <a:r>
              <a:t>Patient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card ,card ,card ,textbox ,card ,card ,card ,Gender ,Blood Group ,Regional Breakdown of Provider Specialties ,Regional Physician Count Analysis ,Monthly Provider Activity Overview and CPT Units ,Holistic Provider Performance Matrix ,image ,Region Code. Please refer to the notes on this slide for details">
            <a:hlinkClick r:id="rId3"/>
          </p:cNvPr>
          <p:cNvPicPr>
            <a:picLocks noChangeAspect="1"/>
          </p:cNvPicPr>
          <p:nvPr/>
        </p:nvPicPr>
        <p:blipFill>
          <a:blip r:embed="rId4"/>
          <a:stretch>
            <a:fillRect/>
          </a:stretch>
        </p:blipFill>
        <p:spPr>
          <a:xfrm>
            <a:off x="533400" y="0"/>
            <a:ext cx="11115675" cy="6848475"/>
          </a:xfrm>
          <a:prstGeom prst="rect">
            <a:avLst/>
          </a:prstGeom>
          <a:noFill/>
        </p:spPr>
      </p:pic>
      <p:sp>
        <p:nvSpPr>
          <p:cNvPr id="4" name="Title" hidden="1"/>
          <p:cNvSpPr>
            <a:spLocks noGrp="1"/>
          </p:cNvSpPr>
          <p:nvPr>
            <p:ph type="title"/>
          </p:nvPr>
        </p:nvSpPr>
        <p:spPr/>
        <p:txBody>
          <a:bodyPr/>
          <a:lstStyle/>
          <a:p>
            <a:r>
              <a:t>Payer-Provider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Monthly Aggregate Expenses: Gross and Adjusted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Monthly Expenses Trends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TotalTime>
  <Words>544</Words>
  <Application>Microsoft Office PowerPoint</Application>
  <PresentationFormat>Widescreen</PresentationFormat>
  <Paragraphs>252</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Aptos</vt:lpstr>
      <vt:lpstr>Arial</vt:lpstr>
      <vt:lpstr>Calibri</vt:lpstr>
      <vt:lpstr>Calibri Light</vt:lpstr>
      <vt:lpstr>Segoe UI</vt:lpstr>
      <vt:lpstr>Segoe UI Light</vt:lpstr>
      <vt:lpstr>Segoe UI Semibold</vt:lpstr>
      <vt:lpstr>Custom Design</vt:lpstr>
      <vt:lpstr>U.S. Healthcare Dynamics</vt:lpstr>
      <vt:lpstr>Executive Summary</vt:lpstr>
      <vt:lpstr>Hospital Insights</vt:lpstr>
      <vt:lpstr>Patient Analysis</vt:lpstr>
      <vt:lpstr>Payer-Provider Analysis</vt:lpstr>
      <vt:lpstr>Monthly Expenses Trends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Amruta Sudhakar Shinde</cp:lastModifiedBy>
  <cp:revision>5</cp:revision>
  <dcterms:created xsi:type="dcterms:W3CDTF">2016-09-04T11:54:55Z</dcterms:created>
  <dcterms:modified xsi:type="dcterms:W3CDTF">2025-04-09T03:38:59Z</dcterms:modified>
</cp:coreProperties>
</file>