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7"/>
  </p:notesMasterIdLst>
  <p:handoutMasterIdLst>
    <p:handoutMasterId r:id="rId18"/>
  </p:handoutMasterIdLst>
  <p:sldIdLst>
    <p:sldId id="278" r:id="rId5"/>
    <p:sldId id="279" r:id="rId6"/>
    <p:sldId id="280" r:id="rId7"/>
    <p:sldId id="281" r:id="rId8"/>
    <p:sldId id="282" r:id="rId9"/>
    <p:sldId id="287" r:id="rId10"/>
    <p:sldId id="288" r:id="rId11"/>
    <p:sldId id="286" r:id="rId12"/>
    <p:sldId id="283" r:id="rId13"/>
    <p:sldId id="284" r:id="rId14"/>
    <p:sldId id="285"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253" autoAdjust="0"/>
  </p:normalViewPr>
  <p:slideViewPr>
    <p:cSldViewPr snapToGrid="0">
      <p:cViewPr varScale="1">
        <p:scale>
          <a:sx n="87" d="100"/>
          <a:sy n="87" d="100"/>
        </p:scale>
        <p:origin x="528" y="72"/>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A0FDE8-3B80-4AAC-92F2-E3D0667D4E72}" type="datetimeFigureOut">
              <a:rPr lang="en-US" smtClean="0"/>
              <a:t>4/26/2017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B79F74-2001-4B21-B06E-FA23C7F2DD77}" type="slidenum">
              <a:rPr lang="en-US" smtClean="0"/>
              <a:t>‹#›</a:t>
            </a:fld>
            <a:endParaRPr lang="en-US"/>
          </a:p>
        </p:txBody>
      </p:sp>
    </p:spTree>
    <p:extLst>
      <p:ext uri="{BB962C8B-B14F-4D97-AF65-F5344CB8AC3E}">
        <p14:creationId xmlns:p14="http://schemas.microsoft.com/office/powerpoint/2010/main" val="97782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F25FBA-1311-468D-8115-8778B0F7BEEC}" type="datetimeFigureOut">
              <a:rPr lang="en-US" smtClean="0"/>
              <a:t>4/26/2017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67C00-F679-4C51-9894-9E2214E5C2F1}" type="slidenum">
              <a:rPr lang="en-US" smtClean="0"/>
              <a:t>‹#›</a:t>
            </a:fld>
            <a:endParaRPr lang="en-US"/>
          </a:p>
        </p:txBody>
      </p:sp>
    </p:spTree>
    <p:extLst>
      <p:ext uri="{BB962C8B-B14F-4D97-AF65-F5344CB8AC3E}">
        <p14:creationId xmlns:p14="http://schemas.microsoft.com/office/powerpoint/2010/main" val="552822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hidden">
          <a:xfrm>
            <a:off x="915924" y="0"/>
            <a:ext cx="7178040" cy="5943600"/>
          </a:xfrm>
          <a:prstGeom prst="rect">
            <a:avLst/>
          </a:prstGeom>
          <a:solidFill>
            <a:schemeClr val="bg1"/>
          </a:solidFill>
          <a:ln>
            <a:noFill/>
          </a:ln>
          <a:effectLst>
            <a:outerShdw blurRad="63500" sx="101000" sy="10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90244" y="2514600"/>
            <a:ext cx="6629400" cy="2743200"/>
          </a:xfrm>
        </p:spPr>
        <p:txBody>
          <a:bodyPr anchor="b"/>
          <a:lstStyle>
            <a:lvl1pPr algn="l">
              <a:lnSpc>
                <a:spcPct val="80000"/>
              </a:lnSpc>
              <a:defRPr sz="6600"/>
            </a:lvl1pPr>
          </a:lstStyle>
          <a:p>
            <a:r>
              <a:rPr lang="en-US"/>
              <a:t>Click to edit Master title style</a:t>
            </a:r>
          </a:p>
        </p:txBody>
      </p:sp>
      <p:sp>
        <p:nvSpPr>
          <p:cNvPr id="3" name="Subtitle 2"/>
          <p:cNvSpPr>
            <a:spLocks noGrp="1"/>
          </p:cNvSpPr>
          <p:nvPr>
            <p:ph type="subTitle" idx="1"/>
          </p:nvPr>
        </p:nvSpPr>
        <p:spPr>
          <a:xfrm>
            <a:off x="1190244" y="5303520"/>
            <a:ext cx="6629400" cy="457200"/>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B5389C-FACC-452B-B4C1-3BD186F45CB8}" type="datetime1">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0512" y="419099"/>
            <a:ext cx="2086087" cy="57531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400" y="419099"/>
            <a:ext cx="7277100" cy="57531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FCE844-3C76-42C8-BBA9-088C96A067BA}" type="datetime1">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24594C-40D9-4922-A63A-E4D7E3C24D49}" type="datetime1">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bwMode="hidden">
          <a:xfrm>
            <a:off x="-1" y="1676400"/>
            <a:ext cx="9313683" cy="4267200"/>
          </a:xfrm>
          <a:prstGeom prst="rect">
            <a:avLst/>
          </a:prstGeom>
          <a:solidFill>
            <a:schemeClr val="bg1"/>
          </a:solidFill>
          <a:ln>
            <a:noFill/>
          </a:ln>
          <a:effectLst>
            <a:outerShdw blurRad="63500" sx="101000" sy="10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95400" y="2212848"/>
            <a:ext cx="6217920" cy="2862262"/>
          </a:xfrm>
        </p:spPr>
        <p:txBody>
          <a:bodyPr anchor="b"/>
          <a:lstStyle>
            <a:lvl1pPr>
              <a:lnSpc>
                <a:spcPct val="80000"/>
              </a:lnSpc>
              <a:defRPr sz="5400"/>
            </a:lvl1pPr>
          </a:lstStyle>
          <a:p>
            <a:r>
              <a:rPr lang="en-US"/>
              <a:t>Click to edit Master title style</a:t>
            </a:r>
          </a:p>
        </p:txBody>
      </p:sp>
      <p:sp>
        <p:nvSpPr>
          <p:cNvPr id="3" name="Text Placeholder 2"/>
          <p:cNvSpPr>
            <a:spLocks noGrp="1"/>
          </p:cNvSpPr>
          <p:nvPr>
            <p:ph type="body" idx="1"/>
          </p:nvPr>
        </p:nvSpPr>
        <p:spPr>
          <a:xfrm>
            <a:off x="1295400" y="5120640"/>
            <a:ext cx="6217920" cy="457200"/>
          </a:xfrm>
        </p:spPr>
        <p:txBody>
          <a:bodyPr/>
          <a:lstStyle>
            <a:lvl1pPr marL="0" indent="0">
              <a:spcBef>
                <a:spcPts val="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05000"/>
            <a:ext cx="4572000" cy="42672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24600" y="1905000"/>
            <a:ext cx="4572000" cy="42672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D7D855-A872-4272-B880-39A488A710E7}" type="datetime1">
              <a:rPr lang="en-US" smtClean="0"/>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904999"/>
            <a:ext cx="4572000" cy="698351"/>
          </a:xfrm>
        </p:spPr>
        <p:txBody>
          <a:bodyPr anchor="ctr">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603351"/>
            <a:ext cx="4572000" cy="3568849"/>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904999"/>
            <a:ext cx="4572000" cy="698351"/>
          </a:xfrm>
        </p:spPr>
        <p:txBody>
          <a:bodyPr anchor="ctr">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603351"/>
            <a:ext cx="4572000" cy="3568849"/>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AACA8F-D5ED-4B90-A100-0BDC54A645DF}" type="datetime1">
              <a:rPr lang="en-US" smtClean="0"/>
              <a:t>4/26/2017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29CD98-8566-471F-B6F9-93E04967ED47}" type="datetime1">
              <a:rPr lang="en-US" smtClean="0"/>
              <a:t>4/26/2017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635E6A-2086-4CB2-B79F-96593439A0AC}" type="datetime1">
              <a:rPr lang="en-US" smtClean="0"/>
              <a:t>4/26/2017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userDrawn="1"/>
        </p:nvSpPr>
        <p:spPr bwMode="hidden">
          <a:xfrm>
            <a:off x="4876800" y="0"/>
            <a:ext cx="7315200" cy="6856286"/>
          </a:xfrm>
          <a:prstGeom prst="rect">
            <a:avLst/>
          </a:prstGeom>
          <a:solidFill>
            <a:schemeClr val="bg1"/>
          </a:solidFill>
          <a:ln>
            <a:noFill/>
          </a:ln>
          <a:effectLst>
            <a:outerShdw blurRad="50800" dist="254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1" y="2651760"/>
            <a:ext cx="3657600" cy="1828800"/>
          </a:xfrm>
        </p:spPr>
        <p:txBody>
          <a:bodyPr anchor="b"/>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94020" y="688489"/>
            <a:ext cx="6080760" cy="548371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0" y="4617720"/>
            <a:ext cx="3657600" cy="1554480"/>
          </a:xfrm>
        </p:spPr>
        <p:txBody>
          <a:bodyPr>
            <a:normAutofit/>
          </a:bodyPr>
          <a:lstStyle>
            <a:lvl1pPr marL="0" indent="0">
              <a:lnSpc>
                <a:spcPct val="90000"/>
              </a:lnSpc>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E78B26-E0E7-401D-95E5-683ED06BF9AD}" type="datetime1">
              <a:rPr lang="en-US" smtClean="0"/>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hidden">
          <a:xfrm>
            <a:off x="4876800" y="0"/>
            <a:ext cx="7315200" cy="6856286"/>
          </a:xfrm>
          <a:prstGeom prst="rect">
            <a:avLst/>
          </a:prstGeom>
          <a:solidFill>
            <a:schemeClr val="bg1"/>
          </a:solidFill>
          <a:ln>
            <a:noFill/>
          </a:ln>
          <a:effectLst>
            <a:outerShdw blurRad="50800" dist="254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2648" y="2651760"/>
            <a:ext cx="3657600" cy="1828800"/>
          </a:xfrm>
        </p:spPr>
        <p:txBody>
          <a:bodyPr anchor="b"/>
          <a:lstStyle>
            <a:lvl1pPr>
              <a:defRPr sz="3600">
                <a:solidFill>
                  <a:schemeClr val="bg1"/>
                </a:solidFill>
              </a:defRPr>
            </a:lvl1pPr>
          </a:lstStyle>
          <a:p>
            <a:r>
              <a:rPr lang="en-US"/>
              <a:t>Click to edit Master title style</a:t>
            </a:r>
          </a:p>
        </p:txBody>
      </p:sp>
      <p:sp>
        <p:nvSpPr>
          <p:cNvPr id="3" name="Picture Placeholder 2"/>
          <p:cNvSpPr>
            <a:spLocks noGrp="1"/>
          </p:cNvSpPr>
          <p:nvPr>
            <p:ph type="pic" idx="1"/>
          </p:nvPr>
        </p:nvSpPr>
        <p:spPr>
          <a:xfrm>
            <a:off x="5494020" y="684943"/>
            <a:ext cx="6080760" cy="5486400"/>
          </a:xfrm>
          <a:solidFill>
            <a:schemeClr val="bg1">
              <a:lumMod val="90000"/>
              <a:lumOff val="10000"/>
            </a:schemeClr>
          </a:solidFill>
          <a:effectLst>
            <a:outerShdw blurRad="63500" sx="101000" sy="101000" algn="ctr" rotWithShape="0">
              <a:prstClr val="black">
                <a:alpha val="25000"/>
              </a:prstClr>
            </a:outerShdw>
          </a:effectLst>
        </p:spPr>
        <p:txBody>
          <a:bodyPr tIns="54864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12648" y="4617720"/>
            <a:ext cx="3657600" cy="155448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C28EC7-2C19-4F74-B285-CE160F4A579A}" type="datetime1">
              <a:rPr lang="en-US" smtClean="0"/>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userDrawn="1"/>
        </p:nvSpPr>
        <p:spPr bwMode="hidden">
          <a:xfrm>
            <a:off x="0" y="5980361"/>
            <a:ext cx="12188952" cy="452163"/>
          </a:xfrm>
          <a:prstGeom prst="rect">
            <a:avLst/>
          </a:prstGeom>
          <a:solidFill>
            <a:schemeClr val="bg1"/>
          </a:solidFill>
          <a:ln>
            <a:noFill/>
          </a:ln>
          <a:effectLst>
            <a:outerShdw blurRad="50800" dist="254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bwMode="hidden">
          <a:xfrm>
            <a:off x="1524" y="214604"/>
            <a:ext cx="12188952" cy="452163"/>
          </a:xfrm>
          <a:prstGeom prst="rect">
            <a:avLst/>
          </a:prstGeom>
          <a:solidFill>
            <a:schemeClr val="bg1"/>
          </a:solidFill>
          <a:ln>
            <a:noFill/>
          </a:ln>
          <a:effectLst>
            <a:outerShdw blurRad="50800" dist="25400" dir="16200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bwMode="hidden">
          <a:xfrm>
            <a:off x="1524" y="214604"/>
            <a:ext cx="12188952" cy="6217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419100"/>
            <a:ext cx="9601200" cy="12573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1295400" y="1905000"/>
            <a:ext cx="96012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39166" y="6484777"/>
            <a:ext cx="1335054" cy="274022"/>
          </a:xfrm>
          <a:prstGeom prst="rect">
            <a:avLst/>
          </a:prstGeom>
        </p:spPr>
        <p:txBody>
          <a:bodyPr vert="horz" lIns="91440" tIns="45720" rIns="91440" bIns="45720" rtlCol="0" anchor="ctr"/>
          <a:lstStyle>
            <a:lvl1pPr algn="r">
              <a:defRPr sz="1000">
                <a:solidFill>
                  <a:schemeClr val="tx1">
                    <a:tint val="75000"/>
                  </a:schemeClr>
                </a:solidFill>
              </a:defRPr>
            </a:lvl1pPr>
          </a:lstStyle>
          <a:p>
            <a:fld id="{287D4020-EAAB-4E36-8532-04C08CBCE9E1}" type="datetime1">
              <a:rPr lang="en-US" smtClean="0"/>
              <a:t>4/26/2017</a:t>
            </a:fld>
            <a:endParaRPr lang="en-US"/>
          </a:p>
        </p:txBody>
      </p:sp>
      <p:sp>
        <p:nvSpPr>
          <p:cNvPr id="5" name="Footer Placeholder 4"/>
          <p:cNvSpPr>
            <a:spLocks noGrp="1"/>
          </p:cNvSpPr>
          <p:nvPr>
            <p:ph type="ftr" sz="quarter" idx="3"/>
          </p:nvPr>
        </p:nvSpPr>
        <p:spPr>
          <a:xfrm>
            <a:off x="609600" y="6484777"/>
            <a:ext cx="4123765" cy="274022"/>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896600" y="6484777"/>
            <a:ext cx="685800" cy="274022"/>
          </a:xfrm>
          <a:prstGeom prst="rect">
            <a:avLst/>
          </a:prstGeom>
        </p:spPr>
        <p:txBody>
          <a:bodyPr vert="horz" lIns="91440" tIns="45720" rIns="91440" bIns="45720" rtlCol="0" anchor="ctr"/>
          <a:lstStyle>
            <a:lvl1pPr algn="r">
              <a:defRPr sz="100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000" kern="1200" baseline="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800"/>
        </a:spcBef>
        <a:buSzPct val="90000"/>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SzPct val="90000"/>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SzPct val="90000"/>
        <a:buFont typeface="Arial" pitchFamily="34" charset="0"/>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800"/>
        </a:spcBef>
        <a:buSzPct val="90000"/>
        <a:buFont typeface="Arial" pitchFamily="34" charset="0"/>
        <a:buChar char="▪"/>
        <a:defRPr sz="1400" kern="1200">
          <a:solidFill>
            <a:schemeClr val="tx1"/>
          </a:solidFill>
          <a:latin typeface="+mn-lt"/>
          <a:ea typeface="+mn-ea"/>
          <a:cs typeface="+mn-cs"/>
        </a:defRPr>
      </a:lvl4pPr>
      <a:lvl5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5pPr>
      <a:lvl6pPr marL="14630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6916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7pPr>
      <a:lvl8pPr marL="19202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8050" y="628022"/>
            <a:ext cx="7455046" cy="2378827"/>
          </a:xfrm>
        </p:spPr>
        <p:txBody>
          <a:bodyPr>
            <a:normAutofit/>
          </a:bodyPr>
          <a:lstStyle/>
          <a:p>
            <a:pPr algn="ctr"/>
            <a:r>
              <a:rPr lang="en-US" sz="4000" dirty="0">
                <a:latin typeface="Cambria" panose="02040503050406030204" pitchFamily="18" charset="0"/>
              </a:rPr>
              <a:t>Decision Support for a Two Stage Multi-Product Supply Chain</a:t>
            </a:r>
          </a:p>
        </p:txBody>
      </p:sp>
      <p:sp>
        <p:nvSpPr>
          <p:cNvPr id="3" name="Subtitle 2"/>
          <p:cNvSpPr>
            <a:spLocks noGrp="1"/>
          </p:cNvSpPr>
          <p:nvPr>
            <p:ph type="subTitle" idx="1"/>
          </p:nvPr>
        </p:nvSpPr>
        <p:spPr>
          <a:xfrm>
            <a:off x="1078832" y="4237271"/>
            <a:ext cx="9562664" cy="1567181"/>
          </a:xfrm>
        </p:spPr>
        <p:txBody>
          <a:bodyPr>
            <a:normAutofit lnSpcReduction="10000"/>
          </a:bodyPr>
          <a:lstStyle/>
          <a:p>
            <a:pPr algn="l"/>
            <a:r>
              <a:rPr lang="en-US" sz="2500" dirty="0">
                <a:latin typeface="Calibri" panose="020F0502020204030204" pitchFamily="34" charset="0"/>
                <a:cs typeface="Calibri" panose="020F0502020204030204" pitchFamily="34" charset="0"/>
              </a:rPr>
              <a:t>			Presented By:</a:t>
            </a:r>
          </a:p>
          <a:p>
            <a:pPr algn="l"/>
            <a:r>
              <a:rPr lang="en-US" sz="25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Akshay Kamath 	  (1206429402)</a:t>
            </a:r>
          </a:p>
          <a:p>
            <a:pPr algn="l"/>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Amrut</a:t>
            </a:r>
            <a:r>
              <a:rPr lang="en-US" sz="2000" dirty="0">
                <a:latin typeface="Calibri" panose="020F0502020204030204" pitchFamily="34" charset="0"/>
                <a:cs typeface="Calibri" panose="020F0502020204030204" pitchFamily="34" charset="0"/>
              </a:rPr>
              <a:t> Deshpande (1211537636)</a:t>
            </a:r>
          </a:p>
          <a:p>
            <a:pPr algn="l"/>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Kartik</a:t>
            </a:r>
            <a:r>
              <a:rPr lang="en-US" sz="2000" dirty="0">
                <a:latin typeface="Calibri" panose="020F0502020204030204" pitchFamily="34" charset="0"/>
                <a:cs typeface="Calibri" panose="020F0502020204030204" pitchFamily="34" charset="0"/>
              </a:rPr>
              <a:t> Murali  	  (1211409040)</a:t>
            </a:r>
          </a:p>
          <a:p>
            <a:pPr algn="l"/>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Samyak</a:t>
            </a:r>
            <a:r>
              <a:rPr lang="en-US" sz="2000" dirty="0">
                <a:latin typeface="Calibri" panose="020F0502020204030204" pitchFamily="34" charset="0"/>
                <a:cs typeface="Calibri" panose="020F0502020204030204" pitchFamily="34" charset="0"/>
              </a:rPr>
              <a:t> Jain  	  (1211425082)</a:t>
            </a:r>
          </a:p>
          <a:p>
            <a:pPr algn="l"/>
            <a:endParaRPr lang="en-US" dirty="0"/>
          </a:p>
        </p:txBody>
      </p:sp>
    </p:spTree>
    <p:extLst>
      <p:ext uri="{BB962C8B-B14F-4D97-AF65-F5344CB8AC3E}">
        <p14:creationId xmlns:p14="http://schemas.microsoft.com/office/powerpoint/2010/main" val="116441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35889" y="-258060"/>
            <a:ext cx="10058400" cy="130480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kern="1200" baseline="0">
                <a:solidFill>
                  <a:schemeClr val="accent2"/>
                </a:solidFill>
                <a:latin typeface="+mj-lt"/>
                <a:ea typeface="+mj-ea"/>
                <a:cs typeface="+mj-cs"/>
              </a:defRPr>
            </a:lvl1pPr>
          </a:lstStyle>
          <a:p>
            <a:r>
              <a:rPr lang="en-US" dirty="0"/>
              <a:t>Lessons learned</a:t>
            </a:r>
          </a:p>
        </p:txBody>
      </p:sp>
      <p:sp>
        <p:nvSpPr>
          <p:cNvPr id="5" name="Content Placeholder 2"/>
          <p:cNvSpPr txBox="1">
            <a:spLocks/>
          </p:cNvSpPr>
          <p:nvPr/>
        </p:nvSpPr>
        <p:spPr>
          <a:xfrm>
            <a:off x="91510" y="1119808"/>
            <a:ext cx="11888455" cy="57381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SzPct val="90000"/>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SzPct val="90000"/>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SzPct val="90000"/>
              <a:buFont typeface="Arial" pitchFamily="34" charset="0"/>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800"/>
              </a:spcBef>
              <a:buSzPct val="90000"/>
              <a:buFont typeface="Arial" pitchFamily="34" charset="0"/>
              <a:buChar char="▪"/>
              <a:defRPr sz="1400" kern="1200">
                <a:solidFill>
                  <a:schemeClr val="tx1"/>
                </a:solidFill>
                <a:latin typeface="+mn-lt"/>
                <a:ea typeface="+mn-ea"/>
                <a:cs typeface="+mn-cs"/>
              </a:defRPr>
            </a:lvl4pPr>
            <a:lvl5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5pPr>
            <a:lvl6pPr marL="14630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6916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7pPr>
            <a:lvl8pPr marL="19202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9pPr>
          </a:lstStyle>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243910" y="1272208"/>
            <a:ext cx="11888455" cy="57381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SzPct val="90000"/>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SzPct val="90000"/>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SzPct val="90000"/>
              <a:buFont typeface="Arial" pitchFamily="34" charset="0"/>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800"/>
              </a:spcBef>
              <a:buSzPct val="90000"/>
              <a:buFont typeface="Arial" pitchFamily="34" charset="0"/>
              <a:buChar char="▪"/>
              <a:defRPr sz="1400" kern="1200">
                <a:solidFill>
                  <a:schemeClr val="tx1"/>
                </a:solidFill>
                <a:latin typeface="+mn-lt"/>
                <a:ea typeface="+mn-ea"/>
                <a:cs typeface="+mn-cs"/>
              </a:defRPr>
            </a:lvl4pPr>
            <a:lvl5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5pPr>
            <a:lvl6pPr marL="14630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6916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7pPr>
            <a:lvl8pPr marL="19202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9p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Excel VBA is an extremely powerful tool.</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How best to integrate VBA and MYSQL platforms to ensure optimal deployment of information based support infrastructure.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Database planning is key. Effective database design provides easy data storage and retrieval while maintaining minimal data redundancy.</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Developed a deeper understanding of DSS design and the intricacies of Supply Chain Management.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Debugging is not fun.</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614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35889" y="-258060"/>
            <a:ext cx="10058400" cy="130480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kern="1200" baseline="0">
                <a:solidFill>
                  <a:schemeClr val="accent2"/>
                </a:solidFill>
                <a:latin typeface="+mj-lt"/>
                <a:ea typeface="+mj-ea"/>
                <a:cs typeface="+mj-cs"/>
              </a:defRPr>
            </a:lvl1pPr>
          </a:lstStyle>
          <a:p>
            <a:r>
              <a:rPr lang="en-US" dirty="0"/>
              <a:t>Conclusion</a:t>
            </a:r>
          </a:p>
        </p:txBody>
      </p:sp>
      <p:sp>
        <p:nvSpPr>
          <p:cNvPr id="7" name="Content Placeholder 2"/>
          <p:cNvSpPr txBox="1">
            <a:spLocks/>
          </p:cNvSpPr>
          <p:nvPr/>
        </p:nvSpPr>
        <p:spPr>
          <a:xfrm>
            <a:off x="91510" y="1119808"/>
            <a:ext cx="11888455" cy="57381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SzPct val="90000"/>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SzPct val="90000"/>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SzPct val="90000"/>
              <a:buFont typeface="Arial" pitchFamily="34" charset="0"/>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800"/>
              </a:spcBef>
              <a:buSzPct val="90000"/>
              <a:buFont typeface="Arial" pitchFamily="34" charset="0"/>
              <a:buChar char="▪"/>
              <a:defRPr sz="1400" kern="1200">
                <a:solidFill>
                  <a:schemeClr val="tx1"/>
                </a:solidFill>
                <a:latin typeface="+mn-lt"/>
                <a:ea typeface="+mn-ea"/>
                <a:cs typeface="+mn-cs"/>
              </a:defRPr>
            </a:lvl4pPr>
            <a:lvl5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5pPr>
            <a:lvl6pPr marL="14630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6916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7pPr>
            <a:lvl8pPr marL="19202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9pPr>
          </a:lstStyle>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8" name="Content Placeholder 2"/>
          <p:cNvSpPr txBox="1">
            <a:spLocks/>
          </p:cNvSpPr>
          <p:nvPr/>
        </p:nvSpPr>
        <p:spPr>
          <a:xfrm>
            <a:off x="243910" y="1272208"/>
            <a:ext cx="11888455" cy="57381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SzPct val="90000"/>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SzPct val="90000"/>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SzPct val="90000"/>
              <a:buFont typeface="Arial" pitchFamily="34" charset="0"/>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800"/>
              </a:spcBef>
              <a:buSzPct val="90000"/>
              <a:buFont typeface="Arial" pitchFamily="34" charset="0"/>
              <a:buChar char="▪"/>
              <a:defRPr sz="1400" kern="1200">
                <a:solidFill>
                  <a:schemeClr val="tx1"/>
                </a:solidFill>
                <a:latin typeface="+mn-lt"/>
                <a:ea typeface="+mn-ea"/>
                <a:cs typeface="+mn-cs"/>
              </a:defRPr>
            </a:lvl4pPr>
            <a:lvl5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5pPr>
            <a:lvl6pPr marL="14630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6916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7pPr>
            <a:lvl8pPr marL="19202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9p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optimal integration of various platforms like VBA and SQL is essential to create a good support system. They aren’t as effective by themselves.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of a intuitive GUI can simplify otherwise complex executive financial decisions.</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8902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4392" y="2646484"/>
            <a:ext cx="6265984" cy="685801"/>
          </a:xfrm>
        </p:spPr>
        <p:txBody>
          <a:bodyPr/>
          <a:lstStyle/>
          <a:p>
            <a:r>
              <a:rPr lang="en-US" dirty="0"/>
              <a:t>THANK YOU… Questions ?</a:t>
            </a:r>
          </a:p>
        </p:txBody>
      </p:sp>
    </p:spTree>
    <p:extLst>
      <p:ext uri="{BB962C8B-B14F-4D97-AF65-F5344CB8AC3E}">
        <p14:creationId xmlns:p14="http://schemas.microsoft.com/office/powerpoint/2010/main" val="880936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889" y="-258060"/>
            <a:ext cx="10058400" cy="1304808"/>
          </a:xfrm>
        </p:spPr>
        <p:txBody>
          <a:bodyPr/>
          <a:lstStyle/>
          <a:p>
            <a:r>
              <a:rPr lang="en-US" dirty="0"/>
              <a:t>Executive Summary</a:t>
            </a:r>
          </a:p>
        </p:txBody>
      </p:sp>
      <p:sp>
        <p:nvSpPr>
          <p:cNvPr id="3" name="Content Placeholder 2"/>
          <p:cNvSpPr>
            <a:spLocks noGrp="1"/>
          </p:cNvSpPr>
          <p:nvPr>
            <p:ph idx="1"/>
          </p:nvPr>
        </p:nvSpPr>
        <p:spPr>
          <a:xfrm>
            <a:off x="235889" y="1046748"/>
            <a:ext cx="11611052" cy="5518384"/>
          </a:xfrm>
        </p:spPr>
        <p:txBody>
          <a:bodyPr>
            <a:noAutofit/>
          </a:bodyPr>
          <a:lstStyle/>
          <a:p>
            <a:pPr marL="182563" indent="-90488" algn="just">
              <a:spcAft>
                <a:spcPts val="1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aim of this project is to design a reliable dynamic Decision Support System (DSS) to aid company executives make effective fiscal decisions with regard to planning the logistics infrastructure require to meet product demand.</a:t>
            </a:r>
          </a:p>
          <a:p>
            <a:pPr marL="182880" algn="just">
              <a:spcAft>
                <a:spcPts val="1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DSS comprises of a minimum cost flow based multi stage route optimization scheme at its core . This ensures optimal product deployment to meet demand at minimal cost.</a:t>
            </a:r>
          </a:p>
          <a:p>
            <a:pPr marL="182880" algn="just">
              <a:spcAft>
                <a:spcPts val="1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DSS is supported by a MySQL backend server and encapsulated in a intuitive VBA based GUI. </a:t>
            </a:r>
          </a:p>
          <a:p>
            <a:pPr marL="182880" algn="just">
              <a:spcAft>
                <a:spcPts val="1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inventory management system synchronized with the database ensures that company executives keep track of product inventory levels, reorder points and operational trends.</a:t>
            </a:r>
          </a:p>
          <a:p>
            <a:pPr marL="182880" algn="just">
              <a:spcAft>
                <a:spcPts val="18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8580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35889" y="-258060"/>
            <a:ext cx="10058400" cy="130480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kern="1200" baseline="0">
                <a:solidFill>
                  <a:schemeClr val="accent2"/>
                </a:solidFill>
                <a:latin typeface="+mj-lt"/>
                <a:ea typeface="+mj-ea"/>
                <a:cs typeface="+mj-cs"/>
              </a:defRPr>
            </a:lvl1pPr>
          </a:lstStyle>
          <a:p>
            <a:r>
              <a:rPr lang="en-US" dirty="0"/>
              <a:t>Design Considerations</a:t>
            </a:r>
          </a:p>
        </p:txBody>
      </p:sp>
      <p:sp>
        <p:nvSpPr>
          <p:cNvPr id="7" name="Content Placeholder 2"/>
          <p:cNvSpPr txBox="1">
            <a:spLocks/>
          </p:cNvSpPr>
          <p:nvPr/>
        </p:nvSpPr>
        <p:spPr>
          <a:xfrm>
            <a:off x="91510" y="1119808"/>
            <a:ext cx="11808942" cy="57381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SzPct val="90000"/>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SzPct val="90000"/>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SzPct val="90000"/>
              <a:buFont typeface="Arial" pitchFamily="34" charset="0"/>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800"/>
              </a:spcBef>
              <a:buSzPct val="90000"/>
              <a:buFont typeface="Arial" pitchFamily="34" charset="0"/>
              <a:buChar char="▪"/>
              <a:defRPr sz="1400" kern="1200">
                <a:solidFill>
                  <a:schemeClr val="tx1"/>
                </a:solidFill>
                <a:latin typeface="+mn-lt"/>
                <a:ea typeface="+mn-ea"/>
                <a:cs typeface="+mn-cs"/>
              </a:defRPr>
            </a:lvl4pPr>
            <a:lvl5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5pPr>
            <a:lvl6pPr marL="14630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6916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7pPr>
            <a:lvl8pPr marL="19202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9pPr>
          </a:lstStyle>
          <a:p>
            <a:pPr marL="182880" algn="just">
              <a:spcAft>
                <a:spcPts val="1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DSS was designed to be reliable. Relational Database System in MYSQL was used to provide the  data integrity required by sensitive yet robust logistic databases. All tables were normalized to ensure optimal data usage and minimal data redundancy.</a:t>
            </a:r>
          </a:p>
          <a:p>
            <a:pPr algn="just">
              <a:spcAft>
                <a:spcPts val="1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GUI was designed using VBA, a versatile platform that integrates seamlessly with Excel reports to provide the user with a comprehensive interactive graphical interface that’s simple to use. </a:t>
            </a:r>
          </a:p>
          <a:p>
            <a:pPr marL="182880" algn="just">
              <a:spcAft>
                <a:spcPts val="1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the sake of computational simplicity the logistic setup was scaled down to a Three Product  Supply Chain.</a:t>
            </a:r>
          </a:p>
          <a:p>
            <a:pPr marL="182880" algn="just">
              <a:spcAft>
                <a:spcPts val="1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three products transverse the following logistic nodes : Two Plant, Four Distribution Centers &amp; Five Dealers.</a:t>
            </a:r>
          </a:p>
          <a:p>
            <a:pPr algn="just">
              <a:spcAft>
                <a:spcPts val="1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Demand for products is a forecasted value and would normally be predicted through historical sales data. This component is not included in the scope of this project. </a:t>
            </a:r>
          </a:p>
          <a:p>
            <a:pPr algn="just">
              <a:spcAft>
                <a:spcPts val="1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 distance considerations were made using the Euclidian method of point to point measurements.</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73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6885" y="640080"/>
            <a:ext cx="3659246" cy="2926080"/>
          </a:xfrm>
        </p:spPr>
        <p:txBody>
          <a:bodyPr vert="horz" lIns="91440" tIns="45720" rIns="91440" bIns="45720" rtlCol="0" anchor="b">
            <a:normAutofit/>
          </a:bodyPr>
          <a:lstStyle/>
          <a:p>
            <a:r>
              <a:rPr lang="en-US" sz="4400" dirty="0">
                <a:solidFill>
                  <a:srgbClr val="FFFFFF"/>
                </a:solidFill>
              </a:rPr>
              <a:t>Entity-Relationship Diagram</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177" y="185531"/>
            <a:ext cx="10678423" cy="6226064"/>
          </a:xfrm>
          <a:prstGeom prst="rect">
            <a:avLst/>
          </a:prstGeom>
        </p:spPr>
      </p:pic>
      <p:sp>
        <p:nvSpPr>
          <p:cNvPr id="8" name="Title 1"/>
          <p:cNvSpPr txBox="1">
            <a:spLocks/>
          </p:cNvSpPr>
          <p:nvPr/>
        </p:nvSpPr>
        <p:spPr>
          <a:xfrm>
            <a:off x="235889" y="-258060"/>
            <a:ext cx="10058400" cy="130480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kern="1200" baseline="0">
                <a:solidFill>
                  <a:schemeClr val="accent2"/>
                </a:solidFill>
                <a:latin typeface="+mj-lt"/>
                <a:ea typeface="+mj-ea"/>
                <a:cs typeface="+mj-cs"/>
              </a:defRPr>
            </a:lvl1pPr>
          </a:lstStyle>
          <a:p>
            <a:r>
              <a:rPr lang="en-US" dirty="0"/>
              <a:t>  ER Diagram</a:t>
            </a:r>
          </a:p>
        </p:txBody>
      </p:sp>
    </p:spTree>
    <p:extLst>
      <p:ext uri="{BB962C8B-B14F-4D97-AF65-F5344CB8AC3E}">
        <p14:creationId xmlns:p14="http://schemas.microsoft.com/office/powerpoint/2010/main" val="1038331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894356" y="256760"/>
            <a:ext cx="6541192" cy="6115137"/>
          </a:xfrm>
          <a:prstGeom prst="rect">
            <a:avLst/>
          </a:prstGeom>
        </p:spPr>
      </p:pic>
      <p:sp>
        <p:nvSpPr>
          <p:cNvPr id="8" name="Title 1"/>
          <p:cNvSpPr txBox="1">
            <a:spLocks/>
          </p:cNvSpPr>
          <p:nvPr/>
        </p:nvSpPr>
        <p:spPr>
          <a:xfrm>
            <a:off x="222637" y="256760"/>
            <a:ext cx="10058400" cy="130480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kern="1200" baseline="0">
                <a:solidFill>
                  <a:schemeClr val="accent2"/>
                </a:solidFill>
                <a:latin typeface="+mj-lt"/>
                <a:ea typeface="+mj-ea"/>
                <a:cs typeface="+mj-cs"/>
              </a:defRPr>
            </a:lvl1pPr>
          </a:lstStyle>
          <a:p>
            <a:r>
              <a:rPr lang="en-US" dirty="0"/>
              <a:t>Relational </a:t>
            </a:r>
          </a:p>
          <a:p>
            <a:r>
              <a:rPr lang="en-US" dirty="0"/>
              <a:t>Tables</a:t>
            </a:r>
          </a:p>
        </p:txBody>
      </p:sp>
    </p:spTree>
    <p:extLst>
      <p:ext uri="{BB962C8B-B14F-4D97-AF65-F5344CB8AC3E}">
        <p14:creationId xmlns:p14="http://schemas.microsoft.com/office/powerpoint/2010/main" val="3035537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5889" y="1229138"/>
                <a:ext cx="9915276" cy="5052391"/>
              </a:xfrm>
            </p:spPr>
            <p:txBody>
              <a:bodyPr>
                <a:normAutofit fontScale="85000" lnSpcReduction="20000"/>
              </a:bodyPr>
              <a:lstStyle/>
              <a:p>
                <a:pPr marL="0" indent="0">
                  <a:buNone/>
                </a:pPr>
                <a:r>
                  <a:rPr lang="en-US" sz="1900" u="sng" dirty="0">
                    <a:latin typeface="Times New Roman" panose="02020603050405020304" pitchFamily="18" charset="0"/>
                    <a:cs typeface="Times New Roman" panose="02020603050405020304" pitchFamily="18" charset="0"/>
                  </a:rPr>
                  <a:t>Parameters</a:t>
                </a:r>
              </a:p>
              <a:p>
                <a:r>
                  <a:rPr lang="en-US" sz="1800" dirty="0">
                    <a:latin typeface="Times New Roman" panose="02020603050405020304" pitchFamily="18" charset="0"/>
                    <a:cs typeface="Times New Roman" panose="02020603050405020304" pitchFamily="18" charset="0"/>
                  </a:rPr>
                  <a:t>G: Nodes representing the all the plants</a:t>
                </a:r>
              </a:p>
              <a:p>
                <a:pPr algn="just"/>
                <a:r>
                  <a:rPr lang="en-US" sz="1800" dirty="0">
                    <a:latin typeface="Times New Roman" panose="02020603050405020304" pitchFamily="18" charset="0"/>
                    <a:cs typeface="Times New Roman" panose="02020603050405020304" pitchFamily="18" charset="0"/>
                  </a:rPr>
                  <a:t>H: Nodes representing the all the distribution centers</a:t>
                </a:r>
              </a:p>
              <a:p>
                <a:pPr algn="just"/>
                <a:r>
                  <a:rPr lang="en-US" sz="1800" dirty="0">
                    <a:latin typeface="Times New Roman" panose="02020603050405020304" pitchFamily="18" charset="0"/>
                    <a:cs typeface="Times New Roman" panose="02020603050405020304" pitchFamily="18" charset="0"/>
                  </a:rPr>
                  <a:t>F : Nodes representing the all the dealers</a:t>
                </a:r>
              </a:p>
              <a:p>
                <a:pPr algn="just"/>
                <a14:m>
                  <m:oMath xmlns:m="http://schemas.openxmlformats.org/officeDocument/2006/math">
                    <m:sSubSup>
                      <m:sSubSupPr>
                        <m:ctrlPr>
                          <a:rPr lang="en-US" sz="1800" i="1">
                            <a:latin typeface="Cambria Math" panose="02040503050406030204" pitchFamily="18" charset="0"/>
                          </a:rPr>
                        </m:ctrlPr>
                      </m:sSubSupPr>
                      <m:e>
                        <m:r>
                          <m:rPr>
                            <m:sty m:val="p"/>
                          </m:rPr>
                          <a:rPr lang="en-US" sz="1800" b="0" i="0" smtClean="0">
                            <a:latin typeface="Cambria Math" panose="02040503050406030204" pitchFamily="18" charset="0"/>
                          </a:rPr>
                          <m:t>C</m:t>
                        </m:r>
                      </m:e>
                      <m:sub>
                        <m:r>
                          <m:rPr>
                            <m:sty m:val="p"/>
                          </m:rPr>
                          <a:rPr lang="en-US" sz="1800" b="0" i="0" smtClean="0">
                            <a:latin typeface="Cambria Math" panose="02040503050406030204" pitchFamily="18" charset="0"/>
                          </a:rPr>
                          <m:t>ij</m:t>
                        </m:r>
                      </m:sub>
                      <m:sup>
                        <m:r>
                          <m:rPr>
                            <m:sty m:val="p"/>
                          </m:rPr>
                          <a:rPr lang="en-US" sz="1800" b="0" i="0" smtClean="0">
                            <a:latin typeface="Cambria Math" panose="02040503050406030204" pitchFamily="18" charset="0"/>
                          </a:rPr>
                          <m:t>k</m:t>
                        </m:r>
                      </m:sup>
                    </m:sSubSup>
                  </m:oMath>
                </a14:m>
                <a:r>
                  <a:rPr lang="en-US" sz="1800" dirty="0">
                    <a:latin typeface="Times New Roman" panose="02020603050405020304" pitchFamily="18" charset="0"/>
                    <a:cs typeface="Times New Roman" panose="02020603050405020304" pitchFamily="18" charset="0"/>
                  </a:rPr>
                  <a:t>: Represents the cost per unit flow of k products from plant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to distribution center j</a:t>
                </a:r>
              </a:p>
              <a:p>
                <a:pPr algn="just"/>
                <a14:m>
                  <m:oMath xmlns:m="http://schemas.openxmlformats.org/officeDocument/2006/math">
                    <m:sSubSup>
                      <m:sSubSupPr>
                        <m:ctrlPr>
                          <a:rPr lang="en-US" sz="1800" i="1">
                            <a:latin typeface="Cambria Math" panose="02040503050406030204" pitchFamily="18" charset="0"/>
                          </a:rPr>
                        </m:ctrlPr>
                      </m:sSubSupPr>
                      <m:e>
                        <m:r>
                          <m:rPr>
                            <m:sty m:val="p"/>
                          </m:rPr>
                          <a:rPr lang="en-US" sz="1800" b="0" i="0" smtClean="0">
                            <a:latin typeface="Cambria Math" panose="02040503050406030204" pitchFamily="18" charset="0"/>
                          </a:rPr>
                          <m:t>P</m:t>
                        </m:r>
                      </m:e>
                      <m:sub>
                        <m:r>
                          <m:rPr>
                            <m:nor/>
                          </m:rPr>
                          <a:rPr lang="en-US" sz="1800">
                            <a:latin typeface="Times New Roman" panose="02020603050405020304" pitchFamily="18" charset="0"/>
                            <a:cs typeface="Times New Roman" panose="02020603050405020304" pitchFamily="18" charset="0"/>
                          </a:rPr>
                          <m:t>jl</m:t>
                        </m:r>
                      </m:sub>
                      <m:sup>
                        <m:r>
                          <m:rPr>
                            <m:nor/>
                          </m:rPr>
                          <a:rPr lang="en-US" sz="1800">
                            <a:latin typeface="Times New Roman" panose="02020603050405020304" pitchFamily="18" charset="0"/>
                            <a:cs typeface="Times New Roman" panose="02020603050405020304" pitchFamily="18" charset="0"/>
                          </a:rPr>
                          <m:t>k</m:t>
                        </m:r>
                      </m:sup>
                    </m:sSubSup>
                  </m:oMath>
                </a14:m>
                <a:r>
                  <a:rPr lang="en-US" sz="1800" dirty="0">
                    <a:latin typeface="Times New Roman" panose="02020603050405020304" pitchFamily="18" charset="0"/>
                    <a:cs typeface="Times New Roman" panose="02020603050405020304" pitchFamily="18" charset="0"/>
                  </a:rPr>
                  <a:t>: Represents the cost per unit flow k products from distribution center distribution center j to dealer l </a:t>
                </a:r>
              </a:p>
              <a:p>
                <a:pPr algn="just"/>
                <a14:m>
                  <m:oMath xmlns:m="http://schemas.openxmlformats.org/officeDocument/2006/math">
                    <m:sSubSup>
                      <m:sSubSupPr>
                        <m:ctrlPr>
                          <a:rPr lang="en-US" sz="1800" i="1" dirty="0">
                            <a:latin typeface="Cambria Math" panose="02040503050406030204" pitchFamily="18" charset="0"/>
                          </a:rPr>
                        </m:ctrlPr>
                      </m:sSubSupPr>
                      <m:e>
                        <m:r>
                          <m:rPr>
                            <m:sty m:val="p"/>
                          </m:rPr>
                          <a:rPr lang="en-US" sz="1800" b="0" i="0" dirty="0" smtClean="0">
                            <a:latin typeface="Cambria Math" panose="02040503050406030204" pitchFamily="18" charset="0"/>
                          </a:rPr>
                          <m:t>N</m:t>
                        </m:r>
                      </m:e>
                      <m:sub>
                        <m:r>
                          <m:rPr>
                            <m:sty m:val="p"/>
                          </m:rPr>
                          <a:rPr lang="en-US" sz="1800" b="0" i="0" dirty="0" smtClean="0">
                            <a:latin typeface="Cambria Math" panose="02040503050406030204" pitchFamily="18" charset="0"/>
                          </a:rPr>
                          <m:t>i</m:t>
                        </m:r>
                      </m:sub>
                      <m:sup>
                        <m:r>
                          <m:rPr>
                            <m:sty m:val="p"/>
                          </m:rPr>
                          <a:rPr lang="en-US" sz="1800" b="0" i="0" dirty="0" smtClean="0">
                            <a:latin typeface="Cambria Math" panose="02040503050406030204" pitchFamily="18" charset="0"/>
                          </a:rPr>
                          <m:t>k</m:t>
                        </m:r>
                      </m:sup>
                    </m:sSubSup>
                  </m:oMath>
                </a14:m>
                <a:r>
                  <a:rPr lang="en-US" sz="1800" dirty="0">
                    <a:latin typeface="Times New Roman" panose="02020603050405020304" pitchFamily="18" charset="0"/>
                    <a:cs typeface="Times New Roman" panose="02020603050405020304" pitchFamily="18" charset="0"/>
                  </a:rPr>
                  <a:t>: Capacity of plant I for product k</a:t>
                </a:r>
              </a:p>
              <a:p>
                <a:pPr algn="just"/>
                <a14:m>
                  <m:oMath xmlns:m="http://schemas.openxmlformats.org/officeDocument/2006/math">
                    <m:sSubSup>
                      <m:sSubSupPr>
                        <m:ctrlPr>
                          <a:rPr lang="en-US" sz="1800" i="1" dirty="0">
                            <a:latin typeface="Cambria Math" panose="02040503050406030204" pitchFamily="18" charset="0"/>
                          </a:rPr>
                        </m:ctrlPr>
                      </m:sSubSupPr>
                      <m:e>
                        <m:r>
                          <m:rPr>
                            <m:sty m:val="p"/>
                          </m:rPr>
                          <a:rPr lang="en-US" sz="1800" b="0" i="0" dirty="0" smtClean="0">
                            <a:latin typeface="Cambria Math" panose="02040503050406030204" pitchFamily="18" charset="0"/>
                          </a:rPr>
                          <m:t>Q</m:t>
                        </m:r>
                      </m:e>
                      <m:sub>
                        <m:r>
                          <m:rPr>
                            <m:sty m:val="p"/>
                          </m:rPr>
                          <a:rPr lang="en-US" sz="1800" b="0" i="0" dirty="0" smtClean="0">
                            <a:latin typeface="Cambria Math" panose="02040503050406030204" pitchFamily="18" charset="0"/>
                          </a:rPr>
                          <m:t>j</m:t>
                        </m:r>
                      </m:sub>
                      <m:sup>
                        <m:r>
                          <m:rPr>
                            <m:sty m:val="p"/>
                          </m:rPr>
                          <a:rPr lang="en-US" sz="1800" b="0" i="0" dirty="0" smtClean="0">
                            <a:latin typeface="Cambria Math" panose="02040503050406030204" pitchFamily="18" charset="0"/>
                          </a:rPr>
                          <m:t>k</m:t>
                        </m:r>
                      </m:sup>
                    </m:sSubSup>
                  </m:oMath>
                </a14:m>
                <a:r>
                  <a:rPr lang="en-US" sz="1800" dirty="0">
                    <a:latin typeface="Times New Roman" panose="02020603050405020304" pitchFamily="18" charset="0"/>
                    <a:cs typeface="Times New Roman" panose="02020603050405020304" pitchFamily="18" charset="0"/>
                  </a:rPr>
                  <a:t>: Capacity of Distribution center j for product k</a:t>
                </a:r>
              </a:p>
              <a:p>
                <a:pPr algn="just"/>
                <a14:m>
                  <m:oMath xmlns:m="http://schemas.openxmlformats.org/officeDocument/2006/math">
                    <m:sSubSup>
                      <m:sSubSupPr>
                        <m:ctrlPr>
                          <a:rPr lang="en-US" sz="1800" i="1" dirty="0">
                            <a:latin typeface="Cambria Math" panose="02040503050406030204" pitchFamily="18" charset="0"/>
                          </a:rPr>
                        </m:ctrlPr>
                      </m:sSubSupPr>
                      <m:e>
                        <m:r>
                          <m:rPr>
                            <m:sty m:val="p"/>
                          </m:rPr>
                          <a:rPr lang="en-US" sz="1800" b="0" i="0" dirty="0" smtClean="0">
                            <a:latin typeface="Cambria Math" panose="02040503050406030204" pitchFamily="18" charset="0"/>
                          </a:rPr>
                          <m:t>S</m:t>
                        </m:r>
                      </m:e>
                      <m:sub>
                        <m:r>
                          <m:rPr>
                            <m:sty m:val="p"/>
                          </m:rPr>
                          <a:rPr lang="en-US" sz="1800" b="0" i="0" dirty="0" smtClean="0">
                            <a:latin typeface="Cambria Math" panose="02040503050406030204" pitchFamily="18" charset="0"/>
                          </a:rPr>
                          <m:t>l</m:t>
                        </m:r>
                      </m:sub>
                      <m:sup>
                        <m:r>
                          <m:rPr>
                            <m:sty m:val="p"/>
                          </m:rPr>
                          <a:rPr lang="en-US" sz="1800" b="0" i="0" dirty="0" smtClean="0">
                            <a:latin typeface="Cambria Math" panose="02040503050406030204" pitchFamily="18" charset="0"/>
                          </a:rPr>
                          <m:t>k</m:t>
                        </m:r>
                      </m:sup>
                    </m:sSubSup>
                  </m:oMath>
                </a14:m>
                <a:r>
                  <a:rPr lang="en-US" sz="1800" dirty="0">
                    <a:latin typeface="Times New Roman" panose="02020603050405020304" pitchFamily="18" charset="0"/>
                    <a:cs typeface="Times New Roman" panose="02020603050405020304" pitchFamily="18" charset="0"/>
                  </a:rPr>
                  <a:t>: Demand of dealer I for product k</a:t>
                </a:r>
              </a:p>
              <a:p>
                <a:pPr marL="0" indent="0">
                  <a:buNone/>
                </a:pPr>
                <a:r>
                  <a:rPr lang="en-US" sz="1900" u="sng" dirty="0">
                    <a:latin typeface="Times New Roman" panose="02020603050405020304" pitchFamily="18" charset="0"/>
                    <a:cs typeface="Times New Roman" panose="02020603050405020304" pitchFamily="18" charset="0"/>
                  </a:rPr>
                  <a:t>Decision variable</a:t>
                </a:r>
              </a:p>
              <a:p>
                <a14:m>
                  <m:oMath xmlns:m="http://schemas.openxmlformats.org/officeDocument/2006/math">
                    <m:sSubSup>
                      <m:sSubSupPr>
                        <m:ctrlPr>
                          <a:rPr lang="en-US" sz="1800" i="1">
                            <a:latin typeface="Cambria Math" panose="02040503050406030204" pitchFamily="18" charset="0"/>
                          </a:rPr>
                        </m:ctrlPr>
                      </m:sSubSupPr>
                      <m:e>
                        <m:r>
                          <m:rPr>
                            <m:sty m:val="p"/>
                          </m:rPr>
                          <a:rPr lang="en-US" sz="1800" b="0" i="0" smtClean="0">
                            <a:latin typeface="Cambria Math" panose="02040503050406030204" pitchFamily="18" charset="0"/>
                          </a:rPr>
                          <m:t>W</m:t>
                        </m:r>
                      </m:e>
                      <m:sub>
                        <m:r>
                          <m:rPr>
                            <m:sty m:val="p"/>
                          </m:rPr>
                          <a:rPr lang="en-US" sz="1800" b="0" i="0" smtClean="0">
                            <a:latin typeface="Cambria Math" panose="02040503050406030204" pitchFamily="18" charset="0"/>
                          </a:rPr>
                          <m:t>jl</m:t>
                        </m:r>
                      </m:sub>
                      <m:sup>
                        <m:r>
                          <m:rPr>
                            <m:sty m:val="p"/>
                          </m:rPr>
                          <a:rPr lang="en-US" sz="1800" b="0" i="0" smtClean="0">
                            <a:latin typeface="Cambria Math" panose="02040503050406030204" pitchFamily="18" charset="0"/>
                          </a:rPr>
                          <m:t>k</m:t>
                        </m:r>
                      </m:sup>
                    </m:sSubSup>
                  </m:oMath>
                </a14:m>
                <a:r>
                  <a:rPr lang="en-US" sz="1800" dirty="0">
                    <a:latin typeface="Times New Roman" panose="02020603050405020304" pitchFamily="18" charset="0"/>
                    <a:cs typeface="Times New Roman" panose="02020603050405020304" pitchFamily="18" charset="0"/>
                  </a:rPr>
                  <a:t>: flow of k products from distribution center distribution center j to dealer l </a:t>
                </a:r>
              </a:p>
              <a:p>
                <a14:m>
                  <m:oMath xmlns:m="http://schemas.openxmlformats.org/officeDocument/2006/math">
                    <m:sSubSup>
                      <m:sSubSupPr>
                        <m:ctrlPr>
                          <a:rPr lang="en-US" sz="1800" i="1">
                            <a:latin typeface="Cambria Math" panose="02040503050406030204" pitchFamily="18" charset="0"/>
                          </a:rPr>
                        </m:ctrlPr>
                      </m:sSubSupPr>
                      <m:e>
                        <m:r>
                          <m:rPr>
                            <m:sty m:val="p"/>
                          </m:rPr>
                          <a:rPr lang="en-US" sz="1800" b="0" i="0" smtClean="0">
                            <a:latin typeface="Cambria Math" panose="02040503050406030204" pitchFamily="18" charset="0"/>
                          </a:rPr>
                          <m:t>R</m:t>
                        </m:r>
                      </m:e>
                      <m:sub>
                        <m:r>
                          <m:rPr>
                            <m:sty m:val="p"/>
                          </m:rPr>
                          <a:rPr lang="en-US" sz="1800" b="0" i="0" smtClean="0">
                            <a:latin typeface="Cambria Math" panose="02040503050406030204" pitchFamily="18" charset="0"/>
                          </a:rPr>
                          <m:t>ij</m:t>
                        </m:r>
                      </m:sub>
                      <m:sup>
                        <m:r>
                          <m:rPr>
                            <m:sty m:val="p"/>
                          </m:rPr>
                          <a:rPr lang="en-US" sz="1800" b="0" i="0" smtClean="0">
                            <a:latin typeface="Cambria Math" panose="02040503050406030204" pitchFamily="18" charset="0"/>
                          </a:rPr>
                          <m:t>k</m:t>
                        </m:r>
                      </m:sup>
                    </m:sSubSup>
                  </m:oMath>
                </a14:m>
                <a:r>
                  <a:rPr lang="en-US" sz="1800" dirty="0">
                    <a:latin typeface="Times New Roman" panose="02020603050405020304" pitchFamily="18" charset="0"/>
                    <a:cs typeface="Times New Roman" panose="02020603050405020304" pitchFamily="18" charset="0"/>
                  </a:rPr>
                  <a:t>: flow of k products from distribution center plant i to distribution center j </a:t>
                </a:r>
              </a:p>
              <a:p>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5889" y="1229138"/>
                <a:ext cx="9915276" cy="5052391"/>
              </a:xfrm>
              <a:blipFill>
                <a:blip r:embed="rId2"/>
                <a:stretch>
                  <a:fillRect l="-369" t="-1691"/>
                </a:stretch>
              </a:blipFill>
            </p:spPr>
            <p:txBody>
              <a:bodyPr/>
              <a:lstStyle/>
              <a:p>
                <a:r>
                  <a:rPr lang="en-US">
                    <a:noFill/>
                  </a:rPr>
                  <a:t> </a:t>
                </a:r>
              </a:p>
            </p:txBody>
          </p:sp>
        </mc:Fallback>
      </mc:AlternateContent>
      <p:sp>
        <p:nvSpPr>
          <p:cNvPr id="8" name="Title 1"/>
          <p:cNvSpPr txBox="1">
            <a:spLocks/>
          </p:cNvSpPr>
          <p:nvPr/>
        </p:nvSpPr>
        <p:spPr>
          <a:xfrm>
            <a:off x="235889" y="-258060"/>
            <a:ext cx="10058400" cy="130480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kern="1200" baseline="0">
                <a:solidFill>
                  <a:schemeClr val="accent2"/>
                </a:solidFill>
                <a:latin typeface="+mj-lt"/>
                <a:ea typeface="+mj-ea"/>
                <a:cs typeface="+mj-cs"/>
              </a:defRPr>
            </a:lvl1pPr>
          </a:lstStyle>
          <a:p>
            <a:r>
              <a:rPr lang="en-IN" dirty="0"/>
              <a:t>Multi Stage Cost Flow Optimization</a:t>
            </a:r>
            <a:endParaRPr lang="en-US" dirty="0"/>
          </a:p>
        </p:txBody>
      </p:sp>
    </p:spTree>
    <p:extLst>
      <p:ext uri="{BB962C8B-B14F-4D97-AF65-F5344CB8AC3E}">
        <p14:creationId xmlns:p14="http://schemas.microsoft.com/office/powerpoint/2010/main" val="1357558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p:cNvSpPr txBox="1">
                <a:spLocks/>
              </p:cNvSpPr>
              <p:nvPr/>
            </p:nvSpPr>
            <p:spPr>
              <a:xfrm>
                <a:off x="151772" y="1676400"/>
                <a:ext cx="11888455" cy="57381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SzPct val="90000"/>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SzPct val="90000"/>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SzPct val="90000"/>
                  <a:buFont typeface="Arial" pitchFamily="34" charset="0"/>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800"/>
                  </a:spcBef>
                  <a:buSzPct val="90000"/>
                  <a:buFont typeface="Arial" pitchFamily="34" charset="0"/>
                  <a:buChar char="▪"/>
                  <a:defRPr sz="1400" kern="1200">
                    <a:solidFill>
                      <a:schemeClr val="tx1"/>
                    </a:solidFill>
                    <a:latin typeface="+mn-lt"/>
                    <a:ea typeface="+mn-ea"/>
                    <a:cs typeface="+mn-cs"/>
                  </a:defRPr>
                </a:lvl4pPr>
                <a:lvl5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5pPr>
                <a:lvl6pPr marL="14630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6916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7pPr>
                <a:lvl8pPr marL="19202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9pPr>
              </a:lstStyle>
              <a:p>
                <a:pPr marL="0" indent="0">
                  <a:buNone/>
                </a:pPr>
                <a:r>
                  <a:rPr lang="en-US" sz="1800" dirty="0">
                    <a:latin typeface="Times New Roman" panose="02020603050405020304" pitchFamily="18" charset="0"/>
                    <a:cs typeface="Times New Roman" panose="02020603050405020304" pitchFamily="18" charset="0"/>
                  </a:rPr>
                  <a:t>Constraints</a:t>
                </a:r>
              </a:p>
              <a:p>
                <a14:m>
                  <m:oMath xmlns:m="http://schemas.openxmlformats.org/officeDocument/2006/math">
                    <m:nary>
                      <m:naryPr>
                        <m:chr m:val="∑"/>
                        <m:supHide m:val="on"/>
                        <m:ctrlPr>
                          <a:rPr lang="en-US" sz="1800" i="1">
                            <a:latin typeface="Cambria Math" panose="02040503050406030204" pitchFamily="18" charset="0"/>
                          </a:rPr>
                        </m:ctrlPr>
                      </m:naryPr>
                      <m:sub>
                        <m:r>
                          <m:rPr>
                            <m:sty m:val="p"/>
                            <m:brk m:alnAt="7"/>
                          </m:rPr>
                          <a:rPr lang="en-US" sz="1800" b="0" i="0" smtClean="0">
                            <a:latin typeface="Cambria Math" panose="02040503050406030204" pitchFamily="18" charset="0"/>
                          </a:rPr>
                          <m:t>i</m:t>
                        </m:r>
                        <m:r>
                          <a:rPr lang="en-US" sz="1800" b="0" i="0" smtClean="0">
                            <a:latin typeface="Cambria Math" panose="02040503050406030204" pitchFamily="18" charset="0"/>
                            <a:ea typeface="Cambria Math" panose="02040503050406030204" pitchFamily="18" charset="0"/>
                          </a:rPr>
                          <m:t>∈</m:t>
                        </m:r>
                        <m:r>
                          <m:rPr>
                            <m:sty m:val="p"/>
                          </m:rPr>
                          <a:rPr lang="en-US" sz="1800" b="0" i="0" smtClean="0">
                            <a:latin typeface="Cambria Math" panose="02040503050406030204" pitchFamily="18" charset="0"/>
                            <a:ea typeface="Cambria Math" panose="02040503050406030204" pitchFamily="18" charset="0"/>
                          </a:rPr>
                          <m:t>G</m:t>
                        </m:r>
                      </m:sub>
                      <m:sup/>
                      <m:e>
                        <m:r>
                          <m:rPr>
                            <m:nor/>
                          </m:rPr>
                          <a:rPr lang="en-US" sz="1800" dirty="0">
                            <a:latin typeface="Times New Roman" panose="02020603050405020304" pitchFamily="18" charset="0"/>
                            <a:cs typeface="Times New Roman" panose="02020603050405020304" pitchFamily="18" charset="0"/>
                          </a:rPr>
                          <m:t> </m:t>
                        </m:r>
                        <m:sSubSup>
                          <m:sSubSupPr>
                            <m:ctrlPr>
                              <a:rPr lang="en-US" sz="1800" i="1">
                                <a:latin typeface="Cambria Math" panose="02040503050406030204" pitchFamily="18" charset="0"/>
                              </a:rPr>
                            </m:ctrlPr>
                          </m:sSubSupPr>
                          <m:e>
                            <m:r>
                              <m:rPr>
                                <m:sty m:val="p"/>
                              </m:rPr>
                              <a:rPr lang="en-US" sz="1800" b="0" i="0" smtClean="0">
                                <a:latin typeface="Cambria Math" panose="02040503050406030204" pitchFamily="18" charset="0"/>
                              </a:rPr>
                              <m:t>R</m:t>
                            </m:r>
                          </m:e>
                          <m:sub>
                            <m:r>
                              <m:rPr>
                                <m:sty m:val="p"/>
                              </m:rPr>
                              <a:rPr lang="en-US" sz="1800" b="0" i="0" smtClean="0">
                                <a:latin typeface="Cambria Math" panose="02040503050406030204" pitchFamily="18" charset="0"/>
                              </a:rPr>
                              <m:t>ji</m:t>
                            </m:r>
                          </m:sub>
                          <m:sup>
                            <m:r>
                              <m:rPr>
                                <m:sty m:val="p"/>
                              </m:rPr>
                              <a:rPr lang="en-US" sz="1800" b="0" i="0" smtClean="0">
                                <a:latin typeface="Cambria Math" panose="02040503050406030204" pitchFamily="18" charset="0"/>
                              </a:rPr>
                              <m:t>k</m:t>
                            </m:r>
                          </m:sup>
                        </m:sSubSup>
                        <m:r>
                          <a:rPr lang="en-US" sz="1800" b="0" i="0" smtClean="0">
                            <a:latin typeface="Cambria Math" panose="02040503050406030204" pitchFamily="18" charset="0"/>
                          </a:rPr>
                          <m:t>≤</m:t>
                        </m:r>
                        <m:sSubSup>
                          <m:sSubSupPr>
                            <m:ctrlPr>
                              <a:rPr lang="en-US" sz="1800" i="1" dirty="0">
                                <a:latin typeface="Cambria Math" panose="02040503050406030204" pitchFamily="18" charset="0"/>
                              </a:rPr>
                            </m:ctrlPr>
                          </m:sSubSupPr>
                          <m:e>
                            <m:r>
                              <m:rPr>
                                <m:sty m:val="p"/>
                              </m:rPr>
                              <a:rPr lang="en-US" sz="1800" b="0" i="0" dirty="0" smtClean="0">
                                <a:latin typeface="Cambria Math" panose="02040503050406030204" pitchFamily="18" charset="0"/>
                              </a:rPr>
                              <m:t>N</m:t>
                            </m:r>
                          </m:e>
                          <m:sub>
                            <m:r>
                              <m:rPr>
                                <m:sty m:val="p"/>
                              </m:rPr>
                              <a:rPr lang="en-US" sz="1800" b="0" i="0" dirty="0" smtClean="0">
                                <a:latin typeface="Cambria Math" panose="02040503050406030204" pitchFamily="18" charset="0"/>
                              </a:rPr>
                              <m:t>i</m:t>
                            </m:r>
                          </m:sub>
                          <m:sup>
                            <m:r>
                              <m:rPr>
                                <m:sty m:val="p"/>
                              </m:rPr>
                              <a:rPr lang="en-US" sz="1800" b="0" i="0" dirty="0" smtClean="0">
                                <a:latin typeface="Cambria Math" panose="02040503050406030204" pitchFamily="18" charset="0"/>
                              </a:rPr>
                              <m:t>k</m:t>
                            </m:r>
                          </m:sup>
                        </m:sSubSup>
                      </m:e>
                    </m:nary>
                    <m:r>
                      <a:rPr lang="en-US" sz="1800" b="0" i="0" smtClean="0">
                        <a:latin typeface="Cambria Math" panose="02040503050406030204" pitchFamily="18" charset="0"/>
                      </a:rPr>
                      <m:t>         </m:t>
                    </m:r>
                    <m:r>
                      <a:rPr lang="en-US" sz="1800" b="0" i="0" smtClean="0">
                        <a:latin typeface="Cambria Math" panose="02040503050406030204" pitchFamily="18" charset="0"/>
                        <a:ea typeface="Cambria Math" panose="02040503050406030204" pitchFamily="18" charset="0"/>
                      </a:rPr>
                      <m:t>∀ </m:t>
                    </m:r>
                    <m:r>
                      <m:rPr>
                        <m:sty m:val="p"/>
                      </m:rPr>
                      <a:rPr lang="en-US" sz="1800" b="0" i="0" smtClean="0">
                        <a:latin typeface="Cambria Math" panose="02040503050406030204" pitchFamily="18" charset="0"/>
                        <a:ea typeface="Cambria Math" panose="02040503050406030204" pitchFamily="18" charset="0"/>
                      </a:rPr>
                      <m:t>j</m:t>
                    </m:r>
                    <m:r>
                      <a:rPr lang="en-US" sz="1800" b="0" i="0" smtClean="0">
                        <a:latin typeface="Cambria Math" panose="02040503050406030204" pitchFamily="18" charset="0"/>
                        <a:ea typeface="Cambria Math" panose="02040503050406030204" pitchFamily="18" charset="0"/>
                      </a:rPr>
                      <m:t>∈</m:t>
                    </m:r>
                    <m:r>
                      <m:rPr>
                        <m:sty m:val="p"/>
                      </m:rPr>
                      <a:rPr lang="en-US" sz="1800" b="0" i="0" smtClean="0">
                        <a:latin typeface="Cambria Math" panose="02040503050406030204" pitchFamily="18" charset="0"/>
                        <a:ea typeface="Cambria Math" panose="02040503050406030204" pitchFamily="18" charset="0"/>
                      </a:rPr>
                      <m:t>H</m:t>
                    </m:r>
                  </m:oMath>
                </a14:m>
                <a:endParaRPr lang="en-US" sz="1800" dirty="0">
                  <a:latin typeface="Times New Roman" panose="02020603050405020304" pitchFamily="18" charset="0"/>
                  <a:cs typeface="Times New Roman" panose="02020603050405020304" pitchFamily="18" charset="0"/>
                </a:endParaRPr>
              </a:p>
              <a:p>
                <a14:m>
                  <m:oMath xmlns:m="http://schemas.openxmlformats.org/officeDocument/2006/math">
                    <m:nary>
                      <m:naryPr>
                        <m:chr m:val="∑"/>
                        <m:supHide m:val="on"/>
                        <m:ctrlPr>
                          <a:rPr lang="en-US" sz="1800" i="1">
                            <a:latin typeface="Cambria Math" panose="02040503050406030204" pitchFamily="18" charset="0"/>
                          </a:rPr>
                        </m:ctrlPr>
                      </m:naryPr>
                      <m:sub>
                        <m:r>
                          <m:rPr>
                            <m:sty m:val="p"/>
                          </m:rPr>
                          <a:rPr lang="en-US" sz="1800" b="0" i="0" smtClean="0">
                            <a:latin typeface="Cambria Math" panose="02040503050406030204" pitchFamily="18" charset="0"/>
                          </a:rPr>
                          <m:t>l</m:t>
                        </m:r>
                        <m:r>
                          <a:rPr lang="en-US" sz="1800" b="0" i="0" smtClean="0">
                            <a:latin typeface="Cambria Math" panose="02040503050406030204" pitchFamily="18" charset="0"/>
                            <a:ea typeface="Cambria Math" panose="02040503050406030204" pitchFamily="18" charset="0"/>
                          </a:rPr>
                          <m:t>∈</m:t>
                        </m:r>
                        <m:r>
                          <m:rPr>
                            <m:sty m:val="p"/>
                          </m:rPr>
                          <a:rPr lang="en-US" sz="1800" b="0" i="0" smtClean="0">
                            <a:latin typeface="Cambria Math" panose="02040503050406030204" pitchFamily="18" charset="0"/>
                            <a:ea typeface="Cambria Math" panose="02040503050406030204" pitchFamily="18" charset="0"/>
                          </a:rPr>
                          <m:t>F</m:t>
                        </m:r>
                      </m:sub>
                      <m:sup/>
                      <m:e>
                        <m:sSubSup>
                          <m:sSubSupPr>
                            <m:ctrlPr>
                              <a:rPr lang="en-US" sz="1800" i="1">
                                <a:latin typeface="Cambria Math" panose="02040503050406030204" pitchFamily="18" charset="0"/>
                              </a:rPr>
                            </m:ctrlPr>
                          </m:sSubSupPr>
                          <m:e>
                            <m:r>
                              <m:rPr>
                                <m:sty m:val="p"/>
                              </m:rPr>
                              <a:rPr lang="en-US" sz="1800" b="0" i="0" smtClean="0">
                                <a:latin typeface="Cambria Math" panose="02040503050406030204" pitchFamily="18" charset="0"/>
                              </a:rPr>
                              <m:t>W</m:t>
                            </m:r>
                          </m:e>
                          <m:sub>
                            <m:r>
                              <m:rPr>
                                <m:sty m:val="p"/>
                              </m:rPr>
                              <a:rPr lang="en-US" sz="1800" b="0" i="0" smtClean="0">
                                <a:latin typeface="Cambria Math" panose="02040503050406030204" pitchFamily="18" charset="0"/>
                              </a:rPr>
                              <m:t>jl</m:t>
                            </m:r>
                          </m:sub>
                          <m:sup>
                            <m:r>
                              <m:rPr>
                                <m:sty m:val="p"/>
                              </m:rPr>
                              <a:rPr lang="en-US" sz="1800" b="0" i="0" smtClean="0">
                                <a:latin typeface="Cambria Math" panose="02040503050406030204" pitchFamily="18" charset="0"/>
                              </a:rPr>
                              <m:t>k</m:t>
                            </m:r>
                          </m:sup>
                        </m:sSubSup>
                        <m:r>
                          <a:rPr lang="en-US" sz="1800" b="0" i="0" smtClean="0">
                            <a:latin typeface="Cambria Math" panose="02040503050406030204" pitchFamily="18" charset="0"/>
                          </a:rPr>
                          <m:t>≥</m:t>
                        </m:r>
                        <m:sSubSup>
                          <m:sSubSupPr>
                            <m:ctrlPr>
                              <a:rPr lang="en-US" sz="1800" i="1" dirty="0">
                                <a:latin typeface="Cambria Math" panose="02040503050406030204" pitchFamily="18" charset="0"/>
                              </a:rPr>
                            </m:ctrlPr>
                          </m:sSubSupPr>
                          <m:e>
                            <m:r>
                              <m:rPr>
                                <m:sty m:val="p"/>
                              </m:rPr>
                              <a:rPr lang="en-US" sz="1800" b="0" i="0" dirty="0" smtClean="0">
                                <a:latin typeface="Cambria Math" panose="02040503050406030204" pitchFamily="18" charset="0"/>
                              </a:rPr>
                              <m:t>S</m:t>
                            </m:r>
                          </m:e>
                          <m:sub>
                            <m:r>
                              <m:rPr>
                                <m:sty m:val="p"/>
                              </m:rPr>
                              <a:rPr lang="en-US" sz="1800" b="0" i="0" dirty="0" smtClean="0">
                                <a:latin typeface="Cambria Math" panose="02040503050406030204" pitchFamily="18" charset="0"/>
                              </a:rPr>
                              <m:t>l</m:t>
                            </m:r>
                          </m:sub>
                          <m:sup>
                            <m:r>
                              <m:rPr>
                                <m:sty m:val="p"/>
                              </m:rPr>
                              <a:rPr lang="en-US" sz="1800" b="0" i="0" dirty="0" smtClean="0">
                                <a:latin typeface="Cambria Math" panose="02040503050406030204" pitchFamily="18" charset="0"/>
                              </a:rPr>
                              <m:t>k</m:t>
                            </m:r>
                          </m:sup>
                        </m:sSubSup>
                      </m:e>
                    </m:nary>
                    <m:r>
                      <a:rPr lang="en-US" sz="1800" b="0" i="0" dirty="0" smtClean="0">
                        <a:latin typeface="Cambria Math" panose="02040503050406030204" pitchFamily="18" charset="0"/>
                      </a:rPr>
                      <m:t>          </m:t>
                    </m:r>
                    <m:r>
                      <a:rPr lang="en-US" sz="1800" b="0" i="0" smtClean="0">
                        <a:latin typeface="Cambria Math" panose="02040503050406030204" pitchFamily="18" charset="0"/>
                        <a:ea typeface="Cambria Math" panose="02040503050406030204" pitchFamily="18" charset="0"/>
                      </a:rPr>
                      <m:t>∀ </m:t>
                    </m:r>
                    <m:r>
                      <m:rPr>
                        <m:sty m:val="p"/>
                      </m:rPr>
                      <a:rPr lang="en-US" sz="1800" b="0" i="0" smtClean="0">
                        <a:latin typeface="Cambria Math" panose="02040503050406030204" pitchFamily="18" charset="0"/>
                        <a:ea typeface="Cambria Math" panose="02040503050406030204" pitchFamily="18" charset="0"/>
                      </a:rPr>
                      <m:t>j</m:t>
                    </m:r>
                    <m:r>
                      <a:rPr lang="en-US" sz="1800" b="0" i="0" smtClean="0">
                        <a:latin typeface="Cambria Math" panose="02040503050406030204" pitchFamily="18" charset="0"/>
                        <a:ea typeface="Cambria Math" panose="02040503050406030204" pitchFamily="18" charset="0"/>
                      </a:rPr>
                      <m:t>∈</m:t>
                    </m:r>
                    <m:r>
                      <m:rPr>
                        <m:sty m:val="p"/>
                      </m:rPr>
                      <a:rPr lang="en-US" sz="1800" b="0" i="0" smtClean="0">
                        <a:latin typeface="Cambria Math" panose="02040503050406030204" pitchFamily="18" charset="0"/>
                        <a:ea typeface="Cambria Math" panose="02040503050406030204" pitchFamily="18" charset="0"/>
                      </a:rPr>
                      <m:t>H</m:t>
                    </m:r>
                  </m:oMath>
                </a14:m>
                <a:endParaRPr lang="en-US" sz="1800" dirty="0">
                  <a:latin typeface="Times New Roman" panose="02020603050405020304" pitchFamily="18" charset="0"/>
                  <a:cs typeface="Times New Roman" panose="02020603050405020304" pitchFamily="18" charset="0"/>
                </a:endParaRPr>
              </a:p>
              <a:p>
                <a14:m>
                  <m:oMath xmlns:m="http://schemas.openxmlformats.org/officeDocument/2006/math">
                    <m:nary>
                      <m:naryPr>
                        <m:chr m:val="∑"/>
                        <m:supHide m:val="on"/>
                        <m:ctrlPr>
                          <a:rPr lang="en-US" sz="1800" i="1">
                            <a:latin typeface="Cambria Math" panose="02040503050406030204" pitchFamily="18" charset="0"/>
                          </a:rPr>
                        </m:ctrlPr>
                      </m:naryPr>
                      <m:sub>
                        <m:r>
                          <m:rPr>
                            <m:sty m:val="p"/>
                          </m:rPr>
                          <a:rPr lang="en-US" sz="1800" b="0" i="0" smtClean="0">
                            <a:latin typeface="Cambria Math" panose="02040503050406030204" pitchFamily="18" charset="0"/>
                          </a:rPr>
                          <m:t>j</m:t>
                        </m:r>
                        <m:r>
                          <a:rPr lang="en-US" sz="1800" b="0" i="0" smtClean="0">
                            <a:latin typeface="Cambria Math" panose="02040503050406030204" pitchFamily="18" charset="0"/>
                            <a:ea typeface="Cambria Math" panose="02040503050406030204" pitchFamily="18" charset="0"/>
                          </a:rPr>
                          <m:t>∈</m:t>
                        </m:r>
                        <m:r>
                          <m:rPr>
                            <m:sty m:val="p"/>
                          </m:rPr>
                          <a:rPr lang="en-US" sz="1800" b="0" i="0" smtClean="0">
                            <a:latin typeface="Cambria Math" panose="02040503050406030204" pitchFamily="18" charset="0"/>
                            <a:ea typeface="Cambria Math" panose="02040503050406030204" pitchFamily="18" charset="0"/>
                          </a:rPr>
                          <m:t>H</m:t>
                        </m:r>
                      </m:sub>
                      <m:sup/>
                      <m:e>
                        <m:r>
                          <m:rPr>
                            <m:nor/>
                          </m:rPr>
                          <a:rPr lang="en-US" sz="1800" dirty="0">
                            <a:latin typeface="Times New Roman" panose="02020603050405020304" pitchFamily="18" charset="0"/>
                            <a:cs typeface="Times New Roman" panose="02020603050405020304" pitchFamily="18" charset="0"/>
                          </a:rPr>
                          <m:t> </m:t>
                        </m:r>
                        <m:sSubSup>
                          <m:sSubSupPr>
                            <m:ctrlPr>
                              <a:rPr lang="en-US" sz="1800" i="1">
                                <a:latin typeface="Cambria Math" panose="02040503050406030204" pitchFamily="18" charset="0"/>
                              </a:rPr>
                            </m:ctrlPr>
                          </m:sSubSupPr>
                          <m:e>
                            <m:r>
                              <m:rPr>
                                <m:sty m:val="p"/>
                              </m:rPr>
                              <a:rPr lang="en-US" sz="1800" b="0" i="0" smtClean="0">
                                <a:latin typeface="Cambria Math" panose="02040503050406030204" pitchFamily="18" charset="0"/>
                              </a:rPr>
                              <m:t>R</m:t>
                            </m:r>
                          </m:e>
                          <m:sub>
                            <m:r>
                              <m:rPr>
                                <m:sty m:val="p"/>
                              </m:rPr>
                              <a:rPr lang="en-US" sz="1800" b="0" i="0" smtClean="0">
                                <a:latin typeface="Cambria Math" panose="02040503050406030204" pitchFamily="18" charset="0"/>
                              </a:rPr>
                              <m:t>ji</m:t>
                            </m:r>
                          </m:sub>
                          <m:sup>
                            <m:r>
                              <m:rPr>
                                <m:sty m:val="p"/>
                              </m:rPr>
                              <a:rPr lang="en-US" sz="1800" b="0" i="0" smtClean="0">
                                <a:latin typeface="Cambria Math" panose="02040503050406030204" pitchFamily="18" charset="0"/>
                              </a:rPr>
                              <m:t>k</m:t>
                            </m:r>
                          </m:sup>
                        </m:sSubSup>
                        <m:r>
                          <a:rPr lang="en-US" sz="1800" b="0" i="0" smtClean="0">
                            <a:latin typeface="Cambria Math" panose="02040503050406030204" pitchFamily="18" charset="0"/>
                          </a:rPr>
                          <m:t>≤</m:t>
                        </m:r>
                        <m:sSubSup>
                          <m:sSubSupPr>
                            <m:ctrlPr>
                              <a:rPr lang="en-US" sz="1800" i="1" dirty="0">
                                <a:latin typeface="Cambria Math" panose="02040503050406030204" pitchFamily="18" charset="0"/>
                              </a:rPr>
                            </m:ctrlPr>
                          </m:sSubSupPr>
                          <m:e>
                            <m:r>
                              <m:rPr>
                                <m:sty m:val="p"/>
                              </m:rPr>
                              <a:rPr lang="en-US" sz="1800" b="0" i="0" dirty="0" smtClean="0">
                                <a:latin typeface="Cambria Math" panose="02040503050406030204" pitchFamily="18" charset="0"/>
                              </a:rPr>
                              <m:t>Q</m:t>
                            </m:r>
                          </m:e>
                          <m:sub>
                            <m:r>
                              <m:rPr>
                                <m:sty m:val="p"/>
                              </m:rPr>
                              <a:rPr lang="en-US" sz="1800" b="0" i="0" dirty="0" smtClean="0">
                                <a:latin typeface="Cambria Math" panose="02040503050406030204" pitchFamily="18" charset="0"/>
                              </a:rPr>
                              <m:t>j</m:t>
                            </m:r>
                          </m:sub>
                          <m:sup>
                            <m:r>
                              <m:rPr>
                                <m:sty m:val="p"/>
                              </m:rPr>
                              <a:rPr lang="en-US" sz="1800" b="0" i="0" dirty="0" smtClean="0">
                                <a:latin typeface="Cambria Math" panose="02040503050406030204" pitchFamily="18" charset="0"/>
                              </a:rPr>
                              <m:t>k</m:t>
                            </m:r>
                          </m:sup>
                        </m:sSubSup>
                      </m:e>
                    </m:nary>
                    <m:r>
                      <a:rPr lang="en-US" sz="1800" b="0" i="0" dirty="0" smtClean="0">
                        <a:latin typeface="Cambria Math" panose="02040503050406030204" pitchFamily="18" charset="0"/>
                      </a:rPr>
                      <m:t>          </m:t>
                    </m:r>
                    <m:r>
                      <a:rPr lang="en-US" sz="1800" b="0" i="0" smtClean="0">
                        <a:latin typeface="Cambria Math" panose="02040503050406030204" pitchFamily="18" charset="0"/>
                        <a:ea typeface="Cambria Math" panose="02040503050406030204" pitchFamily="18" charset="0"/>
                      </a:rPr>
                      <m:t>∀ </m:t>
                    </m:r>
                    <m:r>
                      <m:rPr>
                        <m:sty m:val="p"/>
                      </m:rPr>
                      <a:rPr lang="en-US" sz="1800" b="0" i="0" smtClean="0">
                        <a:latin typeface="Cambria Math" panose="02040503050406030204" pitchFamily="18" charset="0"/>
                        <a:ea typeface="Cambria Math" panose="02040503050406030204" pitchFamily="18" charset="0"/>
                      </a:rPr>
                      <m:t>i</m:t>
                    </m:r>
                    <m:r>
                      <a:rPr lang="en-US" sz="1800" b="0" i="0" smtClean="0">
                        <a:latin typeface="Cambria Math" panose="02040503050406030204" pitchFamily="18" charset="0"/>
                        <a:ea typeface="Cambria Math" panose="02040503050406030204" pitchFamily="18" charset="0"/>
                      </a:rPr>
                      <m:t>∈</m:t>
                    </m:r>
                    <m:r>
                      <m:rPr>
                        <m:sty m:val="p"/>
                      </m:rPr>
                      <a:rPr lang="en-US" sz="1800" b="0" i="0" smtClean="0">
                        <a:latin typeface="Cambria Math" panose="02040503050406030204" pitchFamily="18" charset="0"/>
                        <a:ea typeface="Cambria Math" panose="02040503050406030204" pitchFamily="18" charset="0"/>
                      </a:rPr>
                      <m:t>G</m:t>
                    </m:r>
                  </m:oMath>
                </a14:m>
                <a:endParaRPr lang="en-US" sz="1800" dirty="0">
                  <a:latin typeface="Times New Roman" panose="02020603050405020304" pitchFamily="18" charset="0"/>
                  <a:cs typeface="Times New Roman" panose="02020603050405020304" pitchFamily="18" charset="0"/>
                </a:endParaRPr>
              </a:p>
              <a:p>
                <a14:m>
                  <m:oMath xmlns:m="http://schemas.openxmlformats.org/officeDocument/2006/math">
                    <m:nary>
                      <m:naryPr>
                        <m:chr m:val="∑"/>
                        <m:subHide m:val="on"/>
                        <m:supHide m:val="on"/>
                        <m:ctrlPr>
                          <a:rPr lang="en-US" sz="1800" i="1">
                            <a:latin typeface="Cambria Math" panose="02040503050406030204" pitchFamily="18" charset="0"/>
                          </a:rPr>
                        </m:ctrlPr>
                      </m:naryPr>
                      <m:sub/>
                      <m:sup/>
                      <m:e>
                        <m:r>
                          <m:rPr>
                            <m:nor/>
                          </m:rPr>
                          <a:rPr lang="en-US" sz="1800" dirty="0">
                            <a:latin typeface="Times New Roman" panose="02020603050405020304" pitchFamily="18" charset="0"/>
                            <a:cs typeface="Times New Roman" panose="02020603050405020304" pitchFamily="18" charset="0"/>
                          </a:rPr>
                          <m:t> </m:t>
                        </m:r>
                        <m:sSubSup>
                          <m:sSubSupPr>
                            <m:ctrlPr>
                              <a:rPr lang="en-US" sz="1800" i="1">
                                <a:latin typeface="Cambria Math" panose="02040503050406030204" pitchFamily="18" charset="0"/>
                              </a:rPr>
                            </m:ctrlPr>
                          </m:sSubSupPr>
                          <m:e>
                            <m:r>
                              <m:rPr>
                                <m:sty m:val="p"/>
                              </m:rPr>
                              <a:rPr lang="en-US" sz="1800" b="0" i="0" smtClean="0">
                                <a:latin typeface="Cambria Math" panose="02040503050406030204" pitchFamily="18" charset="0"/>
                              </a:rPr>
                              <m:t>R</m:t>
                            </m:r>
                          </m:e>
                          <m:sub>
                            <m:r>
                              <m:rPr>
                                <m:sty m:val="p"/>
                              </m:rPr>
                              <a:rPr lang="en-US" sz="1800" b="0" i="0" smtClean="0">
                                <a:latin typeface="Cambria Math" panose="02040503050406030204" pitchFamily="18" charset="0"/>
                              </a:rPr>
                              <m:t>ji</m:t>
                            </m:r>
                          </m:sub>
                          <m:sup>
                            <m:r>
                              <m:rPr>
                                <m:sty m:val="p"/>
                              </m:rPr>
                              <a:rPr lang="en-US" sz="1800" b="0" i="0" smtClean="0">
                                <a:latin typeface="Cambria Math" panose="02040503050406030204" pitchFamily="18" charset="0"/>
                              </a:rPr>
                              <m:t>k</m:t>
                            </m:r>
                          </m:sup>
                        </m:sSubSup>
                      </m:e>
                    </m:nary>
                  </m:oMath>
                </a14:m>
                <a:r>
                  <a:rPr lang="en-US" sz="1800" dirty="0">
                    <a:latin typeface="Times New Roman" panose="02020603050405020304" pitchFamily="18" charset="0"/>
                    <a:cs typeface="Times New Roman" panose="02020603050405020304" pitchFamily="18" charset="0"/>
                  </a:rPr>
                  <a:t> - </a:t>
                </a:r>
                <a14:m>
                  <m:oMath xmlns:m="http://schemas.openxmlformats.org/officeDocument/2006/math">
                    <m:nary>
                      <m:naryPr>
                        <m:chr m:val="∑"/>
                        <m:subHide m:val="on"/>
                        <m:supHide m:val="on"/>
                        <m:ctrlPr>
                          <a:rPr lang="en-US" sz="1800" i="1">
                            <a:latin typeface="Cambria Math" panose="02040503050406030204" pitchFamily="18" charset="0"/>
                          </a:rPr>
                        </m:ctrlPr>
                      </m:naryPr>
                      <m:sub/>
                      <m:sup/>
                      <m:e>
                        <m:r>
                          <m:rPr>
                            <m:nor/>
                          </m:rPr>
                          <a:rPr lang="en-US" sz="1800" dirty="0">
                            <a:latin typeface="Times New Roman" panose="02020603050405020304" pitchFamily="18" charset="0"/>
                            <a:cs typeface="Times New Roman" panose="02020603050405020304" pitchFamily="18" charset="0"/>
                          </a:rPr>
                          <m:t> </m:t>
                        </m:r>
                        <m:sSubSup>
                          <m:sSubSupPr>
                            <m:ctrlPr>
                              <a:rPr lang="en-US" sz="1800" i="1">
                                <a:latin typeface="Cambria Math" panose="02040503050406030204" pitchFamily="18" charset="0"/>
                              </a:rPr>
                            </m:ctrlPr>
                          </m:sSubSupPr>
                          <m:e>
                            <m:r>
                              <m:rPr>
                                <m:sty m:val="p"/>
                              </m:rPr>
                              <a:rPr lang="en-US" sz="1800" b="0" i="0" smtClean="0">
                                <a:latin typeface="Cambria Math" panose="02040503050406030204" pitchFamily="18" charset="0"/>
                              </a:rPr>
                              <m:t>R</m:t>
                            </m:r>
                          </m:e>
                          <m:sub>
                            <m:r>
                              <m:rPr>
                                <m:sty m:val="p"/>
                              </m:rPr>
                              <a:rPr lang="en-US" sz="1800" b="0" i="0" smtClean="0">
                                <a:latin typeface="Cambria Math" panose="02040503050406030204" pitchFamily="18" charset="0"/>
                              </a:rPr>
                              <m:t>ij</m:t>
                            </m:r>
                          </m:sub>
                          <m:sup>
                            <m:r>
                              <m:rPr>
                                <m:sty m:val="p"/>
                              </m:rPr>
                              <a:rPr lang="en-US" sz="1800" b="0" i="0" smtClean="0">
                                <a:latin typeface="Cambria Math" panose="02040503050406030204" pitchFamily="18" charset="0"/>
                              </a:rPr>
                              <m:t>k</m:t>
                            </m:r>
                          </m:sup>
                        </m:sSubSup>
                      </m:e>
                    </m:nary>
                    <m:r>
                      <a:rPr lang="en-US" sz="1800" b="0" i="0" smtClean="0">
                        <a:latin typeface="Cambria Math" panose="02040503050406030204" pitchFamily="18" charset="0"/>
                      </a:rPr>
                      <m:t>=</m:t>
                    </m:r>
                    <m:sSub>
                      <m:sSubPr>
                        <m:ctrlPr>
                          <a:rPr lang="en-US" sz="1800" i="1">
                            <a:latin typeface="Cambria Math" panose="02040503050406030204" pitchFamily="18" charset="0"/>
                          </a:rPr>
                        </m:ctrlPr>
                      </m:sSubPr>
                      <m:e>
                        <m:r>
                          <m:rPr>
                            <m:sty m:val="p"/>
                          </m:rPr>
                          <a:rPr lang="en-US" sz="1800" b="0" i="0" smtClean="0">
                            <a:latin typeface="Cambria Math" panose="02040503050406030204" pitchFamily="18" charset="0"/>
                          </a:rPr>
                          <m:t>B</m:t>
                        </m:r>
                      </m:e>
                      <m:sub>
                        <m:r>
                          <m:rPr>
                            <m:sty m:val="p"/>
                          </m:rPr>
                          <a:rPr lang="en-US" sz="1800" b="0" i="0" smtClean="0">
                            <a:latin typeface="Cambria Math" panose="02040503050406030204" pitchFamily="18" charset="0"/>
                          </a:rPr>
                          <m:t>i</m:t>
                        </m:r>
                      </m:sub>
                    </m:sSub>
                    <m:r>
                      <a:rPr lang="en-US" sz="1800" b="0" i="0" smtClean="0">
                        <a:latin typeface="Cambria Math" panose="02040503050406030204" pitchFamily="18" charset="0"/>
                      </a:rPr>
                      <m:t>    </m:t>
                    </m:r>
                  </m:oMath>
                </a14:m>
                <a:endParaRPr lang="en-US" sz="1800" dirty="0">
                  <a:latin typeface="Times New Roman" panose="02020603050405020304" pitchFamily="18" charset="0"/>
                  <a:cs typeface="Times New Roman" panose="02020603050405020304" pitchFamily="18" charset="0"/>
                </a:endParaRPr>
              </a:p>
              <a:p>
                <a14:m>
                  <m:oMath xmlns:m="http://schemas.openxmlformats.org/officeDocument/2006/math">
                    <m:nary>
                      <m:naryPr>
                        <m:chr m:val="∑"/>
                        <m:subHide m:val="on"/>
                        <m:supHide m:val="on"/>
                        <m:ctrlPr>
                          <a:rPr lang="en-US" sz="1800" i="1">
                            <a:latin typeface="Cambria Math" panose="02040503050406030204" pitchFamily="18" charset="0"/>
                          </a:rPr>
                        </m:ctrlPr>
                      </m:naryPr>
                      <m:sub/>
                      <m:sup/>
                      <m:e>
                        <m:sSubSup>
                          <m:sSubSupPr>
                            <m:ctrlPr>
                              <a:rPr lang="en-US" sz="1800" i="1">
                                <a:latin typeface="Cambria Math" panose="02040503050406030204" pitchFamily="18" charset="0"/>
                              </a:rPr>
                            </m:ctrlPr>
                          </m:sSubSupPr>
                          <m:e>
                            <m:r>
                              <m:rPr>
                                <m:sty m:val="p"/>
                              </m:rPr>
                              <a:rPr lang="en-US" sz="1800" b="0" i="0" smtClean="0">
                                <a:latin typeface="Cambria Math" panose="02040503050406030204" pitchFamily="18" charset="0"/>
                              </a:rPr>
                              <m:t>W</m:t>
                            </m:r>
                          </m:e>
                          <m:sub>
                            <m:r>
                              <m:rPr>
                                <m:sty m:val="p"/>
                              </m:rPr>
                              <a:rPr lang="en-US" sz="1800" b="0" i="0" smtClean="0">
                                <a:latin typeface="Cambria Math" panose="02040503050406030204" pitchFamily="18" charset="0"/>
                              </a:rPr>
                              <m:t>jl</m:t>
                            </m:r>
                          </m:sub>
                          <m:sup>
                            <m:r>
                              <m:rPr>
                                <m:sty m:val="p"/>
                              </m:rPr>
                              <a:rPr lang="en-US" sz="1800" b="0" i="0" smtClean="0">
                                <a:latin typeface="Cambria Math" panose="02040503050406030204" pitchFamily="18" charset="0"/>
                              </a:rPr>
                              <m:t>k</m:t>
                            </m:r>
                          </m:sup>
                        </m:sSubSup>
                      </m:e>
                    </m:nary>
                  </m:oMath>
                </a14:m>
                <a:r>
                  <a:rPr lang="en-US" sz="1800" dirty="0">
                    <a:latin typeface="Times New Roman" panose="02020603050405020304" pitchFamily="18" charset="0"/>
                    <a:cs typeface="Times New Roman" panose="02020603050405020304" pitchFamily="18" charset="0"/>
                  </a:rPr>
                  <a:t> - </a:t>
                </a:r>
                <a14:m>
                  <m:oMath xmlns:m="http://schemas.openxmlformats.org/officeDocument/2006/math">
                    <m:nary>
                      <m:naryPr>
                        <m:chr m:val="∑"/>
                        <m:subHide m:val="on"/>
                        <m:supHide m:val="on"/>
                        <m:ctrlPr>
                          <a:rPr lang="en-US" sz="1800" i="1">
                            <a:latin typeface="Cambria Math" panose="02040503050406030204" pitchFamily="18" charset="0"/>
                          </a:rPr>
                        </m:ctrlPr>
                      </m:naryPr>
                      <m:sub/>
                      <m:sup/>
                      <m:e>
                        <m:sSubSup>
                          <m:sSubSupPr>
                            <m:ctrlPr>
                              <a:rPr lang="en-US" sz="1800" i="1">
                                <a:latin typeface="Cambria Math" panose="02040503050406030204" pitchFamily="18" charset="0"/>
                              </a:rPr>
                            </m:ctrlPr>
                          </m:sSubSupPr>
                          <m:e>
                            <m:r>
                              <m:rPr>
                                <m:sty m:val="p"/>
                              </m:rPr>
                              <a:rPr lang="en-US" sz="1800" b="0" i="0" smtClean="0">
                                <a:latin typeface="Cambria Math" panose="02040503050406030204" pitchFamily="18" charset="0"/>
                              </a:rPr>
                              <m:t>W</m:t>
                            </m:r>
                          </m:e>
                          <m:sub>
                            <m:r>
                              <m:rPr>
                                <m:sty m:val="p"/>
                              </m:rPr>
                              <a:rPr lang="en-US" sz="1800" b="0" i="0" smtClean="0">
                                <a:latin typeface="Cambria Math" panose="02040503050406030204" pitchFamily="18" charset="0"/>
                              </a:rPr>
                              <m:t>jl</m:t>
                            </m:r>
                          </m:sub>
                          <m:sup>
                            <m:r>
                              <m:rPr>
                                <m:sty m:val="p"/>
                              </m:rPr>
                              <a:rPr lang="en-US" sz="1800" b="0" i="0" smtClean="0">
                                <a:latin typeface="Cambria Math" panose="02040503050406030204" pitchFamily="18" charset="0"/>
                              </a:rPr>
                              <m:t>k</m:t>
                            </m:r>
                          </m:sup>
                        </m:sSubSup>
                      </m:e>
                    </m:nary>
                    <m:r>
                      <a:rPr lang="en-US" sz="1800" b="0" i="0" smtClean="0">
                        <a:latin typeface="Cambria Math" panose="02040503050406030204" pitchFamily="18" charset="0"/>
                      </a:rPr>
                      <m:t>=</m:t>
                    </m:r>
                    <m:sSub>
                      <m:sSubPr>
                        <m:ctrlPr>
                          <a:rPr lang="en-US" sz="1800" i="1">
                            <a:latin typeface="Cambria Math" panose="02040503050406030204" pitchFamily="18" charset="0"/>
                          </a:rPr>
                        </m:ctrlPr>
                      </m:sSubPr>
                      <m:e>
                        <m:r>
                          <m:rPr>
                            <m:sty m:val="p"/>
                          </m:rPr>
                          <a:rPr lang="en-US" sz="1800" b="0" i="0" smtClean="0">
                            <a:latin typeface="Cambria Math" panose="02040503050406030204" pitchFamily="18" charset="0"/>
                          </a:rPr>
                          <m:t>B</m:t>
                        </m:r>
                      </m:e>
                      <m:sub>
                        <m:r>
                          <m:rPr>
                            <m:sty m:val="p"/>
                          </m:rPr>
                          <a:rPr lang="en-US" sz="1800" b="0" i="0" smtClean="0">
                            <a:latin typeface="Cambria Math" panose="02040503050406030204" pitchFamily="18" charset="0"/>
                          </a:rPr>
                          <m:t>j</m:t>
                        </m:r>
                      </m:sub>
                    </m:sSub>
                  </m:oMath>
                </a14:m>
                <a:endParaRPr lang="en-IN" sz="1800" dirty="0">
                  <a:latin typeface="Times New Roman" panose="02020603050405020304" pitchFamily="18" charset="0"/>
                  <a:cs typeface="Times New Roman" panose="02020603050405020304" pitchFamily="18" charset="0"/>
                </a:endParaRPr>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151772" y="1676400"/>
                <a:ext cx="11888455" cy="5738192"/>
              </a:xfrm>
              <a:prstGeom prst="rect">
                <a:avLst/>
              </a:prstGeom>
              <a:blipFill>
                <a:blip r:embed="rId2"/>
                <a:stretch>
                  <a:fillRect l="-923" t="-956"/>
                </a:stretch>
              </a:blipFill>
            </p:spPr>
            <p:txBody>
              <a:bodyPr/>
              <a:lstStyle/>
              <a:p>
                <a:r>
                  <a:rPr lang="en-US">
                    <a:noFill/>
                  </a:rPr>
                  <a:t> </a:t>
                </a:r>
              </a:p>
            </p:txBody>
          </p:sp>
        </mc:Fallback>
      </mc:AlternateContent>
      <p:sp>
        <p:nvSpPr>
          <p:cNvPr id="5" name="Title 1"/>
          <p:cNvSpPr txBox="1">
            <a:spLocks/>
          </p:cNvSpPr>
          <p:nvPr/>
        </p:nvSpPr>
        <p:spPr>
          <a:xfrm>
            <a:off x="235889" y="-258060"/>
            <a:ext cx="10058400" cy="130480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kern="1200" baseline="0">
                <a:solidFill>
                  <a:schemeClr val="accent2"/>
                </a:solidFill>
                <a:latin typeface="+mj-lt"/>
                <a:ea typeface="+mj-ea"/>
                <a:cs typeface="+mj-cs"/>
              </a:defRPr>
            </a:lvl1pPr>
          </a:lstStyle>
          <a:p>
            <a:r>
              <a:rPr lang="en-IN" dirty="0"/>
              <a:t>Multi Stage Cost Flow Optimization</a:t>
            </a:r>
            <a:endParaRPr lang="en-US" dirty="0"/>
          </a:p>
        </p:txBody>
      </p:sp>
    </p:spTree>
    <p:extLst>
      <p:ext uri="{BB962C8B-B14F-4D97-AF65-F5344CB8AC3E}">
        <p14:creationId xmlns:p14="http://schemas.microsoft.com/office/powerpoint/2010/main" val="329380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58606" y="908806"/>
            <a:ext cx="8772304" cy="5372287"/>
            <a:chOff x="142311" y="0"/>
            <a:chExt cx="2768717" cy="1921379"/>
          </a:xfrm>
        </p:grpSpPr>
        <p:sp>
          <p:nvSpPr>
            <p:cNvPr id="7" name="Shape 3030"/>
            <p:cNvSpPr/>
            <p:nvPr/>
          </p:nvSpPr>
          <p:spPr>
            <a:xfrm>
              <a:off x="325907" y="187223"/>
              <a:ext cx="254965" cy="256032"/>
            </a:xfrm>
            <a:custGeom>
              <a:avLst/>
              <a:gdLst/>
              <a:ahLst/>
              <a:cxnLst/>
              <a:rect l="0" t="0" r="0" b="0"/>
              <a:pathLst>
                <a:path w="254965" h="256032">
                  <a:moveTo>
                    <a:pt x="127483" y="0"/>
                  </a:moveTo>
                  <a:cubicBezTo>
                    <a:pt x="197891" y="0"/>
                    <a:pt x="254965" y="57296"/>
                    <a:pt x="254965" y="128016"/>
                  </a:cubicBezTo>
                  <a:cubicBezTo>
                    <a:pt x="254965" y="198736"/>
                    <a:pt x="197891" y="256032"/>
                    <a:pt x="127483" y="256032"/>
                  </a:cubicBezTo>
                  <a:cubicBezTo>
                    <a:pt x="57074" y="256032"/>
                    <a:pt x="0" y="198736"/>
                    <a:pt x="0" y="128016"/>
                  </a:cubicBezTo>
                  <a:cubicBezTo>
                    <a:pt x="0" y="57296"/>
                    <a:pt x="57074" y="0"/>
                    <a:pt x="127483"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8" name="Shape 3031"/>
            <p:cNvSpPr/>
            <p:nvPr/>
          </p:nvSpPr>
          <p:spPr>
            <a:xfrm>
              <a:off x="325907" y="187223"/>
              <a:ext cx="254965" cy="256032"/>
            </a:xfrm>
            <a:custGeom>
              <a:avLst/>
              <a:gdLst/>
              <a:ahLst/>
              <a:cxnLst/>
              <a:rect l="0" t="0" r="0" b="0"/>
              <a:pathLst>
                <a:path w="254965" h="256032">
                  <a:moveTo>
                    <a:pt x="0" y="128016"/>
                  </a:moveTo>
                  <a:cubicBezTo>
                    <a:pt x="0" y="57296"/>
                    <a:pt x="57074" y="0"/>
                    <a:pt x="127483" y="0"/>
                  </a:cubicBezTo>
                  <a:cubicBezTo>
                    <a:pt x="197891" y="0"/>
                    <a:pt x="254965" y="57296"/>
                    <a:pt x="254965" y="128016"/>
                  </a:cubicBezTo>
                  <a:cubicBezTo>
                    <a:pt x="254965" y="198736"/>
                    <a:pt x="197891" y="256032"/>
                    <a:pt x="127483" y="256032"/>
                  </a:cubicBezTo>
                  <a:cubicBezTo>
                    <a:pt x="57074" y="256032"/>
                    <a:pt x="0" y="198736"/>
                    <a:pt x="0" y="128016"/>
                  </a:cubicBezTo>
                  <a:close/>
                </a:path>
              </a:pathLst>
            </a:custGeom>
            <a:ln w="4267" cap="flat">
              <a:miter lim="127000"/>
            </a:ln>
          </p:spPr>
          <p:style>
            <a:lnRef idx="1">
              <a:srgbClr val="000000"/>
            </a:lnRef>
            <a:fillRef idx="0">
              <a:srgbClr val="000000">
                <a:alpha val="0"/>
              </a:srgbClr>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9" name="Rectangle 8"/>
            <p:cNvSpPr/>
            <p:nvPr/>
          </p:nvSpPr>
          <p:spPr>
            <a:xfrm>
              <a:off x="388146" y="291542"/>
              <a:ext cx="150871" cy="8970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1250" dirty="0">
                  <a:solidFill>
                    <a:srgbClr val="FFFFFF"/>
                  </a:solidFill>
                  <a:effectLst/>
                  <a:latin typeface="Calibri" panose="020F0502020204030204" pitchFamily="34" charset="0"/>
                  <a:ea typeface="Calibri" panose="020F0502020204030204" pitchFamily="34" charset="0"/>
                </a:rPr>
                <a:t>Plant 1</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10" name="Shape 3033"/>
            <p:cNvSpPr/>
            <p:nvPr/>
          </p:nvSpPr>
          <p:spPr>
            <a:xfrm>
              <a:off x="422986" y="1796842"/>
              <a:ext cx="64008" cy="64008"/>
            </a:xfrm>
            <a:custGeom>
              <a:avLst/>
              <a:gdLst/>
              <a:ahLst/>
              <a:cxnLst/>
              <a:rect l="0" t="0" r="0" b="0"/>
              <a:pathLst>
                <a:path w="64008" h="64008">
                  <a:moveTo>
                    <a:pt x="32004" y="0"/>
                  </a:moveTo>
                  <a:cubicBezTo>
                    <a:pt x="49695" y="0"/>
                    <a:pt x="64008" y="14331"/>
                    <a:pt x="64008" y="32004"/>
                  </a:cubicBezTo>
                  <a:cubicBezTo>
                    <a:pt x="64008" y="49677"/>
                    <a:pt x="49695" y="64008"/>
                    <a:pt x="32004" y="64008"/>
                  </a:cubicBezTo>
                  <a:cubicBezTo>
                    <a:pt x="14313" y="64008"/>
                    <a:pt x="0" y="49677"/>
                    <a:pt x="0" y="32004"/>
                  </a:cubicBezTo>
                  <a:cubicBezTo>
                    <a:pt x="0" y="14331"/>
                    <a:pt x="14313" y="0"/>
                    <a:pt x="32004"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2" name="Rectangle 11"/>
            <p:cNvSpPr/>
            <p:nvPr/>
          </p:nvSpPr>
          <p:spPr>
            <a:xfrm>
              <a:off x="518998" y="1793909"/>
              <a:ext cx="534940" cy="108388"/>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Plant</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Shape 3036"/>
            <p:cNvSpPr/>
            <p:nvPr/>
          </p:nvSpPr>
          <p:spPr>
            <a:xfrm>
              <a:off x="1300963" y="245897"/>
              <a:ext cx="256032" cy="256032"/>
            </a:xfrm>
            <a:custGeom>
              <a:avLst/>
              <a:gdLst/>
              <a:ahLst/>
              <a:cxnLst/>
              <a:rect l="0" t="0" r="0" b="0"/>
              <a:pathLst>
                <a:path w="256032" h="256032">
                  <a:moveTo>
                    <a:pt x="128016" y="0"/>
                  </a:moveTo>
                  <a:cubicBezTo>
                    <a:pt x="198736" y="0"/>
                    <a:pt x="256032" y="57296"/>
                    <a:pt x="256032" y="128016"/>
                  </a:cubicBezTo>
                  <a:cubicBezTo>
                    <a:pt x="256032" y="198736"/>
                    <a:pt x="198736" y="256032"/>
                    <a:pt x="128016" y="256032"/>
                  </a:cubicBezTo>
                  <a:cubicBezTo>
                    <a:pt x="57296" y="256032"/>
                    <a:pt x="0" y="198736"/>
                    <a:pt x="0" y="128016"/>
                  </a:cubicBezTo>
                  <a:cubicBezTo>
                    <a:pt x="0" y="57296"/>
                    <a:pt x="57296" y="0"/>
                    <a:pt x="128016" y="0"/>
                  </a:cubicBezTo>
                  <a:close/>
                </a:path>
              </a:pathLst>
            </a:custGeom>
            <a:ln w="0" cap="flat">
              <a:miter lim="127000"/>
            </a:ln>
          </p:spPr>
          <p:style>
            <a:lnRef idx="0">
              <a:srgbClr val="000000">
                <a:alpha val="0"/>
              </a:srgbClr>
            </a:lnRef>
            <a:fillRef idx="1">
              <a:srgbClr val="C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4" name="Shape 3037"/>
            <p:cNvSpPr/>
            <p:nvPr/>
          </p:nvSpPr>
          <p:spPr>
            <a:xfrm>
              <a:off x="1300963" y="245897"/>
              <a:ext cx="256032" cy="256032"/>
            </a:xfrm>
            <a:custGeom>
              <a:avLst/>
              <a:gdLst/>
              <a:ahLst/>
              <a:cxnLst/>
              <a:rect l="0" t="0" r="0" b="0"/>
              <a:pathLst>
                <a:path w="256032" h="256032">
                  <a:moveTo>
                    <a:pt x="0" y="128016"/>
                  </a:moveTo>
                  <a:cubicBezTo>
                    <a:pt x="0" y="57296"/>
                    <a:pt x="57296" y="0"/>
                    <a:pt x="128016" y="0"/>
                  </a:cubicBezTo>
                  <a:cubicBezTo>
                    <a:pt x="198736" y="0"/>
                    <a:pt x="256032" y="57296"/>
                    <a:pt x="256032" y="128016"/>
                  </a:cubicBezTo>
                  <a:cubicBezTo>
                    <a:pt x="256032" y="198736"/>
                    <a:pt x="198736" y="256032"/>
                    <a:pt x="128016" y="256032"/>
                  </a:cubicBezTo>
                  <a:cubicBezTo>
                    <a:pt x="57296" y="256032"/>
                    <a:pt x="0" y="198736"/>
                    <a:pt x="0" y="128016"/>
                  </a:cubicBezTo>
                  <a:close/>
                </a:path>
              </a:pathLst>
            </a:custGeom>
            <a:ln w="4267" cap="flat">
              <a:miter lim="127000"/>
            </a:ln>
          </p:spPr>
          <p:style>
            <a:lnRef idx="1">
              <a:srgbClr val="C00000"/>
            </a:lnRef>
            <a:fillRef idx="0">
              <a:srgbClr val="000000">
                <a:alpha val="0"/>
              </a:srgbClr>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5" name="Rectangle 14"/>
            <p:cNvSpPr/>
            <p:nvPr/>
          </p:nvSpPr>
          <p:spPr>
            <a:xfrm>
              <a:off x="1360764" y="336392"/>
              <a:ext cx="166280" cy="73742"/>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1250" dirty="0">
                  <a:solidFill>
                    <a:srgbClr val="FFFFFF"/>
                  </a:solidFill>
                  <a:latin typeface="Calibri" panose="020F0502020204030204" pitchFamily="34" charset="0"/>
                  <a:ea typeface="Calibri" panose="020F0502020204030204" pitchFamily="34" charset="0"/>
                </a:rPr>
                <a:t>DC 1</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16" name="Shape 3039"/>
            <p:cNvSpPr/>
            <p:nvPr/>
          </p:nvSpPr>
          <p:spPr>
            <a:xfrm>
              <a:off x="1058799" y="1795242"/>
              <a:ext cx="64008" cy="64008"/>
            </a:xfrm>
            <a:custGeom>
              <a:avLst/>
              <a:gdLst/>
              <a:ahLst/>
              <a:cxnLst/>
              <a:rect l="0" t="0" r="0" b="0"/>
              <a:pathLst>
                <a:path w="64008" h="64008">
                  <a:moveTo>
                    <a:pt x="32004" y="0"/>
                  </a:moveTo>
                  <a:cubicBezTo>
                    <a:pt x="49695" y="0"/>
                    <a:pt x="64008" y="14331"/>
                    <a:pt x="64008" y="32004"/>
                  </a:cubicBezTo>
                  <a:cubicBezTo>
                    <a:pt x="64008" y="49677"/>
                    <a:pt x="49695" y="64008"/>
                    <a:pt x="32004" y="64008"/>
                  </a:cubicBezTo>
                  <a:cubicBezTo>
                    <a:pt x="14313" y="64008"/>
                    <a:pt x="0" y="49677"/>
                    <a:pt x="0" y="32004"/>
                  </a:cubicBezTo>
                  <a:cubicBezTo>
                    <a:pt x="0" y="14331"/>
                    <a:pt x="14313" y="0"/>
                    <a:pt x="32004" y="0"/>
                  </a:cubicBezTo>
                  <a:close/>
                </a:path>
              </a:pathLst>
            </a:custGeom>
            <a:ln w="0" cap="flat">
              <a:miter lim="127000"/>
            </a:ln>
          </p:spPr>
          <p:style>
            <a:lnRef idx="0">
              <a:srgbClr val="000000">
                <a:alpha val="0"/>
              </a:srgbClr>
            </a:lnRef>
            <a:fillRef idx="1">
              <a:srgbClr val="C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8" name="Rectangle 17"/>
            <p:cNvSpPr/>
            <p:nvPr/>
          </p:nvSpPr>
          <p:spPr>
            <a:xfrm>
              <a:off x="1186282" y="1793909"/>
              <a:ext cx="853009" cy="108388"/>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Distribution centers</a:t>
              </a:r>
            </a:p>
          </p:txBody>
        </p:sp>
        <p:sp>
          <p:nvSpPr>
            <p:cNvPr id="19" name="Shape 3042"/>
            <p:cNvSpPr/>
            <p:nvPr/>
          </p:nvSpPr>
          <p:spPr>
            <a:xfrm>
              <a:off x="2197075" y="0"/>
              <a:ext cx="256032" cy="256032"/>
            </a:xfrm>
            <a:custGeom>
              <a:avLst/>
              <a:gdLst/>
              <a:ahLst/>
              <a:cxnLst/>
              <a:rect l="0" t="0" r="0" b="0"/>
              <a:pathLst>
                <a:path w="256032" h="256032">
                  <a:moveTo>
                    <a:pt x="128016" y="0"/>
                  </a:moveTo>
                  <a:cubicBezTo>
                    <a:pt x="198736" y="0"/>
                    <a:pt x="256032" y="57296"/>
                    <a:pt x="256032" y="128016"/>
                  </a:cubicBezTo>
                  <a:cubicBezTo>
                    <a:pt x="256032" y="198736"/>
                    <a:pt x="198736" y="256032"/>
                    <a:pt x="128016" y="256032"/>
                  </a:cubicBezTo>
                  <a:cubicBezTo>
                    <a:pt x="57296" y="256032"/>
                    <a:pt x="0" y="198736"/>
                    <a:pt x="0" y="128016"/>
                  </a:cubicBezTo>
                  <a:cubicBezTo>
                    <a:pt x="0" y="57296"/>
                    <a:pt x="57296" y="0"/>
                    <a:pt x="128016" y="0"/>
                  </a:cubicBezTo>
                  <a:close/>
                </a:path>
              </a:pathLst>
            </a:custGeom>
            <a:ln w="0" cap="flat">
              <a:miter lim="127000"/>
            </a:ln>
          </p:spPr>
          <p:style>
            <a:lnRef idx="0">
              <a:srgbClr val="000000">
                <a:alpha val="0"/>
              </a:srgbClr>
            </a:lnRef>
            <a:fillRef idx="1">
              <a:srgbClr val="FFFF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20" name="Shape 3043"/>
            <p:cNvSpPr/>
            <p:nvPr/>
          </p:nvSpPr>
          <p:spPr>
            <a:xfrm>
              <a:off x="2197075" y="0"/>
              <a:ext cx="256032" cy="256032"/>
            </a:xfrm>
            <a:custGeom>
              <a:avLst/>
              <a:gdLst/>
              <a:ahLst/>
              <a:cxnLst/>
              <a:rect l="0" t="0" r="0" b="0"/>
              <a:pathLst>
                <a:path w="256032" h="256032">
                  <a:moveTo>
                    <a:pt x="0" y="128016"/>
                  </a:moveTo>
                  <a:cubicBezTo>
                    <a:pt x="0" y="57296"/>
                    <a:pt x="57296" y="0"/>
                    <a:pt x="128016" y="0"/>
                  </a:cubicBezTo>
                  <a:cubicBezTo>
                    <a:pt x="198736" y="0"/>
                    <a:pt x="256032" y="57296"/>
                    <a:pt x="256032" y="128016"/>
                  </a:cubicBezTo>
                  <a:cubicBezTo>
                    <a:pt x="256032" y="198736"/>
                    <a:pt x="198736" y="256032"/>
                    <a:pt x="128016" y="256032"/>
                  </a:cubicBezTo>
                  <a:cubicBezTo>
                    <a:pt x="57296" y="256032"/>
                    <a:pt x="0" y="198736"/>
                    <a:pt x="0" y="128016"/>
                  </a:cubicBezTo>
                  <a:close/>
                </a:path>
              </a:pathLst>
            </a:custGeom>
            <a:ln w="4267" cap="flat">
              <a:miter lim="127000"/>
            </a:ln>
          </p:spPr>
          <p:style>
            <a:lnRef idx="1">
              <a:srgbClr val="000000"/>
            </a:lnRef>
            <a:fillRef idx="0">
              <a:srgbClr val="000000">
                <a:alpha val="0"/>
              </a:srgbClr>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21" name="Rectangle 20"/>
            <p:cNvSpPr/>
            <p:nvPr/>
          </p:nvSpPr>
          <p:spPr>
            <a:xfrm>
              <a:off x="2236189" y="81373"/>
              <a:ext cx="190158" cy="144517"/>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1250" dirty="0">
                  <a:solidFill>
                    <a:srgbClr val="000000"/>
                  </a:solidFill>
                  <a:latin typeface="Calibri" panose="020F0502020204030204" pitchFamily="34" charset="0"/>
                  <a:ea typeface="Calibri" panose="020F0502020204030204" pitchFamily="34" charset="0"/>
                </a:rPr>
                <a:t>Dealer1</a:t>
              </a:r>
              <a:endParaRPr lang="en-US" sz="1250" dirty="0">
                <a:solidFill>
                  <a:srgbClr val="000000"/>
                </a:solidFill>
                <a:effectLst/>
                <a:latin typeface="Calibri" panose="020F0502020204030204" pitchFamily="34" charset="0"/>
                <a:ea typeface="Calibri" panose="020F0502020204030204" pitchFamily="34" charset="0"/>
              </a:endParaRPr>
            </a:p>
          </p:txBody>
        </p:sp>
        <p:sp>
          <p:nvSpPr>
            <p:cNvPr id="22" name="Shape 3045"/>
            <p:cNvSpPr/>
            <p:nvPr/>
          </p:nvSpPr>
          <p:spPr>
            <a:xfrm>
              <a:off x="1897837" y="1794177"/>
              <a:ext cx="64008" cy="64008"/>
            </a:xfrm>
            <a:custGeom>
              <a:avLst/>
              <a:gdLst/>
              <a:ahLst/>
              <a:cxnLst/>
              <a:rect l="0" t="0" r="0" b="0"/>
              <a:pathLst>
                <a:path w="64008" h="64008">
                  <a:moveTo>
                    <a:pt x="32004" y="0"/>
                  </a:moveTo>
                  <a:cubicBezTo>
                    <a:pt x="49695" y="0"/>
                    <a:pt x="64008" y="14331"/>
                    <a:pt x="64008" y="32004"/>
                  </a:cubicBezTo>
                  <a:cubicBezTo>
                    <a:pt x="64008" y="49677"/>
                    <a:pt x="49695" y="64008"/>
                    <a:pt x="32004" y="64008"/>
                  </a:cubicBezTo>
                  <a:cubicBezTo>
                    <a:pt x="14313" y="64008"/>
                    <a:pt x="0" y="49677"/>
                    <a:pt x="0" y="32004"/>
                  </a:cubicBezTo>
                  <a:cubicBezTo>
                    <a:pt x="0" y="14331"/>
                    <a:pt x="14313" y="0"/>
                    <a:pt x="32004" y="0"/>
                  </a:cubicBezTo>
                  <a:close/>
                </a:path>
              </a:pathLst>
            </a:custGeom>
            <a:ln w="0" cap="flat">
              <a:miter lim="127000"/>
            </a:ln>
          </p:spPr>
          <p:style>
            <a:lnRef idx="0">
              <a:srgbClr val="000000">
                <a:alpha val="0"/>
              </a:srgbClr>
            </a:lnRef>
            <a:fillRef idx="1">
              <a:srgbClr val="FFFF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24" name="Rectangle 23"/>
            <p:cNvSpPr/>
            <p:nvPr/>
          </p:nvSpPr>
          <p:spPr>
            <a:xfrm>
              <a:off x="2006117" y="1792840"/>
              <a:ext cx="370744" cy="108388"/>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Dealer</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5" name="Shape 3048"/>
            <p:cNvSpPr/>
            <p:nvPr/>
          </p:nvSpPr>
          <p:spPr>
            <a:xfrm>
              <a:off x="322707" y="821969"/>
              <a:ext cx="254965" cy="256032"/>
            </a:xfrm>
            <a:custGeom>
              <a:avLst/>
              <a:gdLst/>
              <a:ahLst/>
              <a:cxnLst/>
              <a:rect l="0" t="0" r="0" b="0"/>
              <a:pathLst>
                <a:path w="254965" h="256032">
                  <a:moveTo>
                    <a:pt x="127483" y="0"/>
                  </a:moveTo>
                  <a:cubicBezTo>
                    <a:pt x="197891" y="0"/>
                    <a:pt x="254965" y="57296"/>
                    <a:pt x="254965" y="128016"/>
                  </a:cubicBezTo>
                  <a:cubicBezTo>
                    <a:pt x="254965" y="198736"/>
                    <a:pt x="197891" y="256032"/>
                    <a:pt x="127483" y="256032"/>
                  </a:cubicBezTo>
                  <a:cubicBezTo>
                    <a:pt x="57074" y="256032"/>
                    <a:pt x="0" y="198736"/>
                    <a:pt x="0" y="128016"/>
                  </a:cubicBezTo>
                  <a:cubicBezTo>
                    <a:pt x="0" y="57296"/>
                    <a:pt x="57074" y="0"/>
                    <a:pt x="127483"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26" name="Shape 3049"/>
            <p:cNvSpPr/>
            <p:nvPr/>
          </p:nvSpPr>
          <p:spPr>
            <a:xfrm>
              <a:off x="322707" y="821969"/>
              <a:ext cx="254965" cy="256032"/>
            </a:xfrm>
            <a:custGeom>
              <a:avLst/>
              <a:gdLst/>
              <a:ahLst/>
              <a:cxnLst/>
              <a:rect l="0" t="0" r="0" b="0"/>
              <a:pathLst>
                <a:path w="254965" h="256032">
                  <a:moveTo>
                    <a:pt x="0" y="128016"/>
                  </a:moveTo>
                  <a:cubicBezTo>
                    <a:pt x="0" y="57296"/>
                    <a:pt x="57074" y="0"/>
                    <a:pt x="127483" y="0"/>
                  </a:cubicBezTo>
                  <a:cubicBezTo>
                    <a:pt x="197891" y="0"/>
                    <a:pt x="254965" y="57296"/>
                    <a:pt x="254965" y="128016"/>
                  </a:cubicBezTo>
                  <a:cubicBezTo>
                    <a:pt x="254965" y="198736"/>
                    <a:pt x="197891" y="256032"/>
                    <a:pt x="127483" y="256032"/>
                  </a:cubicBezTo>
                  <a:cubicBezTo>
                    <a:pt x="57074" y="256032"/>
                    <a:pt x="0" y="198736"/>
                    <a:pt x="0" y="128016"/>
                  </a:cubicBezTo>
                  <a:close/>
                </a:path>
              </a:pathLst>
            </a:custGeom>
            <a:ln w="4267" cap="flat">
              <a:miter lim="127000"/>
            </a:ln>
          </p:spPr>
          <p:style>
            <a:lnRef idx="1">
              <a:srgbClr val="000000"/>
            </a:lnRef>
            <a:fillRef idx="0">
              <a:srgbClr val="000000">
                <a:alpha val="0"/>
              </a:srgbClr>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27" name="Rectangle 26"/>
            <p:cNvSpPr/>
            <p:nvPr/>
          </p:nvSpPr>
          <p:spPr>
            <a:xfrm>
              <a:off x="381976" y="908295"/>
              <a:ext cx="186405" cy="122318"/>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1250" dirty="0">
                  <a:solidFill>
                    <a:srgbClr val="FFFFFF"/>
                  </a:solidFill>
                  <a:effectLst/>
                  <a:latin typeface="Calibri" panose="020F0502020204030204" pitchFamily="34" charset="0"/>
                  <a:ea typeface="Calibri" panose="020F0502020204030204" pitchFamily="34" charset="0"/>
                </a:rPr>
                <a:t>Plant 2</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28" name="Rectangle 27"/>
            <p:cNvSpPr/>
            <p:nvPr/>
          </p:nvSpPr>
          <p:spPr>
            <a:xfrm>
              <a:off x="413696" y="1542815"/>
              <a:ext cx="105026" cy="210995"/>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29" name="Shape 3054"/>
            <p:cNvSpPr/>
            <p:nvPr/>
          </p:nvSpPr>
          <p:spPr>
            <a:xfrm>
              <a:off x="1295629" y="655015"/>
              <a:ext cx="256032" cy="256032"/>
            </a:xfrm>
            <a:custGeom>
              <a:avLst/>
              <a:gdLst/>
              <a:ahLst/>
              <a:cxnLst/>
              <a:rect l="0" t="0" r="0" b="0"/>
              <a:pathLst>
                <a:path w="256032" h="256032">
                  <a:moveTo>
                    <a:pt x="128016" y="0"/>
                  </a:moveTo>
                  <a:cubicBezTo>
                    <a:pt x="198736" y="0"/>
                    <a:pt x="256032" y="57296"/>
                    <a:pt x="256032" y="128016"/>
                  </a:cubicBezTo>
                  <a:cubicBezTo>
                    <a:pt x="256032" y="198736"/>
                    <a:pt x="198736" y="256032"/>
                    <a:pt x="128016" y="256032"/>
                  </a:cubicBezTo>
                  <a:cubicBezTo>
                    <a:pt x="57296" y="256032"/>
                    <a:pt x="0" y="198736"/>
                    <a:pt x="0" y="128016"/>
                  </a:cubicBezTo>
                  <a:cubicBezTo>
                    <a:pt x="0" y="57296"/>
                    <a:pt x="57296" y="0"/>
                    <a:pt x="128016" y="0"/>
                  </a:cubicBezTo>
                  <a:close/>
                </a:path>
              </a:pathLst>
            </a:custGeom>
            <a:ln w="0" cap="flat">
              <a:miter lim="127000"/>
            </a:ln>
          </p:spPr>
          <p:style>
            <a:lnRef idx="0">
              <a:srgbClr val="000000">
                <a:alpha val="0"/>
              </a:srgbClr>
            </a:lnRef>
            <a:fillRef idx="1">
              <a:srgbClr val="C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0" name="Shape 3055"/>
            <p:cNvSpPr/>
            <p:nvPr/>
          </p:nvSpPr>
          <p:spPr>
            <a:xfrm>
              <a:off x="1295629" y="655015"/>
              <a:ext cx="256032" cy="256032"/>
            </a:xfrm>
            <a:custGeom>
              <a:avLst/>
              <a:gdLst/>
              <a:ahLst/>
              <a:cxnLst/>
              <a:rect l="0" t="0" r="0" b="0"/>
              <a:pathLst>
                <a:path w="256032" h="256032">
                  <a:moveTo>
                    <a:pt x="0" y="128016"/>
                  </a:moveTo>
                  <a:cubicBezTo>
                    <a:pt x="0" y="57296"/>
                    <a:pt x="57296" y="0"/>
                    <a:pt x="128016" y="0"/>
                  </a:cubicBezTo>
                  <a:cubicBezTo>
                    <a:pt x="198736" y="0"/>
                    <a:pt x="256032" y="57296"/>
                    <a:pt x="256032" y="128016"/>
                  </a:cubicBezTo>
                  <a:cubicBezTo>
                    <a:pt x="256032" y="198736"/>
                    <a:pt x="198736" y="256032"/>
                    <a:pt x="128016" y="256032"/>
                  </a:cubicBezTo>
                  <a:cubicBezTo>
                    <a:pt x="57296" y="256032"/>
                    <a:pt x="0" y="198736"/>
                    <a:pt x="0" y="128016"/>
                  </a:cubicBezTo>
                  <a:close/>
                </a:path>
              </a:pathLst>
            </a:custGeom>
            <a:ln w="4267" cap="flat">
              <a:miter lim="127000"/>
            </a:ln>
          </p:spPr>
          <p:style>
            <a:lnRef idx="1">
              <a:srgbClr val="C00000"/>
            </a:lnRef>
            <a:fillRef idx="0">
              <a:srgbClr val="000000">
                <a:alpha val="0"/>
              </a:srgbClr>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1" name="Rectangle 30"/>
            <p:cNvSpPr/>
            <p:nvPr/>
          </p:nvSpPr>
          <p:spPr>
            <a:xfrm>
              <a:off x="1351289" y="736857"/>
              <a:ext cx="178371" cy="210995"/>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1250" dirty="0">
                  <a:solidFill>
                    <a:srgbClr val="FFFFFF"/>
                  </a:solidFill>
                  <a:latin typeface="Calibri" panose="020F0502020204030204" pitchFamily="34" charset="0"/>
                  <a:ea typeface="Calibri" panose="020F0502020204030204" pitchFamily="34" charset="0"/>
                </a:rPr>
                <a:t>DC 2</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32" name="Shape 3057"/>
            <p:cNvSpPr/>
            <p:nvPr/>
          </p:nvSpPr>
          <p:spPr>
            <a:xfrm>
              <a:off x="1288694" y="1037463"/>
              <a:ext cx="256032" cy="256032"/>
            </a:xfrm>
            <a:custGeom>
              <a:avLst/>
              <a:gdLst/>
              <a:ahLst/>
              <a:cxnLst/>
              <a:rect l="0" t="0" r="0" b="0"/>
              <a:pathLst>
                <a:path w="256032" h="256032">
                  <a:moveTo>
                    <a:pt x="128016" y="0"/>
                  </a:moveTo>
                  <a:cubicBezTo>
                    <a:pt x="198736" y="0"/>
                    <a:pt x="256032" y="57296"/>
                    <a:pt x="256032" y="128016"/>
                  </a:cubicBezTo>
                  <a:cubicBezTo>
                    <a:pt x="256032" y="198736"/>
                    <a:pt x="198736" y="256032"/>
                    <a:pt x="128016" y="256032"/>
                  </a:cubicBezTo>
                  <a:cubicBezTo>
                    <a:pt x="57296" y="256032"/>
                    <a:pt x="0" y="198736"/>
                    <a:pt x="0" y="128016"/>
                  </a:cubicBezTo>
                  <a:cubicBezTo>
                    <a:pt x="0" y="57296"/>
                    <a:pt x="57296" y="0"/>
                    <a:pt x="128016" y="0"/>
                  </a:cubicBezTo>
                  <a:close/>
                </a:path>
              </a:pathLst>
            </a:custGeom>
            <a:ln w="0" cap="flat">
              <a:miter lim="127000"/>
            </a:ln>
          </p:spPr>
          <p:style>
            <a:lnRef idx="0">
              <a:srgbClr val="000000">
                <a:alpha val="0"/>
              </a:srgbClr>
            </a:lnRef>
            <a:fillRef idx="1">
              <a:srgbClr val="C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3" name="Shape 3058"/>
            <p:cNvSpPr/>
            <p:nvPr/>
          </p:nvSpPr>
          <p:spPr>
            <a:xfrm>
              <a:off x="1288694" y="1037463"/>
              <a:ext cx="256032" cy="256032"/>
            </a:xfrm>
            <a:custGeom>
              <a:avLst/>
              <a:gdLst/>
              <a:ahLst/>
              <a:cxnLst/>
              <a:rect l="0" t="0" r="0" b="0"/>
              <a:pathLst>
                <a:path w="256032" h="256032">
                  <a:moveTo>
                    <a:pt x="0" y="128016"/>
                  </a:moveTo>
                  <a:cubicBezTo>
                    <a:pt x="0" y="57296"/>
                    <a:pt x="57296" y="0"/>
                    <a:pt x="128016" y="0"/>
                  </a:cubicBezTo>
                  <a:cubicBezTo>
                    <a:pt x="198736" y="0"/>
                    <a:pt x="256032" y="57296"/>
                    <a:pt x="256032" y="128016"/>
                  </a:cubicBezTo>
                  <a:cubicBezTo>
                    <a:pt x="256032" y="198736"/>
                    <a:pt x="198736" y="256032"/>
                    <a:pt x="128016" y="256032"/>
                  </a:cubicBezTo>
                  <a:cubicBezTo>
                    <a:pt x="57296" y="256032"/>
                    <a:pt x="0" y="198736"/>
                    <a:pt x="0" y="128016"/>
                  </a:cubicBezTo>
                  <a:close/>
                </a:path>
              </a:pathLst>
            </a:custGeom>
            <a:ln w="4267" cap="flat">
              <a:miter lim="127000"/>
            </a:ln>
          </p:spPr>
          <p:style>
            <a:lnRef idx="1">
              <a:srgbClr val="C00000"/>
            </a:lnRef>
            <a:fillRef idx="0">
              <a:srgbClr val="000000">
                <a:alpha val="0"/>
              </a:srgbClr>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4" name="Rectangle 33"/>
            <p:cNvSpPr/>
            <p:nvPr/>
          </p:nvSpPr>
          <p:spPr>
            <a:xfrm>
              <a:off x="1348711" y="1119179"/>
              <a:ext cx="171953" cy="211139"/>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1250" dirty="0">
                  <a:solidFill>
                    <a:srgbClr val="FFFFFF"/>
                  </a:solidFill>
                  <a:latin typeface="Calibri" panose="020F0502020204030204" pitchFamily="34" charset="0"/>
                  <a:ea typeface="Calibri" panose="020F0502020204030204" pitchFamily="34" charset="0"/>
                </a:rPr>
                <a:t>DC 3</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35" name="Shape 3060"/>
            <p:cNvSpPr/>
            <p:nvPr/>
          </p:nvSpPr>
          <p:spPr>
            <a:xfrm>
              <a:off x="1290295" y="1409243"/>
              <a:ext cx="256032" cy="256032"/>
            </a:xfrm>
            <a:custGeom>
              <a:avLst/>
              <a:gdLst/>
              <a:ahLst/>
              <a:cxnLst/>
              <a:rect l="0" t="0" r="0" b="0"/>
              <a:pathLst>
                <a:path w="256032" h="256032">
                  <a:moveTo>
                    <a:pt x="128016" y="0"/>
                  </a:moveTo>
                  <a:cubicBezTo>
                    <a:pt x="198736" y="0"/>
                    <a:pt x="256032" y="57296"/>
                    <a:pt x="256032" y="128016"/>
                  </a:cubicBezTo>
                  <a:cubicBezTo>
                    <a:pt x="256032" y="198736"/>
                    <a:pt x="198736" y="256032"/>
                    <a:pt x="128016" y="256032"/>
                  </a:cubicBezTo>
                  <a:cubicBezTo>
                    <a:pt x="57296" y="256032"/>
                    <a:pt x="0" y="198736"/>
                    <a:pt x="0" y="128016"/>
                  </a:cubicBezTo>
                  <a:cubicBezTo>
                    <a:pt x="0" y="57296"/>
                    <a:pt x="57296" y="0"/>
                    <a:pt x="128016" y="0"/>
                  </a:cubicBezTo>
                  <a:close/>
                </a:path>
              </a:pathLst>
            </a:custGeom>
            <a:ln w="0" cap="flat">
              <a:miter lim="127000"/>
            </a:ln>
          </p:spPr>
          <p:style>
            <a:lnRef idx="0">
              <a:srgbClr val="000000">
                <a:alpha val="0"/>
              </a:srgbClr>
            </a:lnRef>
            <a:fillRef idx="1">
              <a:srgbClr val="C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 name="Shape 3061"/>
            <p:cNvSpPr/>
            <p:nvPr/>
          </p:nvSpPr>
          <p:spPr>
            <a:xfrm>
              <a:off x="1290295" y="1409243"/>
              <a:ext cx="256032" cy="256032"/>
            </a:xfrm>
            <a:custGeom>
              <a:avLst/>
              <a:gdLst/>
              <a:ahLst/>
              <a:cxnLst/>
              <a:rect l="0" t="0" r="0" b="0"/>
              <a:pathLst>
                <a:path w="256032" h="256032">
                  <a:moveTo>
                    <a:pt x="0" y="128016"/>
                  </a:moveTo>
                  <a:cubicBezTo>
                    <a:pt x="0" y="57296"/>
                    <a:pt x="57296" y="0"/>
                    <a:pt x="128016" y="0"/>
                  </a:cubicBezTo>
                  <a:cubicBezTo>
                    <a:pt x="198736" y="0"/>
                    <a:pt x="256032" y="57296"/>
                    <a:pt x="256032" y="128016"/>
                  </a:cubicBezTo>
                  <a:cubicBezTo>
                    <a:pt x="256032" y="198736"/>
                    <a:pt x="198736" y="256032"/>
                    <a:pt x="128016" y="256032"/>
                  </a:cubicBezTo>
                  <a:cubicBezTo>
                    <a:pt x="57296" y="256032"/>
                    <a:pt x="0" y="198736"/>
                    <a:pt x="0" y="128016"/>
                  </a:cubicBezTo>
                  <a:close/>
                </a:path>
              </a:pathLst>
            </a:custGeom>
            <a:ln w="4267" cap="flat">
              <a:miter lim="127000"/>
            </a:ln>
          </p:spPr>
          <p:style>
            <a:lnRef idx="1">
              <a:srgbClr val="C00000"/>
            </a:lnRef>
            <a:fillRef idx="0">
              <a:srgbClr val="000000">
                <a:alpha val="0"/>
              </a:srgbClr>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 name="Rectangle 36"/>
            <p:cNvSpPr/>
            <p:nvPr/>
          </p:nvSpPr>
          <p:spPr>
            <a:xfrm>
              <a:off x="1347684" y="1501627"/>
              <a:ext cx="162590" cy="210995"/>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1250" dirty="0">
                  <a:solidFill>
                    <a:srgbClr val="FFFFFF"/>
                  </a:solidFill>
                  <a:latin typeface="Calibri" panose="020F0502020204030204" pitchFamily="34" charset="0"/>
                  <a:ea typeface="Calibri" panose="020F0502020204030204" pitchFamily="34" charset="0"/>
                </a:rPr>
                <a:t>DC 4</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38" name="Shape 3063"/>
            <p:cNvSpPr/>
            <p:nvPr/>
          </p:nvSpPr>
          <p:spPr>
            <a:xfrm>
              <a:off x="2197075" y="340843"/>
              <a:ext cx="256032" cy="256032"/>
            </a:xfrm>
            <a:custGeom>
              <a:avLst/>
              <a:gdLst/>
              <a:ahLst/>
              <a:cxnLst/>
              <a:rect l="0" t="0" r="0" b="0"/>
              <a:pathLst>
                <a:path w="256032" h="256032">
                  <a:moveTo>
                    <a:pt x="128016" y="0"/>
                  </a:moveTo>
                  <a:cubicBezTo>
                    <a:pt x="198736" y="0"/>
                    <a:pt x="256032" y="57296"/>
                    <a:pt x="256032" y="128016"/>
                  </a:cubicBezTo>
                  <a:cubicBezTo>
                    <a:pt x="256032" y="198736"/>
                    <a:pt x="198736" y="256032"/>
                    <a:pt x="128016" y="256032"/>
                  </a:cubicBezTo>
                  <a:cubicBezTo>
                    <a:pt x="57296" y="256032"/>
                    <a:pt x="0" y="198736"/>
                    <a:pt x="0" y="128016"/>
                  </a:cubicBezTo>
                  <a:cubicBezTo>
                    <a:pt x="0" y="57296"/>
                    <a:pt x="57296" y="0"/>
                    <a:pt x="128016" y="0"/>
                  </a:cubicBezTo>
                  <a:close/>
                </a:path>
              </a:pathLst>
            </a:custGeom>
            <a:ln w="0" cap="flat">
              <a:miter lim="127000"/>
            </a:ln>
          </p:spPr>
          <p:style>
            <a:lnRef idx="0">
              <a:srgbClr val="000000">
                <a:alpha val="0"/>
              </a:srgbClr>
            </a:lnRef>
            <a:fillRef idx="1">
              <a:srgbClr val="FFFF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 name="Shape 3064"/>
            <p:cNvSpPr/>
            <p:nvPr/>
          </p:nvSpPr>
          <p:spPr>
            <a:xfrm>
              <a:off x="2197075" y="340843"/>
              <a:ext cx="256032" cy="256032"/>
            </a:xfrm>
            <a:custGeom>
              <a:avLst/>
              <a:gdLst/>
              <a:ahLst/>
              <a:cxnLst/>
              <a:rect l="0" t="0" r="0" b="0"/>
              <a:pathLst>
                <a:path w="256032" h="256032">
                  <a:moveTo>
                    <a:pt x="0" y="128016"/>
                  </a:moveTo>
                  <a:cubicBezTo>
                    <a:pt x="0" y="57296"/>
                    <a:pt x="57296" y="0"/>
                    <a:pt x="128016" y="0"/>
                  </a:cubicBezTo>
                  <a:cubicBezTo>
                    <a:pt x="198736" y="0"/>
                    <a:pt x="256032" y="57296"/>
                    <a:pt x="256032" y="128016"/>
                  </a:cubicBezTo>
                  <a:cubicBezTo>
                    <a:pt x="256032" y="198736"/>
                    <a:pt x="198736" y="256032"/>
                    <a:pt x="128016" y="256032"/>
                  </a:cubicBezTo>
                  <a:cubicBezTo>
                    <a:pt x="57296" y="256032"/>
                    <a:pt x="0" y="198736"/>
                    <a:pt x="0" y="128016"/>
                  </a:cubicBezTo>
                  <a:close/>
                </a:path>
              </a:pathLst>
            </a:custGeom>
            <a:ln w="4267" cap="flat">
              <a:miter lim="127000"/>
            </a:ln>
          </p:spPr>
          <p:style>
            <a:lnRef idx="1">
              <a:srgbClr val="000000"/>
            </a:lnRef>
            <a:fillRef idx="0">
              <a:srgbClr val="000000">
                <a:alpha val="0"/>
              </a:srgbClr>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 name="Rectangle 39"/>
            <p:cNvSpPr/>
            <p:nvPr/>
          </p:nvSpPr>
          <p:spPr>
            <a:xfrm>
              <a:off x="2255646" y="426231"/>
              <a:ext cx="212884" cy="19398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1250" dirty="0">
                  <a:solidFill>
                    <a:srgbClr val="000000"/>
                  </a:solidFill>
                  <a:latin typeface="Calibri" panose="020F0502020204030204" pitchFamily="34" charset="0"/>
                  <a:ea typeface="Calibri" panose="020F0502020204030204" pitchFamily="34" charset="0"/>
                </a:rPr>
                <a:t>Dealer 2</a:t>
              </a:r>
              <a:endParaRPr lang="en-US" sz="1250" dirty="0">
                <a:solidFill>
                  <a:srgbClr val="000000"/>
                </a:solidFill>
                <a:effectLst/>
                <a:latin typeface="Calibri" panose="020F0502020204030204" pitchFamily="34" charset="0"/>
                <a:ea typeface="Calibri" panose="020F0502020204030204" pitchFamily="34" charset="0"/>
              </a:endParaRPr>
            </a:p>
          </p:txBody>
        </p:sp>
        <p:sp>
          <p:nvSpPr>
            <p:cNvPr id="41" name="Shape 3066"/>
            <p:cNvSpPr/>
            <p:nvPr/>
          </p:nvSpPr>
          <p:spPr>
            <a:xfrm>
              <a:off x="2197075" y="675284"/>
              <a:ext cx="256032" cy="256032"/>
            </a:xfrm>
            <a:custGeom>
              <a:avLst/>
              <a:gdLst/>
              <a:ahLst/>
              <a:cxnLst/>
              <a:rect l="0" t="0" r="0" b="0"/>
              <a:pathLst>
                <a:path w="256032" h="256032">
                  <a:moveTo>
                    <a:pt x="128016" y="0"/>
                  </a:moveTo>
                  <a:cubicBezTo>
                    <a:pt x="198736" y="0"/>
                    <a:pt x="256032" y="57296"/>
                    <a:pt x="256032" y="128016"/>
                  </a:cubicBezTo>
                  <a:cubicBezTo>
                    <a:pt x="256032" y="198736"/>
                    <a:pt x="198736" y="256032"/>
                    <a:pt x="128016" y="256032"/>
                  </a:cubicBezTo>
                  <a:cubicBezTo>
                    <a:pt x="57296" y="256032"/>
                    <a:pt x="0" y="198736"/>
                    <a:pt x="0" y="128016"/>
                  </a:cubicBezTo>
                  <a:cubicBezTo>
                    <a:pt x="0" y="57296"/>
                    <a:pt x="57296" y="0"/>
                    <a:pt x="128016" y="0"/>
                  </a:cubicBezTo>
                  <a:close/>
                </a:path>
              </a:pathLst>
            </a:custGeom>
            <a:ln w="0" cap="flat">
              <a:miter lim="127000"/>
            </a:ln>
          </p:spPr>
          <p:style>
            <a:lnRef idx="0">
              <a:srgbClr val="000000">
                <a:alpha val="0"/>
              </a:srgbClr>
            </a:lnRef>
            <a:fillRef idx="1">
              <a:srgbClr val="FFFF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 name="Shape 3067"/>
            <p:cNvSpPr/>
            <p:nvPr/>
          </p:nvSpPr>
          <p:spPr>
            <a:xfrm>
              <a:off x="2197075" y="675284"/>
              <a:ext cx="256032" cy="256032"/>
            </a:xfrm>
            <a:custGeom>
              <a:avLst/>
              <a:gdLst/>
              <a:ahLst/>
              <a:cxnLst/>
              <a:rect l="0" t="0" r="0" b="0"/>
              <a:pathLst>
                <a:path w="256032" h="256032">
                  <a:moveTo>
                    <a:pt x="0" y="128016"/>
                  </a:moveTo>
                  <a:cubicBezTo>
                    <a:pt x="0" y="57296"/>
                    <a:pt x="57296" y="0"/>
                    <a:pt x="128016" y="0"/>
                  </a:cubicBezTo>
                  <a:cubicBezTo>
                    <a:pt x="198736" y="0"/>
                    <a:pt x="256032" y="57296"/>
                    <a:pt x="256032" y="128016"/>
                  </a:cubicBezTo>
                  <a:cubicBezTo>
                    <a:pt x="256032" y="198736"/>
                    <a:pt x="198736" y="256032"/>
                    <a:pt x="128016" y="256032"/>
                  </a:cubicBezTo>
                  <a:cubicBezTo>
                    <a:pt x="57296" y="256032"/>
                    <a:pt x="0" y="198736"/>
                    <a:pt x="0" y="128016"/>
                  </a:cubicBezTo>
                  <a:close/>
                </a:path>
              </a:pathLst>
            </a:custGeom>
            <a:ln w="4267" cap="flat">
              <a:miter lim="127000"/>
            </a:ln>
          </p:spPr>
          <p:style>
            <a:lnRef idx="1">
              <a:srgbClr val="000000"/>
            </a:lnRef>
            <a:fillRef idx="0">
              <a:srgbClr val="000000">
                <a:alpha val="0"/>
              </a:srgbClr>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 name="Rectangle 42"/>
            <p:cNvSpPr/>
            <p:nvPr/>
          </p:nvSpPr>
          <p:spPr>
            <a:xfrm>
              <a:off x="2236189" y="759117"/>
              <a:ext cx="178837" cy="144517"/>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1250" dirty="0">
                  <a:solidFill>
                    <a:srgbClr val="000000"/>
                  </a:solidFill>
                  <a:latin typeface="Calibri" panose="020F0502020204030204" pitchFamily="34" charset="0"/>
                  <a:ea typeface="Calibri" panose="020F0502020204030204" pitchFamily="34" charset="0"/>
                </a:rPr>
                <a:t>Dealer 3</a:t>
              </a:r>
              <a:endParaRPr lang="en-US" sz="1250" dirty="0">
                <a:solidFill>
                  <a:srgbClr val="000000"/>
                </a:solidFill>
                <a:effectLst/>
                <a:latin typeface="Calibri" panose="020F0502020204030204" pitchFamily="34" charset="0"/>
                <a:ea typeface="Calibri" panose="020F0502020204030204" pitchFamily="34" charset="0"/>
              </a:endParaRPr>
            </a:p>
          </p:txBody>
        </p:sp>
        <p:sp>
          <p:nvSpPr>
            <p:cNvPr id="44" name="Shape 3069"/>
            <p:cNvSpPr/>
            <p:nvPr/>
          </p:nvSpPr>
          <p:spPr>
            <a:xfrm>
              <a:off x="2197075" y="1008126"/>
              <a:ext cx="256032" cy="256032"/>
            </a:xfrm>
            <a:custGeom>
              <a:avLst/>
              <a:gdLst/>
              <a:ahLst/>
              <a:cxnLst/>
              <a:rect l="0" t="0" r="0" b="0"/>
              <a:pathLst>
                <a:path w="256032" h="256032">
                  <a:moveTo>
                    <a:pt x="128016" y="0"/>
                  </a:moveTo>
                  <a:cubicBezTo>
                    <a:pt x="198736" y="0"/>
                    <a:pt x="256032" y="57296"/>
                    <a:pt x="256032" y="128016"/>
                  </a:cubicBezTo>
                  <a:cubicBezTo>
                    <a:pt x="256032" y="198736"/>
                    <a:pt x="198736" y="256032"/>
                    <a:pt x="128016" y="256032"/>
                  </a:cubicBezTo>
                  <a:cubicBezTo>
                    <a:pt x="57296" y="256032"/>
                    <a:pt x="0" y="198736"/>
                    <a:pt x="0" y="128016"/>
                  </a:cubicBezTo>
                  <a:cubicBezTo>
                    <a:pt x="0" y="57296"/>
                    <a:pt x="57296" y="0"/>
                    <a:pt x="128016" y="0"/>
                  </a:cubicBezTo>
                  <a:close/>
                </a:path>
              </a:pathLst>
            </a:custGeom>
            <a:ln w="0" cap="flat">
              <a:miter lim="127000"/>
            </a:ln>
          </p:spPr>
          <p:style>
            <a:lnRef idx="0">
              <a:srgbClr val="000000">
                <a:alpha val="0"/>
              </a:srgbClr>
            </a:lnRef>
            <a:fillRef idx="1">
              <a:srgbClr val="FFFF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 name="Shape 3070"/>
            <p:cNvSpPr/>
            <p:nvPr/>
          </p:nvSpPr>
          <p:spPr>
            <a:xfrm>
              <a:off x="2197075" y="1008126"/>
              <a:ext cx="256032" cy="256032"/>
            </a:xfrm>
            <a:custGeom>
              <a:avLst/>
              <a:gdLst/>
              <a:ahLst/>
              <a:cxnLst/>
              <a:rect l="0" t="0" r="0" b="0"/>
              <a:pathLst>
                <a:path w="256032" h="256032">
                  <a:moveTo>
                    <a:pt x="0" y="128016"/>
                  </a:moveTo>
                  <a:cubicBezTo>
                    <a:pt x="0" y="57296"/>
                    <a:pt x="57296" y="0"/>
                    <a:pt x="128016" y="0"/>
                  </a:cubicBezTo>
                  <a:cubicBezTo>
                    <a:pt x="198736" y="0"/>
                    <a:pt x="256032" y="57296"/>
                    <a:pt x="256032" y="128016"/>
                  </a:cubicBezTo>
                  <a:cubicBezTo>
                    <a:pt x="256032" y="198736"/>
                    <a:pt x="198736" y="256032"/>
                    <a:pt x="128016" y="256032"/>
                  </a:cubicBezTo>
                  <a:cubicBezTo>
                    <a:pt x="57296" y="256032"/>
                    <a:pt x="0" y="198736"/>
                    <a:pt x="0" y="128016"/>
                  </a:cubicBezTo>
                  <a:close/>
                </a:path>
              </a:pathLst>
            </a:custGeom>
            <a:ln w="4267" cap="flat">
              <a:miter lim="127000"/>
            </a:ln>
          </p:spPr>
          <p:style>
            <a:lnRef idx="1">
              <a:srgbClr val="000000"/>
            </a:lnRef>
            <a:fillRef idx="0">
              <a:srgbClr val="000000">
                <a:alpha val="0"/>
              </a:srgbClr>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 name="Rectangle 45"/>
            <p:cNvSpPr/>
            <p:nvPr/>
          </p:nvSpPr>
          <p:spPr>
            <a:xfrm>
              <a:off x="2236189" y="1092652"/>
              <a:ext cx="190158" cy="144517"/>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07000"/>
                </a:lnSpc>
                <a:spcAft>
                  <a:spcPts val="800"/>
                </a:spcAft>
              </a:pPr>
              <a:r>
                <a:rPr lang="en-US" sz="1250" dirty="0">
                  <a:solidFill>
                    <a:srgbClr val="000000"/>
                  </a:solidFill>
                  <a:latin typeface="Calibri" panose="020F0502020204030204" pitchFamily="34" charset="0"/>
                  <a:ea typeface="Calibri" panose="020F0502020204030204" pitchFamily="34" charset="0"/>
                </a:rPr>
                <a:t>Dealer 4</a:t>
              </a:r>
              <a:endParaRPr lang="en-US" sz="1250" dirty="0">
                <a:solidFill>
                  <a:srgbClr val="000000"/>
                </a:solidFill>
                <a:effectLst/>
                <a:latin typeface="Calibri" panose="020F0502020204030204" pitchFamily="34" charset="0"/>
                <a:ea typeface="Calibri" panose="020F0502020204030204" pitchFamily="34" charset="0"/>
              </a:endParaRPr>
            </a:p>
          </p:txBody>
        </p:sp>
        <p:sp>
          <p:nvSpPr>
            <p:cNvPr id="47" name="Shape 3072"/>
            <p:cNvSpPr/>
            <p:nvPr/>
          </p:nvSpPr>
          <p:spPr>
            <a:xfrm>
              <a:off x="2197075" y="1355369"/>
              <a:ext cx="256032" cy="256032"/>
            </a:xfrm>
            <a:custGeom>
              <a:avLst/>
              <a:gdLst/>
              <a:ahLst/>
              <a:cxnLst/>
              <a:rect l="0" t="0" r="0" b="0"/>
              <a:pathLst>
                <a:path w="256032" h="256032">
                  <a:moveTo>
                    <a:pt x="128016" y="0"/>
                  </a:moveTo>
                  <a:cubicBezTo>
                    <a:pt x="198736" y="0"/>
                    <a:pt x="256032" y="57296"/>
                    <a:pt x="256032" y="128016"/>
                  </a:cubicBezTo>
                  <a:cubicBezTo>
                    <a:pt x="256032" y="198736"/>
                    <a:pt x="198736" y="256032"/>
                    <a:pt x="128016" y="256032"/>
                  </a:cubicBezTo>
                  <a:cubicBezTo>
                    <a:pt x="57296" y="256032"/>
                    <a:pt x="0" y="198736"/>
                    <a:pt x="0" y="128016"/>
                  </a:cubicBezTo>
                  <a:cubicBezTo>
                    <a:pt x="0" y="57296"/>
                    <a:pt x="57296" y="0"/>
                    <a:pt x="128016" y="0"/>
                  </a:cubicBezTo>
                  <a:close/>
                </a:path>
              </a:pathLst>
            </a:custGeom>
            <a:ln w="0" cap="flat">
              <a:miter lim="127000"/>
            </a:ln>
          </p:spPr>
          <p:style>
            <a:lnRef idx="0">
              <a:srgbClr val="000000">
                <a:alpha val="0"/>
              </a:srgbClr>
            </a:lnRef>
            <a:fillRef idx="1">
              <a:srgbClr val="FFFF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48" name="Shape 3073"/>
            <p:cNvSpPr/>
            <p:nvPr/>
          </p:nvSpPr>
          <p:spPr>
            <a:xfrm>
              <a:off x="2197075" y="1355369"/>
              <a:ext cx="256032" cy="256032"/>
            </a:xfrm>
            <a:custGeom>
              <a:avLst/>
              <a:gdLst/>
              <a:ahLst/>
              <a:cxnLst/>
              <a:rect l="0" t="0" r="0" b="0"/>
              <a:pathLst>
                <a:path w="256032" h="256032">
                  <a:moveTo>
                    <a:pt x="0" y="128016"/>
                  </a:moveTo>
                  <a:cubicBezTo>
                    <a:pt x="0" y="57296"/>
                    <a:pt x="57296" y="0"/>
                    <a:pt x="128016" y="0"/>
                  </a:cubicBezTo>
                  <a:cubicBezTo>
                    <a:pt x="198736" y="0"/>
                    <a:pt x="256032" y="57296"/>
                    <a:pt x="256032" y="128016"/>
                  </a:cubicBezTo>
                  <a:cubicBezTo>
                    <a:pt x="256032" y="198736"/>
                    <a:pt x="198736" y="256032"/>
                    <a:pt x="128016" y="256032"/>
                  </a:cubicBezTo>
                  <a:cubicBezTo>
                    <a:pt x="57296" y="256032"/>
                    <a:pt x="0" y="198736"/>
                    <a:pt x="0" y="128016"/>
                  </a:cubicBezTo>
                  <a:close/>
                </a:path>
              </a:pathLst>
            </a:custGeom>
            <a:ln w="4267" cap="flat">
              <a:miter lim="127000"/>
            </a:ln>
          </p:spPr>
          <p:style>
            <a:lnRef idx="1">
              <a:srgbClr val="000000"/>
            </a:lnRef>
            <a:fillRef idx="0">
              <a:srgbClr val="000000">
                <a:alpha val="0"/>
              </a:srgbClr>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 name="Rectangle 48"/>
            <p:cNvSpPr/>
            <p:nvPr/>
          </p:nvSpPr>
          <p:spPr>
            <a:xfrm>
              <a:off x="2288508" y="1439202"/>
              <a:ext cx="97900" cy="144517"/>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850" dirty="0">
                  <a:solidFill>
                    <a:srgbClr val="000000"/>
                  </a:solidFill>
                  <a:effectLst/>
                  <a:latin typeface="Calibri" panose="020F0502020204030204" pitchFamily="34" charset="0"/>
                  <a:ea typeface="Calibri" panose="020F0502020204030204" pitchFamily="34" charset="0"/>
                </a:rPr>
                <a:t>…</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50" name="Rectangle 49"/>
            <p:cNvSpPr/>
            <p:nvPr/>
          </p:nvSpPr>
          <p:spPr>
            <a:xfrm>
              <a:off x="2271439" y="1776862"/>
              <a:ext cx="143587" cy="144517"/>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51" name="Shape 3078"/>
            <p:cNvSpPr/>
            <p:nvPr/>
          </p:nvSpPr>
          <p:spPr>
            <a:xfrm>
              <a:off x="580695" y="313017"/>
              <a:ext cx="720712" cy="70542"/>
            </a:xfrm>
            <a:custGeom>
              <a:avLst/>
              <a:gdLst/>
              <a:ahLst/>
              <a:cxnLst/>
              <a:rect l="0" t="0" r="0" b="0"/>
              <a:pathLst>
                <a:path w="720712" h="70542">
                  <a:moveTo>
                    <a:pt x="356" y="0"/>
                  </a:moveTo>
                  <a:lnTo>
                    <a:pt x="676574" y="55023"/>
                  </a:lnTo>
                  <a:lnTo>
                    <a:pt x="677462" y="43961"/>
                  </a:lnTo>
                  <a:lnTo>
                    <a:pt x="720712" y="60852"/>
                  </a:lnTo>
                  <a:lnTo>
                    <a:pt x="675329" y="70542"/>
                  </a:lnTo>
                  <a:lnTo>
                    <a:pt x="676218" y="59468"/>
                  </a:lnTo>
                  <a:lnTo>
                    <a:pt x="0" y="4445"/>
                  </a:lnTo>
                  <a:lnTo>
                    <a:pt x="356"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 name="Shape 3079"/>
            <p:cNvSpPr/>
            <p:nvPr/>
          </p:nvSpPr>
          <p:spPr>
            <a:xfrm>
              <a:off x="579672" y="313373"/>
              <a:ext cx="716134" cy="469570"/>
            </a:xfrm>
            <a:custGeom>
              <a:avLst/>
              <a:gdLst/>
              <a:ahLst/>
              <a:cxnLst/>
              <a:rect l="0" t="0" r="0" b="0"/>
              <a:pathLst>
                <a:path w="716134" h="469570">
                  <a:moveTo>
                    <a:pt x="2400" y="0"/>
                  </a:moveTo>
                  <a:lnTo>
                    <a:pt x="680174" y="443347"/>
                  </a:lnTo>
                  <a:lnTo>
                    <a:pt x="686264" y="434054"/>
                  </a:lnTo>
                  <a:lnTo>
                    <a:pt x="716134" y="469570"/>
                  </a:lnTo>
                  <a:lnTo>
                    <a:pt x="671639" y="456368"/>
                  </a:lnTo>
                  <a:lnTo>
                    <a:pt x="677727" y="447079"/>
                  </a:lnTo>
                  <a:lnTo>
                    <a:pt x="0" y="3734"/>
                  </a:lnTo>
                  <a:lnTo>
                    <a:pt x="240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3" name="Shape 3080"/>
            <p:cNvSpPr/>
            <p:nvPr/>
          </p:nvSpPr>
          <p:spPr>
            <a:xfrm>
              <a:off x="579183" y="313817"/>
              <a:ext cx="710000" cy="851795"/>
            </a:xfrm>
            <a:custGeom>
              <a:avLst/>
              <a:gdLst/>
              <a:ahLst/>
              <a:cxnLst/>
              <a:rect l="0" t="0" r="0" b="0"/>
              <a:pathLst>
                <a:path w="710000" h="851795">
                  <a:moveTo>
                    <a:pt x="3378" y="0"/>
                  </a:moveTo>
                  <a:lnTo>
                    <a:pt x="683236" y="816236"/>
                  </a:lnTo>
                  <a:lnTo>
                    <a:pt x="691775" y="809123"/>
                  </a:lnTo>
                  <a:lnTo>
                    <a:pt x="710000" y="851795"/>
                  </a:lnTo>
                  <a:lnTo>
                    <a:pt x="671284" y="826192"/>
                  </a:lnTo>
                  <a:lnTo>
                    <a:pt x="679816" y="819085"/>
                  </a:lnTo>
                  <a:lnTo>
                    <a:pt x="0" y="2845"/>
                  </a:lnTo>
                  <a:lnTo>
                    <a:pt x="337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4" name="Shape 3081"/>
            <p:cNvSpPr/>
            <p:nvPr/>
          </p:nvSpPr>
          <p:spPr>
            <a:xfrm>
              <a:off x="578961" y="314128"/>
              <a:ext cx="711733" cy="1223131"/>
            </a:xfrm>
            <a:custGeom>
              <a:avLst/>
              <a:gdLst/>
              <a:ahLst/>
              <a:cxnLst/>
              <a:rect l="0" t="0" r="0" b="0"/>
              <a:pathLst>
                <a:path w="711733" h="1223131">
                  <a:moveTo>
                    <a:pt x="3823" y="0"/>
                  </a:moveTo>
                  <a:lnTo>
                    <a:pt x="691345" y="1183559"/>
                  </a:lnTo>
                  <a:lnTo>
                    <a:pt x="700932" y="1177969"/>
                  </a:lnTo>
                  <a:lnTo>
                    <a:pt x="711733" y="1223131"/>
                  </a:lnTo>
                  <a:lnTo>
                    <a:pt x="677907" y="1191393"/>
                  </a:lnTo>
                  <a:lnTo>
                    <a:pt x="687492" y="1185805"/>
                  </a:lnTo>
                  <a:lnTo>
                    <a:pt x="0" y="2223"/>
                  </a:lnTo>
                  <a:lnTo>
                    <a:pt x="3823"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5" name="Shape 3082"/>
            <p:cNvSpPr/>
            <p:nvPr/>
          </p:nvSpPr>
          <p:spPr>
            <a:xfrm>
              <a:off x="576294" y="373913"/>
              <a:ext cx="724980" cy="577717"/>
            </a:xfrm>
            <a:custGeom>
              <a:avLst/>
              <a:gdLst/>
              <a:ahLst/>
              <a:cxnLst/>
              <a:rect l="0" t="0" r="0" b="0"/>
              <a:pathLst>
                <a:path w="724980" h="577717">
                  <a:moveTo>
                    <a:pt x="724980" y="0"/>
                  </a:moveTo>
                  <a:lnTo>
                    <a:pt x="698487" y="38138"/>
                  </a:lnTo>
                  <a:lnTo>
                    <a:pt x="691573" y="29449"/>
                  </a:lnTo>
                  <a:lnTo>
                    <a:pt x="2756" y="577717"/>
                  </a:lnTo>
                  <a:lnTo>
                    <a:pt x="0" y="574249"/>
                  </a:lnTo>
                  <a:lnTo>
                    <a:pt x="688777" y="25935"/>
                  </a:lnTo>
                  <a:lnTo>
                    <a:pt x="681863" y="17247"/>
                  </a:lnTo>
                  <a:lnTo>
                    <a:pt x="72498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6" name="Shape 3083"/>
            <p:cNvSpPr/>
            <p:nvPr/>
          </p:nvSpPr>
          <p:spPr>
            <a:xfrm>
              <a:off x="577183" y="780097"/>
              <a:ext cx="718490" cy="172022"/>
            </a:xfrm>
            <a:custGeom>
              <a:avLst/>
              <a:gdLst/>
              <a:ahLst/>
              <a:cxnLst/>
              <a:rect l="0" t="0" r="0" b="0"/>
              <a:pathLst>
                <a:path w="718490" h="172022">
                  <a:moveTo>
                    <a:pt x="672173" y="0"/>
                  </a:moveTo>
                  <a:lnTo>
                    <a:pt x="718490" y="2934"/>
                  </a:lnTo>
                  <a:lnTo>
                    <a:pt x="678218" y="26003"/>
                  </a:lnTo>
                  <a:lnTo>
                    <a:pt x="675694" y="15146"/>
                  </a:lnTo>
                  <a:lnTo>
                    <a:pt x="978" y="172022"/>
                  </a:lnTo>
                  <a:lnTo>
                    <a:pt x="0" y="167710"/>
                  </a:lnTo>
                  <a:lnTo>
                    <a:pt x="674690" y="10830"/>
                  </a:lnTo>
                  <a:lnTo>
                    <a:pt x="672173"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7" name="Shape 3084"/>
            <p:cNvSpPr/>
            <p:nvPr/>
          </p:nvSpPr>
          <p:spPr>
            <a:xfrm>
              <a:off x="577005" y="947852"/>
              <a:ext cx="712045" cy="217894"/>
            </a:xfrm>
            <a:custGeom>
              <a:avLst/>
              <a:gdLst/>
              <a:ahLst/>
              <a:cxnLst/>
              <a:rect l="0" t="0" r="0" b="0"/>
              <a:pathLst>
                <a:path w="712045" h="217894">
                  <a:moveTo>
                    <a:pt x="1334" y="0"/>
                  </a:moveTo>
                  <a:lnTo>
                    <a:pt x="670152" y="202872"/>
                  </a:lnTo>
                  <a:lnTo>
                    <a:pt x="673373" y="192246"/>
                  </a:lnTo>
                  <a:lnTo>
                    <a:pt x="712045" y="217894"/>
                  </a:lnTo>
                  <a:lnTo>
                    <a:pt x="665639" y="217761"/>
                  </a:lnTo>
                  <a:lnTo>
                    <a:pt x="668859" y="207138"/>
                  </a:lnTo>
                  <a:lnTo>
                    <a:pt x="0" y="4267"/>
                  </a:lnTo>
                  <a:lnTo>
                    <a:pt x="1334"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8" name="Shape 3085"/>
            <p:cNvSpPr/>
            <p:nvPr/>
          </p:nvSpPr>
          <p:spPr>
            <a:xfrm>
              <a:off x="576250" y="948252"/>
              <a:ext cx="714311" cy="589140"/>
            </a:xfrm>
            <a:custGeom>
              <a:avLst/>
              <a:gdLst/>
              <a:ahLst/>
              <a:cxnLst/>
              <a:rect l="0" t="0" r="0" b="0"/>
              <a:pathLst>
                <a:path w="714311" h="589140">
                  <a:moveTo>
                    <a:pt x="2845" y="0"/>
                  </a:moveTo>
                  <a:lnTo>
                    <a:pt x="681429" y="559133"/>
                  </a:lnTo>
                  <a:lnTo>
                    <a:pt x="688486" y="550558"/>
                  </a:lnTo>
                  <a:lnTo>
                    <a:pt x="714311" y="589140"/>
                  </a:lnTo>
                  <a:lnTo>
                    <a:pt x="671551" y="571138"/>
                  </a:lnTo>
                  <a:lnTo>
                    <a:pt x="678601" y="562570"/>
                  </a:lnTo>
                  <a:lnTo>
                    <a:pt x="0" y="3467"/>
                  </a:lnTo>
                  <a:lnTo>
                    <a:pt x="284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9" name="Shape 3090"/>
            <p:cNvSpPr/>
            <p:nvPr/>
          </p:nvSpPr>
          <p:spPr>
            <a:xfrm>
              <a:off x="1556194" y="128016"/>
              <a:ext cx="640658" cy="247764"/>
            </a:xfrm>
            <a:custGeom>
              <a:avLst/>
              <a:gdLst/>
              <a:ahLst/>
              <a:cxnLst/>
              <a:rect l="0" t="0" r="0" b="0"/>
              <a:pathLst>
                <a:path w="640658" h="247764">
                  <a:moveTo>
                    <a:pt x="640658" y="0"/>
                  </a:moveTo>
                  <a:lnTo>
                    <a:pt x="603942" y="28403"/>
                  </a:lnTo>
                  <a:lnTo>
                    <a:pt x="599955" y="18001"/>
                  </a:lnTo>
                  <a:lnTo>
                    <a:pt x="1600" y="247764"/>
                  </a:lnTo>
                  <a:lnTo>
                    <a:pt x="0" y="243586"/>
                  </a:lnTo>
                  <a:lnTo>
                    <a:pt x="598369" y="13862"/>
                  </a:lnTo>
                  <a:lnTo>
                    <a:pt x="594385" y="3467"/>
                  </a:lnTo>
                  <a:lnTo>
                    <a:pt x="64065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0" name="Shape 3091"/>
            <p:cNvSpPr/>
            <p:nvPr/>
          </p:nvSpPr>
          <p:spPr>
            <a:xfrm>
              <a:off x="1556683" y="371735"/>
              <a:ext cx="640169" cy="103657"/>
            </a:xfrm>
            <a:custGeom>
              <a:avLst/>
              <a:gdLst/>
              <a:ahLst/>
              <a:cxnLst/>
              <a:rect l="0" t="0" r="0" b="0"/>
              <a:pathLst>
                <a:path w="640169" h="103657">
                  <a:moveTo>
                    <a:pt x="622" y="0"/>
                  </a:moveTo>
                  <a:lnTo>
                    <a:pt x="596532" y="88295"/>
                  </a:lnTo>
                  <a:lnTo>
                    <a:pt x="598164" y="77299"/>
                  </a:lnTo>
                  <a:lnTo>
                    <a:pt x="640169" y="96990"/>
                  </a:lnTo>
                  <a:lnTo>
                    <a:pt x="594252" y="103657"/>
                  </a:lnTo>
                  <a:lnTo>
                    <a:pt x="595880" y="92690"/>
                  </a:lnTo>
                  <a:lnTo>
                    <a:pt x="0" y="4356"/>
                  </a:lnTo>
                  <a:lnTo>
                    <a:pt x="622"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1" name="Shape 3092"/>
            <p:cNvSpPr/>
            <p:nvPr/>
          </p:nvSpPr>
          <p:spPr>
            <a:xfrm>
              <a:off x="1555750" y="372046"/>
              <a:ext cx="641102" cy="431209"/>
            </a:xfrm>
            <a:custGeom>
              <a:avLst/>
              <a:gdLst/>
              <a:ahLst/>
              <a:cxnLst/>
              <a:rect l="0" t="0" r="0" b="0"/>
              <a:pathLst>
                <a:path w="641102" h="431209">
                  <a:moveTo>
                    <a:pt x="2489" y="0"/>
                  </a:moveTo>
                  <a:lnTo>
                    <a:pt x="605452" y="404597"/>
                  </a:lnTo>
                  <a:lnTo>
                    <a:pt x="611632" y="395383"/>
                  </a:lnTo>
                  <a:lnTo>
                    <a:pt x="641102" y="431209"/>
                  </a:lnTo>
                  <a:lnTo>
                    <a:pt x="596786" y="417519"/>
                  </a:lnTo>
                  <a:lnTo>
                    <a:pt x="602973" y="408293"/>
                  </a:lnTo>
                  <a:lnTo>
                    <a:pt x="0" y="3734"/>
                  </a:lnTo>
                  <a:lnTo>
                    <a:pt x="2489"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2" name="Shape 3094"/>
            <p:cNvSpPr/>
            <p:nvPr/>
          </p:nvSpPr>
          <p:spPr>
            <a:xfrm>
              <a:off x="1555306" y="372491"/>
              <a:ext cx="641547" cy="763518"/>
            </a:xfrm>
            <a:custGeom>
              <a:avLst/>
              <a:gdLst/>
              <a:ahLst/>
              <a:cxnLst/>
              <a:rect l="0" t="0" r="0" b="0"/>
              <a:pathLst>
                <a:path w="641547" h="763518">
                  <a:moveTo>
                    <a:pt x="3378" y="0"/>
                  </a:moveTo>
                  <a:lnTo>
                    <a:pt x="614666" y="728042"/>
                  </a:lnTo>
                  <a:lnTo>
                    <a:pt x="623189" y="720890"/>
                  </a:lnTo>
                  <a:lnTo>
                    <a:pt x="641547" y="763518"/>
                  </a:lnTo>
                  <a:lnTo>
                    <a:pt x="602742" y="738048"/>
                  </a:lnTo>
                  <a:lnTo>
                    <a:pt x="611257" y="730903"/>
                  </a:lnTo>
                  <a:lnTo>
                    <a:pt x="0" y="2845"/>
                  </a:lnTo>
                  <a:lnTo>
                    <a:pt x="337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3" name="Shape 3095"/>
            <p:cNvSpPr/>
            <p:nvPr/>
          </p:nvSpPr>
          <p:spPr>
            <a:xfrm>
              <a:off x="1555083" y="372802"/>
              <a:ext cx="641769" cy="1110406"/>
            </a:xfrm>
            <a:custGeom>
              <a:avLst/>
              <a:gdLst/>
              <a:ahLst/>
              <a:cxnLst/>
              <a:rect l="0" t="0" r="0" b="0"/>
              <a:pathLst>
                <a:path w="641769" h="1110406">
                  <a:moveTo>
                    <a:pt x="3823" y="0"/>
                  </a:moveTo>
                  <a:lnTo>
                    <a:pt x="621491" y="1070755"/>
                  </a:lnTo>
                  <a:lnTo>
                    <a:pt x="631101" y="1065200"/>
                  </a:lnTo>
                  <a:lnTo>
                    <a:pt x="641769" y="1110406"/>
                  </a:lnTo>
                  <a:lnTo>
                    <a:pt x="608032" y="1078535"/>
                  </a:lnTo>
                  <a:lnTo>
                    <a:pt x="617629" y="1072987"/>
                  </a:lnTo>
                  <a:lnTo>
                    <a:pt x="0" y="2223"/>
                  </a:lnTo>
                  <a:lnTo>
                    <a:pt x="3823"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4" name="Shape 3096"/>
            <p:cNvSpPr/>
            <p:nvPr/>
          </p:nvSpPr>
          <p:spPr>
            <a:xfrm>
              <a:off x="1551572" y="780809"/>
              <a:ext cx="645503" cy="34449"/>
            </a:xfrm>
            <a:custGeom>
              <a:avLst/>
              <a:gdLst/>
              <a:ahLst/>
              <a:cxnLst/>
              <a:rect l="0" t="0" r="0" b="0"/>
              <a:pathLst>
                <a:path w="645503" h="34449">
                  <a:moveTo>
                    <a:pt x="178" y="0"/>
                  </a:moveTo>
                  <a:lnTo>
                    <a:pt x="601146" y="18885"/>
                  </a:lnTo>
                  <a:lnTo>
                    <a:pt x="601497" y="7779"/>
                  </a:lnTo>
                  <a:lnTo>
                    <a:pt x="645503" y="22492"/>
                  </a:lnTo>
                  <a:lnTo>
                    <a:pt x="600653" y="34449"/>
                  </a:lnTo>
                  <a:lnTo>
                    <a:pt x="601005" y="23330"/>
                  </a:lnTo>
                  <a:lnTo>
                    <a:pt x="0" y="4445"/>
                  </a:lnTo>
                  <a:lnTo>
                    <a:pt x="17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5" name="Shape 3097"/>
            <p:cNvSpPr/>
            <p:nvPr/>
          </p:nvSpPr>
          <p:spPr>
            <a:xfrm>
              <a:off x="1550594" y="781075"/>
              <a:ext cx="646481" cy="354978"/>
            </a:xfrm>
            <a:custGeom>
              <a:avLst/>
              <a:gdLst/>
              <a:ahLst/>
              <a:cxnLst/>
              <a:rect l="0" t="0" r="0" b="0"/>
              <a:pathLst>
                <a:path w="646481" h="354978">
                  <a:moveTo>
                    <a:pt x="2134" y="0"/>
                  </a:moveTo>
                  <a:lnTo>
                    <a:pt x="608560" y="331721"/>
                  </a:lnTo>
                  <a:lnTo>
                    <a:pt x="613899" y="321951"/>
                  </a:lnTo>
                  <a:lnTo>
                    <a:pt x="646481" y="354978"/>
                  </a:lnTo>
                  <a:lnTo>
                    <a:pt x="601097" y="345377"/>
                  </a:lnTo>
                  <a:lnTo>
                    <a:pt x="606442" y="335597"/>
                  </a:lnTo>
                  <a:lnTo>
                    <a:pt x="0" y="3912"/>
                  </a:lnTo>
                  <a:lnTo>
                    <a:pt x="2134"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6" name="Shape 3098"/>
            <p:cNvSpPr/>
            <p:nvPr/>
          </p:nvSpPr>
          <p:spPr>
            <a:xfrm>
              <a:off x="1550060" y="128016"/>
              <a:ext cx="647014" cy="656304"/>
            </a:xfrm>
            <a:custGeom>
              <a:avLst/>
              <a:gdLst/>
              <a:ahLst/>
              <a:cxnLst/>
              <a:rect l="0" t="0" r="0" b="0"/>
              <a:pathLst>
                <a:path w="647014" h="656304">
                  <a:moveTo>
                    <a:pt x="647014" y="0"/>
                  </a:moveTo>
                  <a:lnTo>
                    <a:pt x="625323" y="41027"/>
                  </a:lnTo>
                  <a:lnTo>
                    <a:pt x="617400" y="33216"/>
                  </a:lnTo>
                  <a:lnTo>
                    <a:pt x="3201" y="656304"/>
                  </a:lnTo>
                  <a:lnTo>
                    <a:pt x="0" y="653193"/>
                  </a:lnTo>
                  <a:lnTo>
                    <a:pt x="614244" y="30104"/>
                  </a:lnTo>
                  <a:lnTo>
                    <a:pt x="606342" y="22314"/>
                  </a:lnTo>
                  <a:lnTo>
                    <a:pt x="647014"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7" name="Shape 3099"/>
            <p:cNvSpPr/>
            <p:nvPr/>
          </p:nvSpPr>
          <p:spPr>
            <a:xfrm>
              <a:off x="1550683" y="468859"/>
              <a:ext cx="646392" cy="316217"/>
            </a:xfrm>
            <a:custGeom>
              <a:avLst/>
              <a:gdLst/>
              <a:ahLst/>
              <a:cxnLst/>
              <a:rect l="0" t="0" r="0" b="0"/>
              <a:pathLst>
                <a:path w="646392" h="316217">
                  <a:moveTo>
                    <a:pt x="646392" y="0"/>
                  </a:moveTo>
                  <a:lnTo>
                    <a:pt x="612299" y="31426"/>
                  </a:lnTo>
                  <a:lnTo>
                    <a:pt x="607431" y="21450"/>
                  </a:lnTo>
                  <a:lnTo>
                    <a:pt x="1956" y="316217"/>
                  </a:lnTo>
                  <a:lnTo>
                    <a:pt x="0" y="312217"/>
                  </a:lnTo>
                  <a:lnTo>
                    <a:pt x="605478" y="17448"/>
                  </a:lnTo>
                  <a:lnTo>
                    <a:pt x="600608" y="7468"/>
                  </a:lnTo>
                  <a:lnTo>
                    <a:pt x="646392"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8" name="Shape 3100"/>
            <p:cNvSpPr/>
            <p:nvPr/>
          </p:nvSpPr>
          <p:spPr>
            <a:xfrm>
              <a:off x="1550016" y="781520"/>
              <a:ext cx="647059" cy="701732"/>
            </a:xfrm>
            <a:custGeom>
              <a:avLst/>
              <a:gdLst/>
              <a:ahLst/>
              <a:cxnLst/>
              <a:rect l="0" t="0" r="0" b="0"/>
              <a:pathLst>
                <a:path w="647059" h="701732">
                  <a:moveTo>
                    <a:pt x="3289" y="0"/>
                  </a:moveTo>
                  <a:lnTo>
                    <a:pt x="618579" y="667530"/>
                  </a:lnTo>
                  <a:lnTo>
                    <a:pt x="626745" y="659994"/>
                  </a:lnTo>
                  <a:lnTo>
                    <a:pt x="647059" y="701732"/>
                  </a:lnTo>
                  <a:lnTo>
                    <a:pt x="607142" y="678085"/>
                  </a:lnTo>
                  <a:lnTo>
                    <a:pt x="615320" y="670537"/>
                  </a:lnTo>
                  <a:lnTo>
                    <a:pt x="0" y="3023"/>
                  </a:lnTo>
                  <a:lnTo>
                    <a:pt x="3289"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9" name="Shape 3102"/>
            <p:cNvSpPr/>
            <p:nvPr/>
          </p:nvSpPr>
          <p:spPr>
            <a:xfrm>
              <a:off x="1542859" y="128016"/>
              <a:ext cx="653948" cy="1038619"/>
            </a:xfrm>
            <a:custGeom>
              <a:avLst/>
              <a:gdLst/>
              <a:ahLst/>
              <a:cxnLst/>
              <a:rect l="0" t="0" r="0" b="0"/>
              <a:pathLst>
                <a:path w="653948" h="1038619">
                  <a:moveTo>
                    <a:pt x="653948" y="0"/>
                  </a:moveTo>
                  <a:lnTo>
                    <a:pt x="641591" y="44717"/>
                  </a:lnTo>
                  <a:lnTo>
                    <a:pt x="632209" y="38825"/>
                  </a:lnTo>
                  <a:lnTo>
                    <a:pt x="3734" y="1038619"/>
                  </a:lnTo>
                  <a:lnTo>
                    <a:pt x="0" y="1036263"/>
                  </a:lnTo>
                  <a:lnTo>
                    <a:pt x="628418" y="36444"/>
                  </a:lnTo>
                  <a:lnTo>
                    <a:pt x="619011" y="30537"/>
                  </a:lnTo>
                  <a:lnTo>
                    <a:pt x="65394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70" name="Shape 3103"/>
            <p:cNvSpPr/>
            <p:nvPr/>
          </p:nvSpPr>
          <p:spPr>
            <a:xfrm>
              <a:off x="1543081" y="468859"/>
              <a:ext cx="653726" cy="698443"/>
            </a:xfrm>
            <a:custGeom>
              <a:avLst/>
              <a:gdLst/>
              <a:ahLst/>
              <a:cxnLst/>
              <a:rect l="0" t="0" r="0" b="0"/>
              <a:pathLst>
                <a:path w="653726" h="698443">
                  <a:moveTo>
                    <a:pt x="653726" y="0"/>
                  </a:moveTo>
                  <a:lnTo>
                    <a:pt x="633102" y="41561"/>
                  </a:lnTo>
                  <a:lnTo>
                    <a:pt x="624990" y="33968"/>
                  </a:lnTo>
                  <a:lnTo>
                    <a:pt x="3289" y="698443"/>
                  </a:lnTo>
                  <a:lnTo>
                    <a:pt x="0" y="695420"/>
                  </a:lnTo>
                  <a:lnTo>
                    <a:pt x="621753" y="30938"/>
                  </a:lnTo>
                  <a:lnTo>
                    <a:pt x="613632" y="23336"/>
                  </a:lnTo>
                  <a:lnTo>
                    <a:pt x="653726"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71" name="Shape 3104"/>
            <p:cNvSpPr/>
            <p:nvPr/>
          </p:nvSpPr>
          <p:spPr>
            <a:xfrm>
              <a:off x="1543659" y="803300"/>
              <a:ext cx="653148" cy="364357"/>
            </a:xfrm>
            <a:custGeom>
              <a:avLst/>
              <a:gdLst/>
              <a:ahLst/>
              <a:cxnLst/>
              <a:rect l="0" t="0" r="0" b="0"/>
              <a:pathLst>
                <a:path w="653148" h="364357">
                  <a:moveTo>
                    <a:pt x="653148" y="0"/>
                  </a:moveTo>
                  <a:lnTo>
                    <a:pt x="620789" y="33249"/>
                  </a:lnTo>
                  <a:lnTo>
                    <a:pt x="615382" y="23545"/>
                  </a:lnTo>
                  <a:lnTo>
                    <a:pt x="2134" y="364357"/>
                  </a:lnTo>
                  <a:lnTo>
                    <a:pt x="0" y="360490"/>
                  </a:lnTo>
                  <a:lnTo>
                    <a:pt x="613222" y="19669"/>
                  </a:lnTo>
                  <a:lnTo>
                    <a:pt x="607809" y="9957"/>
                  </a:lnTo>
                  <a:lnTo>
                    <a:pt x="65314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72" name="Shape 3105"/>
            <p:cNvSpPr/>
            <p:nvPr/>
          </p:nvSpPr>
          <p:spPr>
            <a:xfrm>
              <a:off x="1544637" y="1124852"/>
              <a:ext cx="652170" cy="43161"/>
            </a:xfrm>
            <a:custGeom>
              <a:avLst/>
              <a:gdLst/>
              <a:ahLst/>
              <a:cxnLst/>
              <a:rect l="0" t="0" r="0" b="0"/>
              <a:pathLst>
                <a:path w="652170" h="43161">
                  <a:moveTo>
                    <a:pt x="607187" y="0"/>
                  </a:moveTo>
                  <a:lnTo>
                    <a:pt x="652170" y="11290"/>
                  </a:lnTo>
                  <a:lnTo>
                    <a:pt x="608387" y="26626"/>
                  </a:lnTo>
                  <a:lnTo>
                    <a:pt x="607887" y="15536"/>
                  </a:lnTo>
                  <a:lnTo>
                    <a:pt x="178" y="43161"/>
                  </a:lnTo>
                  <a:lnTo>
                    <a:pt x="0" y="38716"/>
                  </a:lnTo>
                  <a:lnTo>
                    <a:pt x="607687" y="11092"/>
                  </a:lnTo>
                  <a:lnTo>
                    <a:pt x="607187"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73" name="Shape 3106"/>
            <p:cNvSpPr/>
            <p:nvPr/>
          </p:nvSpPr>
          <p:spPr>
            <a:xfrm>
              <a:off x="1543748" y="1163479"/>
              <a:ext cx="653059" cy="319507"/>
            </a:xfrm>
            <a:custGeom>
              <a:avLst/>
              <a:gdLst/>
              <a:ahLst/>
              <a:cxnLst/>
              <a:rect l="0" t="0" r="0" b="0"/>
              <a:pathLst>
                <a:path w="653059" h="319507">
                  <a:moveTo>
                    <a:pt x="1956" y="0"/>
                  </a:moveTo>
                  <a:lnTo>
                    <a:pt x="614078" y="298046"/>
                  </a:lnTo>
                  <a:lnTo>
                    <a:pt x="618922" y="288080"/>
                  </a:lnTo>
                  <a:lnTo>
                    <a:pt x="653059" y="319507"/>
                  </a:lnTo>
                  <a:lnTo>
                    <a:pt x="607276" y="312039"/>
                  </a:lnTo>
                  <a:lnTo>
                    <a:pt x="612131" y="302051"/>
                  </a:lnTo>
                  <a:lnTo>
                    <a:pt x="0" y="4001"/>
                  </a:lnTo>
                  <a:lnTo>
                    <a:pt x="1956"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4" name="Shape 3108"/>
            <p:cNvSpPr/>
            <p:nvPr/>
          </p:nvSpPr>
          <p:spPr>
            <a:xfrm>
              <a:off x="1544326" y="128016"/>
              <a:ext cx="652526" cy="1409998"/>
            </a:xfrm>
            <a:custGeom>
              <a:avLst/>
              <a:gdLst/>
              <a:ahLst/>
              <a:cxnLst/>
              <a:rect l="0" t="0" r="0" b="0"/>
              <a:pathLst>
                <a:path w="652526" h="1409998">
                  <a:moveTo>
                    <a:pt x="652526" y="0"/>
                  </a:moveTo>
                  <a:lnTo>
                    <a:pt x="646036" y="45961"/>
                  </a:lnTo>
                  <a:lnTo>
                    <a:pt x="635945" y="41295"/>
                  </a:lnTo>
                  <a:lnTo>
                    <a:pt x="4000" y="1409998"/>
                  </a:lnTo>
                  <a:lnTo>
                    <a:pt x="0" y="1408131"/>
                  </a:lnTo>
                  <a:lnTo>
                    <a:pt x="631901" y="39426"/>
                  </a:lnTo>
                  <a:lnTo>
                    <a:pt x="621811" y="34760"/>
                  </a:lnTo>
                  <a:lnTo>
                    <a:pt x="652526"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75" name="Shape 3109"/>
            <p:cNvSpPr/>
            <p:nvPr/>
          </p:nvSpPr>
          <p:spPr>
            <a:xfrm>
              <a:off x="1544415" y="468859"/>
              <a:ext cx="652437" cy="1069734"/>
            </a:xfrm>
            <a:custGeom>
              <a:avLst/>
              <a:gdLst/>
              <a:ahLst/>
              <a:cxnLst/>
              <a:rect l="0" t="0" r="0" b="0"/>
              <a:pathLst>
                <a:path w="652437" h="1069734">
                  <a:moveTo>
                    <a:pt x="652437" y="0"/>
                  </a:moveTo>
                  <a:lnTo>
                    <a:pt x="640747" y="44895"/>
                  </a:lnTo>
                  <a:lnTo>
                    <a:pt x="631246" y="39116"/>
                  </a:lnTo>
                  <a:lnTo>
                    <a:pt x="3823" y="1069734"/>
                  </a:lnTo>
                  <a:lnTo>
                    <a:pt x="0" y="1067422"/>
                  </a:lnTo>
                  <a:lnTo>
                    <a:pt x="627461" y="36815"/>
                  </a:lnTo>
                  <a:lnTo>
                    <a:pt x="617944" y="31026"/>
                  </a:lnTo>
                  <a:lnTo>
                    <a:pt x="652437"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76" name="Shape 3110"/>
            <p:cNvSpPr/>
            <p:nvPr/>
          </p:nvSpPr>
          <p:spPr>
            <a:xfrm>
              <a:off x="1544682" y="803300"/>
              <a:ext cx="652170" cy="735514"/>
            </a:xfrm>
            <a:custGeom>
              <a:avLst/>
              <a:gdLst/>
              <a:ahLst/>
              <a:cxnLst/>
              <a:rect l="0" t="0" r="0" b="0"/>
              <a:pathLst>
                <a:path w="652170" h="735514">
                  <a:moveTo>
                    <a:pt x="652170" y="0"/>
                  </a:moveTo>
                  <a:lnTo>
                    <a:pt x="632701" y="42094"/>
                  </a:lnTo>
                  <a:lnTo>
                    <a:pt x="624394" y="34731"/>
                  </a:lnTo>
                  <a:lnTo>
                    <a:pt x="3289" y="735514"/>
                  </a:lnTo>
                  <a:lnTo>
                    <a:pt x="0" y="732580"/>
                  </a:lnTo>
                  <a:lnTo>
                    <a:pt x="621049" y="31766"/>
                  </a:lnTo>
                  <a:lnTo>
                    <a:pt x="612743" y="24403"/>
                  </a:lnTo>
                  <a:lnTo>
                    <a:pt x="65217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77" name="Shape 3111"/>
            <p:cNvSpPr/>
            <p:nvPr/>
          </p:nvSpPr>
          <p:spPr>
            <a:xfrm>
              <a:off x="1545171" y="1136142"/>
              <a:ext cx="651681" cy="403161"/>
            </a:xfrm>
            <a:custGeom>
              <a:avLst/>
              <a:gdLst/>
              <a:ahLst/>
              <a:cxnLst/>
              <a:rect l="0" t="0" r="0" b="0"/>
              <a:pathLst>
                <a:path w="651681" h="403161">
                  <a:moveTo>
                    <a:pt x="651681" y="0"/>
                  </a:moveTo>
                  <a:lnTo>
                    <a:pt x="620877" y="34671"/>
                  </a:lnTo>
                  <a:lnTo>
                    <a:pt x="615045" y="25228"/>
                  </a:lnTo>
                  <a:lnTo>
                    <a:pt x="2311" y="403161"/>
                  </a:lnTo>
                  <a:lnTo>
                    <a:pt x="0" y="399383"/>
                  </a:lnTo>
                  <a:lnTo>
                    <a:pt x="612705" y="21440"/>
                  </a:lnTo>
                  <a:lnTo>
                    <a:pt x="606876" y="12002"/>
                  </a:lnTo>
                  <a:lnTo>
                    <a:pt x="651681"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78" name="Shape 3112"/>
            <p:cNvSpPr/>
            <p:nvPr/>
          </p:nvSpPr>
          <p:spPr>
            <a:xfrm>
              <a:off x="1546149" y="1473784"/>
              <a:ext cx="650703" cy="65919"/>
            </a:xfrm>
            <a:custGeom>
              <a:avLst/>
              <a:gdLst/>
              <a:ahLst/>
              <a:cxnLst/>
              <a:rect l="0" t="0" r="0" b="0"/>
              <a:pathLst>
                <a:path w="650703" h="65919">
                  <a:moveTo>
                    <a:pt x="605320" y="0"/>
                  </a:moveTo>
                  <a:lnTo>
                    <a:pt x="650703" y="9601"/>
                  </a:lnTo>
                  <a:lnTo>
                    <a:pt x="607543" y="26581"/>
                  </a:lnTo>
                  <a:lnTo>
                    <a:pt x="606615" y="15482"/>
                  </a:lnTo>
                  <a:lnTo>
                    <a:pt x="356" y="65919"/>
                  </a:lnTo>
                  <a:lnTo>
                    <a:pt x="0" y="61474"/>
                  </a:lnTo>
                  <a:lnTo>
                    <a:pt x="606247" y="11079"/>
                  </a:lnTo>
                  <a:lnTo>
                    <a:pt x="60532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79" name="Rectangle 78"/>
            <p:cNvSpPr/>
            <p:nvPr/>
          </p:nvSpPr>
          <p:spPr>
            <a:xfrm>
              <a:off x="142311" y="274577"/>
              <a:ext cx="161855" cy="108532"/>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80" name="Rectangle 79"/>
            <p:cNvSpPr/>
            <p:nvPr/>
          </p:nvSpPr>
          <p:spPr>
            <a:xfrm>
              <a:off x="142311" y="909625"/>
              <a:ext cx="161784" cy="108388"/>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81" name="Rectangle 80"/>
            <p:cNvSpPr/>
            <p:nvPr/>
          </p:nvSpPr>
          <p:spPr>
            <a:xfrm>
              <a:off x="2492489" y="88722"/>
              <a:ext cx="32562" cy="108388"/>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650" dirty="0">
                  <a:solidFill>
                    <a:srgbClr val="000000"/>
                  </a:solidFill>
                  <a:effectLst/>
                  <a:latin typeface="Calibri" panose="020F0502020204030204" pitchFamily="34" charset="0"/>
                  <a:ea typeface="Calibri" panose="020F0502020204030204" pitchFamily="34" charset="0"/>
                </a:rPr>
                <a:t>-</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83" name="Rectangle 82"/>
            <p:cNvSpPr/>
            <p:nvPr/>
          </p:nvSpPr>
          <p:spPr>
            <a:xfrm>
              <a:off x="2492489" y="403428"/>
              <a:ext cx="32562" cy="108388"/>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650">
                  <a:solidFill>
                    <a:srgbClr val="000000"/>
                  </a:solidFill>
                  <a:effectLst/>
                  <a:latin typeface="Calibri" panose="020F0502020204030204" pitchFamily="34" charset="0"/>
                  <a:ea typeface="Calibri" panose="020F0502020204030204" pitchFamily="34" charset="0"/>
                </a:rPr>
                <a:t>-</a:t>
              </a:r>
              <a:endParaRPr lang="en-US" sz="1100">
                <a:solidFill>
                  <a:srgbClr val="000000"/>
                </a:solidFill>
                <a:effectLst/>
                <a:latin typeface="Calibri" panose="020F0502020204030204" pitchFamily="34" charset="0"/>
                <a:ea typeface="Calibri" panose="020F0502020204030204" pitchFamily="34" charset="0"/>
              </a:endParaRPr>
            </a:p>
          </p:txBody>
        </p:sp>
        <p:sp>
          <p:nvSpPr>
            <p:cNvPr id="85" name="Rectangle 84"/>
            <p:cNvSpPr/>
            <p:nvPr/>
          </p:nvSpPr>
          <p:spPr>
            <a:xfrm>
              <a:off x="2492489" y="768052"/>
              <a:ext cx="32562" cy="108388"/>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650">
                  <a:solidFill>
                    <a:srgbClr val="000000"/>
                  </a:solidFill>
                  <a:effectLst/>
                  <a:latin typeface="Calibri" panose="020F0502020204030204" pitchFamily="34" charset="0"/>
                  <a:ea typeface="Calibri" panose="020F0502020204030204" pitchFamily="34" charset="0"/>
                </a:rPr>
                <a:t>-</a:t>
              </a:r>
              <a:endParaRPr lang="en-US" sz="1100">
                <a:solidFill>
                  <a:srgbClr val="000000"/>
                </a:solidFill>
                <a:effectLst/>
                <a:latin typeface="Calibri" panose="020F0502020204030204" pitchFamily="34" charset="0"/>
                <a:ea typeface="Calibri" panose="020F0502020204030204" pitchFamily="34" charset="0"/>
              </a:endParaRPr>
            </a:p>
          </p:txBody>
        </p:sp>
        <p:sp>
          <p:nvSpPr>
            <p:cNvPr id="87" name="Rectangle 86"/>
            <p:cNvSpPr/>
            <p:nvPr/>
          </p:nvSpPr>
          <p:spPr>
            <a:xfrm>
              <a:off x="2492489" y="1093879"/>
              <a:ext cx="32606" cy="108532"/>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650">
                  <a:solidFill>
                    <a:srgbClr val="000000"/>
                  </a:solidFill>
                  <a:effectLst/>
                  <a:latin typeface="Calibri" panose="020F0502020204030204" pitchFamily="34" charset="0"/>
                  <a:ea typeface="Calibri" panose="020F0502020204030204" pitchFamily="34" charset="0"/>
                </a:rPr>
                <a:t>-</a:t>
              </a:r>
              <a:endParaRPr lang="en-US" sz="1100">
                <a:solidFill>
                  <a:srgbClr val="000000"/>
                </a:solidFill>
                <a:effectLst/>
                <a:latin typeface="Calibri" panose="020F0502020204030204" pitchFamily="34" charset="0"/>
                <a:ea typeface="Calibri" panose="020F0502020204030204" pitchFamily="34" charset="0"/>
              </a:endParaRPr>
            </a:p>
          </p:txBody>
        </p:sp>
        <p:sp>
          <p:nvSpPr>
            <p:cNvPr id="89" name="Rectangle 88"/>
            <p:cNvSpPr/>
            <p:nvPr/>
          </p:nvSpPr>
          <p:spPr>
            <a:xfrm>
              <a:off x="2484043" y="1440225"/>
              <a:ext cx="73425" cy="108388"/>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650" dirty="0">
                  <a:solidFill>
                    <a:srgbClr val="000000"/>
                  </a:solidFill>
                  <a:effectLst/>
                  <a:latin typeface="Calibri" panose="020F0502020204030204" pitchFamily="34" charset="0"/>
                  <a:ea typeface="Calibri" panose="020F0502020204030204" pitchFamily="34" charset="0"/>
                </a:rPr>
                <a:t>…</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90" name="Rectangle 89"/>
            <p:cNvSpPr/>
            <p:nvPr/>
          </p:nvSpPr>
          <p:spPr>
            <a:xfrm>
              <a:off x="2478932" y="1768488"/>
              <a:ext cx="32562" cy="108388"/>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650">
                  <a:solidFill>
                    <a:srgbClr val="000000"/>
                  </a:solidFill>
                  <a:effectLst/>
                  <a:latin typeface="Calibri" panose="020F0502020204030204" pitchFamily="34" charset="0"/>
                  <a:ea typeface="Calibri" panose="020F0502020204030204" pitchFamily="34" charset="0"/>
                </a:rPr>
                <a:t>-</a:t>
              </a:r>
              <a:endParaRPr lang="en-US" sz="1100">
                <a:solidFill>
                  <a:srgbClr val="000000"/>
                </a:solidFill>
                <a:effectLst/>
                <a:latin typeface="Calibri" panose="020F0502020204030204" pitchFamily="34" charset="0"/>
                <a:ea typeface="Calibri" panose="020F0502020204030204" pitchFamily="34" charset="0"/>
              </a:endParaRPr>
            </a:p>
          </p:txBody>
        </p:sp>
        <p:sp>
          <p:nvSpPr>
            <p:cNvPr id="91" name="Rectangle 90"/>
            <p:cNvSpPr/>
            <p:nvPr/>
          </p:nvSpPr>
          <p:spPr>
            <a:xfrm>
              <a:off x="2503468" y="1768488"/>
              <a:ext cx="107868" cy="108388"/>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92" name="Rectangle 91"/>
            <p:cNvSpPr/>
            <p:nvPr/>
          </p:nvSpPr>
          <p:spPr>
            <a:xfrm>
              <a:off x="909659" y="197110"/>
              <a:ext cx="247720" cy="135833"/>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3" name="Rectangle 92"/>
            <p:cNvSpPr/>
            <p:nvPr/>
          </p:nvSpPr>
          <p:spPr>
            <a:xfrm>
              <a:off x="837989" y="245409"/>
              <a:ext cx="134187" cy="108388"/>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94" name="Rectangle 93"/>
            <p:cNvSpPr/>
            <p:nvPr/>
          </p:nvSpPr>
          <p:spPr>
            <a:xfrm>
              <a:off x="186607" y="1533344"/>
              <a:ext cx="289297" cy="108532"/>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Supply</a:t>
              </a:r>
            </a:p>
          </p:txBody>
        </p:sp>
        <p:sp>
          <p:nvSpPr>
            <p:cNvPr id="95" name="Rectangle 94"/>
            <p:cNvSpPr/>
            <p:nvPr/>
          </p:nvSpPr>
          <p:spPr>
            <a:xfrm>
              <a:off x="2544540" y="1539703"/>
              <a:ext cx="366488" cy="108388"/>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Demand</a:t>
              </a:r>
            </a:p>
          </p:txBody>
        </p:sp>
        <p:sp>
          <p:nvSpPr>
            <p:cNvPr id="96" name="Rectangle 95"/>
            <p:cNvSpPr/>
            <p:nvPr/>
          </p:nvSpPr>
          <p:spPr>
            <a:xfrm>
              <a:off x="657238" y="1794944"/>
              <a:ext cx="32243" cy="108388"/>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97" name="Rectangle 96"/>
            <p:cNvSpPr/>
            <p:nvPr/>
          </p:nvSpPr>
          <p:spPr>
            <a:xfrm>
              <a:off x="681481" y="1794944"/>
              <a:ext cx="681364" cy="108388"/>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650" dirty="0">
                  <a:solidFill>
                    <a:srgbClr val="000000"/>
                  </a:solidFill>
                  <a:effectLst/>
                  <a:latin typeface="Calibri" panose="020F0502020204030204" pitchFamily="34" charset="0"/>
                  <a:ea typeface="Calibri" panose="020F0502020204030204" pitchFamily="34" charset="0"/>
                </a:rPr>
                <a:t> </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98" name="Rectangle 97"/>
            <p:cNvSpPr/>
            <p:nvPr/>
          </p:nvSpPr>
          <p:spPr>
            <a:xfrm>
              <a:off x="1558506" y="143761"/>
              <a:ext cx="32286" cy="108532"/>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99" name="Rectangle 98"/>
            <p:cNvSpPr/>
            <p:nvPr/>
          </p:nvSpPr>
          <p:spPr>
            <a:xfrm>
              <a:off x="1729520" y="150485"/>
              <a:ext cx="214709" cy="108532"/>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0" name="Rectangle 99"/>
            <p:cNvSpPr/>
            <p:nvPr/>
          </p:nvSpPr>
          <p:spPr>
            <a:xfrm>
              <a:off x="1824672" y="143761"/>
              <a:ext cx="32286" cy="108532"/>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endParaRPr lang="en-US" sz="1100" dirty="0">
                <a:solidFill>
                  <a:srgbClr val="000000"/>
                </a:solidFill>
                <a:effectLst/>
                <a:latin typeface="Calibri" panose="020F0502020204030204" pitchFamily="34" charset="0"/>
                <a:ea typeface="Calibri" panose="020F0502020204030204" pitchFamily="34" charset="0"/>
              </a:endParaRPr>
            </a:p>
          </p:txBody>
        </p:sp>
      </p:grpSp>
      <p:sp>
        <p:nvSpPr>
          <p:cNvPr id="5" name="Rectangle 4"/>
          <p:cNvSpPr/>
          <p:nvPr/>
        </p:nvSpPr>
        <p:spPr>
          <a:xfrm>
            <a:off x="8482741" y="4948755"/>
            <a:ext cx="732893" cy="284693"/>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50" dirty="0">
                <a:solidFill>
                  <a:srgbClr val="000000"/>
                </a:solidFill>
                <a:latin typeface="Calibri" panose="020F0502020204030204" pitchFamily="34" charset="0"/>
                <a:ea typeface="Calibri" panose="020F0502020204030204" pitchFamily="34" charset="0"/>
              </a:rPr>
              <a:t>Dealer 5</a:t>
            </a:r>
            <a:endParaRPr lang="en-US" sz="1250" dirty="0"/>
          </a:p>
        </p:txBody>
      </p:sp>
      <p:sp>
        <p:nvSpPr>
          <p:cNvPr id="101" name="Title 1"/>
          <p:cNvSpPr txBox="1">
            <a:spLocks/>
          </p:cNvSpPr>
          <p:nvPr/>
        </p:nvSpPr>
        <p:spPr>
          <a:xfrm>
            <a:off x="235889" y="-258060"/>
            <a:ext cx="10058400" cy="130480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kern="1200" baseline="0">
                <a:solidFill>
                  <a:schemeClr val="accent2"/>
                </a:solidFill>
                <a:latin typeface="+mj-lt"/>
                <a:ea typeface="+mj-ea"/>
                <a:cs typeface="+mj-cs"/>
              </a:defRPr>
            </a:lvl1pPr>
          </a:lstStyle>
          <a:p>
            <a:r>
              <a:rPr lang="en-IN" dirty="0"/>
              <a:t>OR based System Approach</a:t>
            </a:r>
            <a:endParaRPr lang="en-US" dirty="0"/>
          </a:p>
        </p:txBody>
      </p:sp>
    </p:spTree>
    <p:extLst>
      <p:ext uri="{BB962C8B-B14F-4D97-AF65-F5344CB8AC3E}">
        <p14:creationId xmlns:p14="http://schemas.microsoft.com/office/powerpoint/2010/main" val="105676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35889" y="-258060"/>
            <a:ext cx="10058400" cy="130480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kern="1200" baseline="0">
                <a:solidFill>
                  <a:schemeClr val="accent2"/>
                </a:solidFill>
                <a:latin typeface="+mj-lt"/>
                <a:ea typeface="+mj-ea"/>
                <a:cs typeface="+mj-cs"/>
              </a:defRPr>
            </a:lvl1pPr>
          </a:lstStyle>
          <a:p>
            <a:r>
              <a:rPr lang="en-US" dirty="0"/>
              <a:t>Demonstration</a:t>
            </a:r>
          </a:p>
        </p:txBody>
      </p:sp>
    </p:spTree>
    <p:extLst>
      <p:ext uri="{BB962C8B-B14F-4D97-AF65-F5344CB8AC3E}">
        <p14:creationId xmlns:p14="http://schemas.microsoft.com/office/powerpoint/2010/main" val="163998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lue Tan Gradient 16x9">
  <a:themeElements>
    <a:clrScheme name="Custom 8">
      <a:dk1>
        <a:srgbClr val="E3DED1"/>
      </a:dk1>
      <a:lt1>
        <a:srgbClr val="000000"/>
      </a:lt1>
      <a:dk2>
        <a:srgbClr val="455F51"/>
      </a:dk2>
      <a:lt2>
        <a:srgbClr val="E3DED1"/>
      </a:lt2>
      <a:accent1>
        <a:srgbClr val="066684"/>
      </a:accent1>
      <a:accent2>
        <a:srgbClr val="066684"/>
      </a:accent2>
      <a:accent3>
        <a:srgbClr val="C0CF3A"/>
      </a:accent3>
      <a:accent4>
        <a:srgbClr val="029676"/>
      </a:accent4>
      <a:accent5>
        <a:srgbClr val="4AB5C4"/>
      </a:accent5>
      <a:accent6>
        <a:srgbClr val="0989B1"/>
      </a:accent6>
      <a:hlink>
        <a:srgbClr val="6B9F25"/>
      </a:hlink>
      <a:folHlink>
        <a:srgbClr val="BA6906"/>
      </a:folHlink>
    </a:clrScheme>
    <a:fontScheme name="BlueTanGradient">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BlueTanGradient">
      <a:dk1>
        <a:srgbClr val="31312F"/>
      </a:dk1>
      <a:lt1>
        <a:sysClr val="window" lastClr="FFFFFF"/>
      </a:lt1>
      <a:dk2>
        <a:srgbClr val="000000"/>
      </a:dk2>
      <a:lt2>
        <a:srgbClr val="D9CBB9"/>
      </a:lt2>
      <a:accent1>
        <a:srgbClr val="52AC97"/>
      </a:accent1>
      <a:accent2>
        <a:srgbClr val="B79E6D"/>
      </a:accent2>
      <a:accent3>
        <a:srgbClr val="478BA9"/>
      </a:accent3>
      <a:accent4>
        <a:srgbClr val="BF4F39"/>
      </a:accent4>
      <a:accent5>
        <a:srgbClr val="826C8E"/>
      </a:accent5>
      <a:accent6>
        <a:srgbClr val="D58637"/>
      </a:accent6>
      <a:hlink>
        <a:srgbClr val="52AC97"/>
      </a:hlink>
      <a:folHlink>
        <a:srgbClr val="969696"/>
      </a:folHlink>
    </a:clrScheme>
    <a:fontScheme name="BlueTanGradient">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TanGradient">
      <a:dk1>
        <a:srgbClr val="31312F"/>
      </a:dk1>
      <a:lt1>
        <a:sysClr val="window" lastClr="FFFFFF"/>
      </a:lt1>
      <a:dk2>
        <a:srgbClr val="000000"/>
      </a:dk2>
      <a:lt2>
        <a:srgbClr val="D9CBB9"/>
      </a:lt2>
      <a:accent1>
        <a:srgbClr val="52AC97"/>
      </a:accent1>
      <a:accent2>
        <a:srgbClr val="B79E6D"/>
      </a:accent2>
      <a:accent3>
        <a:srgbClr val="478BA9"/>
      </a:accent3>
      <a:accent4>
        <a:srgbClr val="BF4F39"/>
      </a:accent4>
      <a:accent5>
        <a:srgbClr val="826C8E"/>
      </a:accent5>
      <a:accent6>
        <a:srgbClr val="D58637"/>
      </a:accent6>
      <a:hlink>
        <a:srgbClr val="52AC97"/>
      </a:hlink>
      <a:folHlink>
        <a:srgbClr val="969696"/>
      </a:folHlink>
    </a:clrScheme>
    <a:fontScheme name="BlueTanGradient">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847668</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2012-07-18T02:27:00+00:00</AssetStart>
    <FriendlyTitle xmlns="4873beb7-5857-4685-be1f-d57550cc96cc" xsi:nil="true"/>
    <MarketSpecific xmlns="4873beb7-5857-4685-be1f-d57550cc96cc">false</MarketSpecific>
    <TPNamespace xmlns="4873beb7-5857-4685-be1f-d57550cc96cc" xsi:nil="true"/>
    <PublishStatusLookup xmlns="4873beb7-5857-4685-be1f-d57550cc96cc">
      <Value>1597820</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TP103030621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92E8D6-7A87-418E-8C48-2723019F959D}">
  <ds:schemaRefs>
    <ds:schemaRef ds:uri="http://schemas.microsoft.com/sharepoint/v3/contenttype/forms"/>
  </ds:schemaRefs>
</ds:datastoreItem>
</file>

<file path=customXml/itemProps2.xml><?xml version="1.0" encoding="utf-8"?>
<ds:datastoreItem xmlns:ds="http://schemas.openxmlformats.org/officeDocument/2006/customXml" ds:itemID="{74826613-843B-4E39-BA9C-75D7D7FE0DCC}">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597BE6C5-0514-4ACA-9AE6-36A9A1AA7B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tf03030623</Template>
  <TotalTime>0</TotalTime>
  <Words>720</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Cambria</vt:lpstr>
      <vt:lpstr>Cambria Math</vt:lpstr>
      <vt:lpstr>Franklin Gothic Medium</vt:lpstr>
      <vt:lpstr>Times New Roman</vt:lpstr>
      <vt:lpstr>Blue Tan Gradient 16x9</vt:lpstr>
      <vt:lpstr>Decision Support for a Two Stage Multi-Product Supply Chain</vt:lpstr>
      <vt:lpstr>Executive Summary</vt:lpstr>
      <vt:lpstr>PowerPoint Presentation</vt:lpstr>
      <vt:lpstr>Entity-Relationship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2017-04-23T20:34:56Z</dcterms:created>
  <dcterms:modified xsi:type="dcterms:W3CDTF">2017-04-27T06:40:16Z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