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1" r:id="rId4"/>
    <p:sldId id="279" r:id="rId5"/>
    <p:sldId id="281" r:id="rId6"/>
    <p:sldId id="282" r:id="rId7"/>
    <p:sldId id="283" r:id="rId8"/>
    <p:sldId id="284" r:id="rId9"/>
    <p:sldId id="285" r:id="rId10"/>
    <p:sldId id="286" r:id="rId11"/>
    <p:sldId id="288" r:id="rId12"/>
    <p:sldId id="289" r:id="rId13"/>
    <p:sldId id="290" r:id="rId14"/>
    <p:sldId id="291"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3" autoAdjust="0"/>
    <p:restoredTop sz="94532"/>
  </p:normalViewPr>
  <p:slideViewPr>
    <p:cSldViewPr snapToGrid="0" snapToObjects="1">
      <p:cViewPr varScale="1">
        <p:scale>
          <a:sx n="83" d="100"/>
          <a:sy n="83" d="100"/>
        </p:scale>
        <p:origin x="9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3</a:t>
            </a:fld>
            <a:endParaRPr lang="en-US"/>
          </a:p>
        </p:txBody>
      </p:sp>
    </p:spTree>
    <p:extLst>
      <p:ext uri="{BB962C8B-B14F-4D97-AF65-F5344CB8AC3E}">
        <p14:creationId xmlns:p14="http://schemas.microsoft.com/office/powerpoint/2010/main" val="92136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12</a:t>
            </a:fld>
            <a:endParaRPr lang="en-US"/>
          </a:p>
        </p:txBody>
      </p:sp>
    </p:spTree>
    <p:extLst>
      <p:ext uri="{BB962C8B-B14F-4D97-AF65-F5344CB8AC3E}">
        <p14:creationId xmlns:p14="http://schemas.microsoft.com/office/powerpoint/2010/main" val="66330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13</a:t>
            </a:fld>
            <a:endParaRPr lang="en-US"/>
          </a:p>
        </p:txBody>
      </p:sp>
    </p:spTree>
    <p:extLst>
      <p:ext uri="{BB962C8B-B14F-4D97-AF65-F5344CB8AC3E}">
        <p14:creationId xmlns:p14="http://schemas.microsoft.com/office/powerpoint/2010/main" val="1812846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14</a:t>
            </a:fld>
            <a:endParaRPr lang="en-US"/>
          </a:p>
        </p:txBody>
      </p:sp>
    </p:spTree>
    <p:extLst>
      <p:ext uri="{BB962C8B-B14F-4D97-AF65-F5344CB8AC3E}">
        <p14:creationId xmlns:p14="http://schemas.microsoft.com/office/powerpoint/2010/main" val="245702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4</a:t>
            </a:fld>
            <a:endParaRPr lang="en-US"/>
          </a:p>
        </p:txBody>
      </p:sp>
    </p:spTree>
    <p:extLst>
      <p:ext uri="{BB962C8B-B14F-4D97-AF65-F5344CB8AC3E}">
        <p14:creationId xmlns:p14="http://schemas.microsoft.com/office/powerpoint/2010/main" val="154664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5</a:t>
            </a:fld>
            <a:endParaRPr lang="en-US"/>
          </a:p>
        </p:txBody>
      </p:sp>
    </p:spTree>
    <p:extLst>
      <p:ext uri="{BB962C8B-B14F-4D97-AF65-F5344CB8AC3E}">
        <p14:creationId xmlns:p14="http://schemas.microsoft.com/office/powerpoint/2010/main" val="7097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6</a:t>
            </a:fld>
            <a:endParaRPr lang="en-US"/>
          </a:p>
        </p:txBody>
      </p:sp>
    </p:spTree>
    <p:extLst>
      <p:ext uri="{BB962C8B-B14F-4D97-AF65-F5344CB8AC3E}">
        <p14:creationId xmlns:p14="http://schemas.microsoft.com/office/powerpoint/2010/main" val="107389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7</a:t>
            </a:fld>
            <a:endParaRPr lang="en-US"/>
          </a:p>
        </p:txBody>
      </p:sp>
    </p:spTree>
    <p:extLst>
      <p:ext uri="{BB962C8B-B14F-4D97-AF65-F5344CB8AC3E}">
        <p14:creationId xmlns:p14="http://schemas.microsoft.com/office/powerpoint/2010/main" val="210334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8</a:t>
            </a:fld>
            <a:endParaRPr lang="en-US"/>
          </a:p>
        </p:txBody>
      </p:sp>
    </p:spTree>
    <p:extLst>
      <p:ext uri="{BB962C8B-B14F-4D97-AF65-F5344CB8AC3E}">
        <p14:creationId xmlns:p14="http://schemas.microsoft.com/office/powerpoint/2010/main" val="364933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9</a:t>
            </a:fld>
            <a:endParaRPr lang="en-US"/>
          </a:p>
        </p:txBody>
      </p:sp>
    </p:spTree>
    <p:extLst>
      <p:ext uri="{BB962C8B-B14F-4D97-AF65-F5344CB8AC3E}">
        <p14:creationId xmlns:p14="http://schemas.microsoft.com/office/powerpoint/2010/main" val="2283989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10</a:t>
            </a:fld>
            <a:endParaRPr lang="en-US"/>
          </a:p>
        </p:txBody>
      </p:sp>
    </p:spTree>
    <p:extLst>
      <p:ext uri="{BB962C8B-B14F-4D97-AF65-F5344CB8AC3E}">
        <p14:creationId xmlns:p14="http://schemas.microsoft.com/office/powerpoint/2010/main" val="167179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21ACC4-E66A-45E9-847A-A5289B8226FE}" type="slidenum">
              <a:rPr lang="en-US" smtClean="0"/>
              <a:t>11</a:t>
            </a:fld>
            <a:endParaRPr lang="en-US"/>
          </a:p>
        </p:txBody>
      </p:sp>
    </p:spTree>
    <p:extLst>
      <p:ext uri="{BB962C8B-B14F-4D97-AF65-F5344CB8AC3E}">
        <p14:creationId xmlns:p14="http://schemas.microsoft.com/office/powerpoint/2010/main" val="6033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4/28/2021</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4/28/2021</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4/28/2021</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30843-08AB-CC45-97F8-99A8E27BA120}"/>
              </a:ext>
            </a:extLst>
          </p:cNvPr>
          <p:cNvSpPr>
            <a:spLocks noGrp="1"/>
          </p:cNvSpPr>
          <p:nvPr>
            <p:ph idx="1" hasCustomPrompt="1"/>
          </p:nvPr>
        </p:nvSpPr>
        <p:spPr>
          <a:xfrm>
            <a:off x="838200" y="498764"/>
            <a:ext cx="10515600" cy="5678199"/>
          </a:xfrm>
        </p:spPr>
        <p:txBody>
          <a:bodyPr/>
          <a:lstStyle>
            <a:lvl1pPr marL="285750" indent="-285750">
              <a:buFont typeface="Arial" panose="020B0604020202020204" pitchFamily="34" charset="0"/>
              <a:buChar char="•"/>
              <a:defRPr sz="1400">
                <a:latin typeface="Times New Roman" panose="02020603050405020304" pitchFamily="18" charset="0"/>
                <a:cs typeface="Times New Roman" panose="02020603050405020304" pitchFamily="18" charset="0"/>
              </a:defRPr>
            </a:lvl1pPr>
            <a:lvl2pPr marL="396875" indent="-55563">
              <a:buNone/>
              <a:defRPr sz="1400">
                <a:latin typeface="Times New Roman" panose="02020603050405020304" pitchFamily="18" charset="0"/>
                <a:cs typeface="Times New Roman" panose="02020603050405020304" pitchFamily="18" charset="0"/>
              </a:defRPr>
            </a:lvl2pPr>
          </a:lstStyle>
          <a:p>
            <a:pPr lvl="0"/>
            <a:r>
              <a:rPr lang="en-US" dirty="0"/>
              <a:t>T</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4/28/2021</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4/28/2021</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4/28/2021</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4/28/2021</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4/28/2021</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4/28/2021</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4/28/2021</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4/28/2021</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4/28/2021</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3.emf"/><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nicapotato/womens-ecommerce-clothing-review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37707"/>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71187" y="3936583"/>
            <a:ext cx="5049625" cy="1169809"/>
          </a:xfrm>
        </p:spPr>
        <p:txBody>
          <a:bodyPr>
            <a:normAutofit/>
          </a:bodyPr>
          <a:lstStyle/>
          <a:p>
            <a:pPr>
              <a:spcBef>
                <a:spcPts val="1600"/>
              </a:spcBef>
            </a:pPr>
            <a:r>
              <a:rPr lang="en-US" sz="2000" b="1" dirty="0">
                <a:solidFill>
                  <a:schemeClr val="bg1"/>
                </a:solidFill>
                <a:latin typeface="+mj-lt"/>
              </a:rPr>
              <a:t>Amruth Jaligama</a:t>
            </a:r>
          </a:p>
          <a:p>
            <a:pPr>
              <a:spcBef>
                <a:spcPts val="0"/>
              </a:spcBef>
            </a:pPr>
            <a:r>
              <a:rPr lang="en-US" sz="1400" dirty="0">
                <a:solidFill>
                  <a:schemeClr val="bg1"/>
                </a:solidFill>
                <a:latin typeface="+mj-lt"/>
              </a:rPr>
              <a:t>INFO 5810 Spring 2021</a:t>
            </a:r>
          </a:p>
          <a:p>
            <a:pPr>
              <a:spcBef>
                <a:spcPts val="0"/>
              </a:spcBef>
            </a:pPr>
            <a:r>
              <a:rPr lang="en-US" sz="1400" dirty="0">
                <a:solidFill>
                  <a:schemeClr val="bg1"/>
                </a:solidFill>
                <a:latin typeface="+mj-lt"/>
              </a:rPr>
              <a:t> </a:t>
            </a:r>
            <a:r>
              <a:rPr lang="en-US" sz="1400" dirty="0" smtClean="0">
                <a:solidFill>
                  <a:schemeClr val="bg1"/>
                </a:solidFill>
                <a:latin typeface="+mj-lt"/>
              </a:rPr>
              <a:t>Term Project-Text Mining</a:t>
            </a:r>
            <a:endParaRPr lang="en-US" sz="1400" dirty="0">
              <a:solidFill>
                <a:schemeClr val="bg1"/>
              </a:solidFill>
              <a:latin typeface="+mj-lt"/>
            </a:endParaRP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94629"/>
            <a:ext cx="10515600" cy="655782"/>
          </a:xfrm>
        </p:spPr>
        <p:txBody>
          <a:bodyPr>
            <a:normAutofit/>
          </a:bodyPr>
          <a:lstStyle/>
          <a:p>
            <a:r>
              <a:rPr lang="en-IN" sz="1800" b="1" dirty="0" smtClean="0">
                <a:latin typeface="Times New Roman" panose="02020603050405020304" pitchFamily="18" charset="0"/>
                <a:cs typeface="Times New Roman" panose="02020603050405020304" pitchFamily="18" charset="0"/>
              </a:rPr>
              <a:t>Analysis </a:t>
            </a:r>
            <a:r>
              <a:rPr lang="en-IN" sz="1800" b="1" dirty="0" smtClean="0">
                <a:latin typeface="Times New Roman" panose="02020603050405020304" pitchFamily="18" charset="0"/>
                <a:cs typeface="Times New Roman" panose="02020603050405020304" pitchFamily="18" charset="0"/>
              </a:rPr>
              <a:t>Results: Centroi</a:t>
            </a:r>
            <a:r>
              <a:rPr lang="en-IN" sz="1800" b="1" dirty="0" smtClean="0">
                <a:latin typeface="Times New Roman" panose="02020603050405020304" pitchFamily="18" charset="0"/>
                <a:cs typeface="Times New Roman" panose="02020603050405020304" pitchFamily="18" charset="0"/>
              </a:rPr>
              <a:t>d Table</a:t>
            </a:r>
            <a:endParaRPr lang="en-IN" sz="1800" b="1"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half" idx="2"/>
          </p:nvPr>
        </p:nvPicPr>
        <p:blipFill>
          <a:blip r:embed="rId3"/>
          <a:stretch>
            <a:fillRect/>
          </a:stretch>
        </p:blipFill>
        <p:spPr>
          <a:xfrm>
            <a:off x="838199" y="1250411"/>
            <a:ext cx="11127070" cy="3934690"/>
          </a:xfrm>
          <a:prstGeom prst="rect">
            <a:avLst/>
          </a:prstGeom>
        </p:spPr>
      </p:pic>
      <p:sp>
        <p:nvSpPr>
          <p:cNvPr id="5" name="Slide Number Placeholder 4"/>
          <p:cNvSpPr>
            <a:spLocks noGrp="1"/>
          </p:cNvSpPr>
          <p:nvPr>
            <p:ph type="sldNum" sz="quarter" idx="12"/>
          </p:nvPr>
        </p:nvSpPr>
        <p:spPr/>
        <p:txBody>
          <a:bodyPr/>
          <a:lstStyle/>
          <a:p>
            <a:fld id="{F860F34E-4A79-A240-AEA8-3E29BB228B1B}" type="slidenum">
              <a:rPr lang="en-US" smtClean="0"/>
              <a:t>10</a:t>
            </a:fld>
            <a:endParaRPr lang="en-US"/>
          </a:p>
        </p:txBody>
      </p:sp>
      <p:pic>
        <p:nvPicPr>
          <p:cNvPr id="8" name="Picture 7">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5"/>
          <a:stretch>
            <a:fillRect/>
          </a:stretch>
        </p:blipFill>
        <p:spPr>
          <a:xfrm>
            <a:off x="9606580" y="6329398"/>
            <a:ext cx="2358689" cy="113868"/>
          </a:xfrm>
          <a:prstGeom prst="rect">
            <a:avLst/>
          </a:prstGeom>
        </p:spPr>
      </p:pic>
    </p:spTree>
    <p:extLst>
      <p:ext uri="{BB962C8B-B14F-4D97-AF65-F5344CB8AC3E}">
        <p14:creationId xmlns:p14="http://schemas.microsoft.com/office/powerpoint/2010/main" val="592757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half" idx="2"/>
          </p:nvPr>
        </p:nvPicPr>
        <p:blipFill>
          <a:blip r:embed="rId3"/>
          <a:stretch>
            <a:fillRect/>
          </a:stretch>
        </p:blipFill>
        <p:spPr>
          <a:xfrm>
            <a:off x="5065713" y="2364509"/>
            <a:ext cx="6899556" cy="1773382"/>
          </a:xfrm>
          <a:prstGeom prst="rect">
            <a:avLst/>
          </a:prstGeom>
        </p:spPr>
      </p:pic>
      <p:sp>
        <p:nvSpPr>
          <p:cNvPr id="5" name="Slide Number Placeholder 4"/>
          <p:cNvSpPr>
            <a:spLocks noGrp="1"/>
          </p:cNvSpPr>
          <p:nvPr>
            <p:ph type="sldNum" sz="quarter" idx="12"/>
          </p:nvPr>
        </p:nvSpPr>
        <p:spPr/>
        <p:txBody>
          <a:bodyPr/>
          <a:lstStyle/>
          <a:p>
            <a:fld id="{F860F34E-4A79-A240-AEA8-3E29BB228B1B}" type="slidenum">
              <a:rPr lang="en-US" smtClean="0"/>
              <a:t>11</a:t>
            </a:fld>
            <a:endParaRPr lang="en-US"/>
          </a:p>
        </p:txBody>
      </p:sp>
      <p:pic>
        <p:nvPicPr>
          <p:cNvPr id="8" name="Picture 7">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5"/>
          <a:stretch>
            <a:fillRect/>
          </a:stretch>
        </p:blipFill>
        <p:spPr>
          <a:xfrm>
            <a:off x="9606580" y="6329398"/>
            <a:ext cx="2358689" cy="113868"/>
          </a:xfrm>
          <a:prstGeom prst="rect">
            <a:avLst/>
          </a:prstGeom>
        </p:spPr>
      </p:pic>
      <p:pic>
        <p:nvPicPr>
          <p:cNvPr id="10" name="Content Placeholder 9"/>
          <p:cNvPicPr>
            <a:picLocks noGrp="1" noChangeAspect="1"/>
          </p:cNvPicPr>
          <p:nvPr>
            <p:ph sz="half" idx="1"/>
          </p:nvPr>
        </p:nvPicPr>
        <p:blipFill>
          <a:blip r:embed="rId6"/>
          <a:stretch>
            <a:fillRect/>
          </a:stretch>
        </p:blipFill>
        <p:spPr>
          <a:xfrm>
            <a:off x="231963" y="1283854"/>
            <a:ext cx="4833750" cy="4351340"/>
          </a:xfrm>
          <a:prstGeom prst="rect">
            <a:avLst/>
          </a:prstGeom>
        </p:spPr>
      </p:pic>
      <p:sp>
        <p:nvSpPr>
          <p:cNvPr id="12" name="Title 1"/>
          <p:cNvSpPr>
            <a:spLocks noGrp="1"/>
          </p:cNvSpPr>
          <p:nvPr>
            <p:ph type="title"/>
          </p:nvPr>
        </p:nvSpPr>
        <p:spPr>
          <a:xfrm>
            <a:off x="231962" y="594629"/>
            <a:ext cx="11664473" cy="655782"/>
          </a:xfrm>
        </p:spPr>
        <p:txBody>
          <a:bodyPr>
            <a:normAutofit/>
          </a:bodyPr>
          <a:lstStyle/>
          <a:p>
            <a:r>
              <a:rPr lang="en-IN" sz="1800" b="1" dirty="0" smtClean="0">
                <a:latin typeface="Times New Roman" panose="02020603050405020304" pitchFamily="18" charset="0"/>
                <a:cs typeface="Times New Roman" panose="02020603050405020304" pitchFamily="18" charset="0"/>
              </a:rPr>
              <a:t>Analysis </a:t>
            </a:r>
            <a:r>
              <a:rPr lang="en-IN" sz="1800" b="1" dirty="0" smtClean="0">
                <a:latin typeface="Times New Roman" panose="02020603050405020304" pitchFamily="18" charset="0"/>
                <a:cs typeface="Times New Roman" panose="02020603050405020304" pitchFamily="18" charset="0"/>
              </a:rPr>
              <a:t>Results: Cluster Model Items and Cluster Model Statistics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251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8074"/>
            <a:ext cx="10515600" cy="655782"/>
          </a:xfrm>
        </p:spPr>
        <p:txBody>
          <a:bodyPr>
            <a:normAutofit/>
          </a:bodyPr>
          <a:lstStyle/>
          <a:p>
            <a:r>
              <a:rPr lang="en-IN" sz="1800" b="1" dirty="0" smtClean="0">
                <a:latin typeface="Times New Roman" panose="02020603050405020304" pitchFamily="18" charset="0"/>
                <a:cs typeface="Times New Roman" panose="02020603050405020304" pitchFamily="18" charset="0"/>
              </a:rPr>
              <a:t>Analysis Result</a:t>
            </a:r>
            <a:endParaRPr lang="en-IN" sz="1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38200" y="1283853"/>
            <a:ext cx="4694382" cy="4732896"/>
          </a:xfrm>
        </p:spPr>
        <p:txBody>
          <a:bodyPr>
            <a:normAutofit/>
          </a:bodyPr>
          <a:lstStyle/>
          <a:p>
            <a:pPr marL="0" indent="0">
              <a:buNone/>
            </a:pPr>
            <a:r>
              <a:rPr lang="en-IN" sz="1400" dirty="0" smtClean="0">
                <a:latin typeface="Times New Roman" panose="02020603050405020304" pitchFamily="18" charset="0"/>
                <a:cs typeface="Times New Roman" panose="02020603050405020304" pitchFamily="18" charset="0"/>
              </a:rPr>
              <a:t>We first take number of cluster as 4 i.e k value as 4 and run the model then we get the Average within centroid </a:t>
            </a:r>
            <a:r>
              <a:rPr lang="en-IN" sz="1400" dirty="0" smtClean="0">
                <a:latin typeface="Times New Roman" panose="02020603050405020304" pitchFamily="18" charset="0"/>
                <a:cs typeface="Times New Roman" panose="02020603050405020304" pitchFamily="18" charset="0"/>
              </a:rPr>
              <a:t>d</a:t>
            </a:r>
            <a:r>
              <a:rPr lang="en-IN" sz="1400" dirty="0" smtClean="0">
                <a:latin typeface="Times New Roman" panose="02020603050405020304" pitchFamily="18" charset="0"/>
                <a:cs typeface="Times New Roman" panose="02020603050405020304" pitchFamily="18" charset="0"/>
              </a:rPr>
              <a:t>istance as       -0.946 and when we take the number of clusters as 7 i.e k value as 7 and run the model again then we </a:t>
            </a:r>
            <a:r>
              <a:rPr lang="en-IN" sz="1400" dirty="0">
                <a:latin typeface="Times New Roman" panose="02020603050405020304" pitchFamily="18" charset="0"/>
                <a:cs typeface="Times New Roman" panose="02020603050405020304" pitchFamily="18" charset="0"/>
              </a:rPr>
              <a:t>get the Average within centroid distance </a:t>
            </a:r>
            <a:r>
              <a:rPr lang="en-IN" sz="1400" dirty="0" smtClean="0">
                <a:latin typeface="Times New Roman" panose="02020603050405020304" pitchFamily="18" charset="0"/>
                <a:cs typeface="Times New Roman" panose="02020603050405020304" pitchFamily="18" charset="0"/>
              </a:rPr>
              <a:t>as -0.929 so for the k-values that I consider the optimal value of k is 7.</a:t>
            </a:r>
          </a:p>
          <a:p>
            <a:pPr marL="0" indent="0">
              <a:buNone/>
            </a:pPr>
            <a:r>
              <a:rPr lang="en-IN" sz="1400" dirty="0" smtClean="0">
                <a:latin typeface="Times New Roman" panose="02020603050405020304" pitchFamily="18" charset="0"/>
                <a:cs typeface="Times New Roman" panose="02020603050405020304" pitchFamily="18" charset="0"/>
              </a:rPr>
              <a:t>The reasons for </a:t>
            </a:r>
            <a:r>
              <a:rPr lang="en-IN" sz="1400" dirty="0">
                <a:latin typeface="Times New Roman" panose="02020603050405020304" pitchFamily="18" charset="0"/>
                <a:cs typeface="Times New Roman" panose="02020603050405020304" pitchFamily="18" charset="0"/>
              </a:rPr>
              <a:t>some dresses having rating below average is </a:t>
            </a:r>
            <a:r>
              <a:rPr lang="en-IN" sz="1400" dirty="0" smtClean="0">
                <a:latin typeface="Times New Roman" panose="02020603050405020304" pitchFamily="18" charset="0"/>
                <a:cs typeface="Times New Roman" panose="02020603050405020304" pitchFamily="18" charset="0"/>
              </a:rPr>
              <a:t>because customers </a:t>
            </a:r>
            <a:r>
              <a:rPr lang="en-IN" sz="1400" dirty="0">
                <a:latin typeface="Times New Roman" panose="02020603050405020304" pitchFamily="18" charset="0"/>
                <a:cs typeface="Times New Roman" panose="02020603050405020304" pitchFamily="18" charset="0"/>
              </a:rPr>
              <a:t>are disappointed with the dress, fabric, they want to return the product, it is wrinkled, it looks cheap, felt baggy, the dresses are </a:t>
            </a:r>
            <a:r>
              <a:rPr lang="en-IN" sz="1400" dirty="0" smtClean="0">
                <a:latin typeface="Times New Roman" panose="02020603050405020304" pitchFamily="18" charset="0"/>
                <a:cs typeface="Times New Roman" panose="02020603050405020304" pitchFamily="18" charset="0"/>
              </a:rPr>
              <a:t>huge which can be found out from the words that appear in the clusters.</a:t>
            </a:r>
            <a:endParaRPr lang="en-IN"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860F34E-4A79-A240-AEA8-3E29BB228B1B}" type="slidenum">
              <a:rPr lang="en-US" smtClean="0"/>
              <a:t>12</a:t>
            </a:fld>
            <a:endParaRPr lang="en-US"/>
          </a:p>
        </p:txBody>
      </p:sp>
      <p:pic>
        <p:nvPicPr>
          <p:cNvPr id="8" name="Picture 7">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4"/>
          <a:stretch>
            <a:fillRect/>
          </a:stretch>
        </p:blipFill>
        <p:spPr>
          <a:xfrm>
            <a:off x="9606580" y="6329398"/>
            <a:ext cx="2358689" cy="113868"/>
          </a:xfrm>
          <a:prstGeom prst="rect">
            <a:avLst/>
          </a:prstGeom>
        </p:spPr>
      </p:pic>
      <p:pic>
        <p:nvPicPr>
          <p:cNvPr id="6" name="Content Placeholder 5"/>
          <p:cNvPicPr>
            <a:picLocks noGrp="1" noChangeAspect="1"/>
          </p:cNvPicPr>
          <p:nvPr>
            <p:ph sz="half" idx="1"/>
          </p:nvPr>
        </p:nvPicPr>
        <p:blipFill>
          <a:blip r:embed="rId5"/>
          <a:stretch>
            <a:fillRect/>
          </a:stretch>
        </p:blipFill>
        <p:spPr>
          <a:xfrm>
            <a:off x="7029450" y="2373745"/>
            <a:ext cx="4324350" cy="1320800"/>
          </a:xfrm>
          <a:prstGeom prst="rect">
            <a:avLst/>
          </a:prstGeom>
        </p:spPr>
      </p:pic>
    </p:spTree>
    <p:extLst>
      <p:ext uri="{BB962C8B-B14F-4D97-AF65-F5344CB8AC3E}">
        <p14:creationId xmlns:p14="http://schemas.microsoft.com/office/powerpoint/2010/main" val="4065082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94629"/>
            <a:ext cx="10515600" cy="655782"/>
          </a:xfrm>
        </p:spPr>
        <p:txBody>
          <a:bodyPr>
            <a:normAutofit/>
          </a:bodyPr>
          <a:lstStyle/>
          <a:p>
            <a:r>
              <a:rPr lang="en-IN" sz="1800" b="1" dirty="0" smtClean="0">
                <a:latin typeface="Times New Roman" panose="02020603050405020304" pitchFamily="18" charset="0"/>
                <a:cs typeface="Times New Roman" panose="02020603050405020304" pitchFamily="18" charset="0"/>
              </a:rPr>
              <a:t>Final Design Diagram</a:t>
            </a:r>
            <a:endParaRPr lang="en-IN" sz="18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860F34E-4A79-A240-AEA8-3E29BB228B1B}" type="slidenum">
              <a:rPr lang="en-US" smtClean="0"/>
              <a:t>13</a:t>
            </a:fld>
            <a:endParaRPr lang="en-US"/>
          </a:p>
        </p:txBody>
      </p:sp>
      <p:pic>
        <p:nvPicPr>
          <p:cNvPr id="8" name="Picture 7">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4"/>
          <a:stretch>
            <a:fillRect/>
          </a:stretch>
        </p:blipFill>
        <p:spPr>
          <a:xfrm>
            <a:off x="9606580" y="6329398"/>
            <a:ext cx="2358689" cy="113868"/>
          </a:xfrm>
          <a:prstGeom prst="rect">
            <a:avLst/>
          </a:prstGeom>
        </p:spPr>
      </p:pic>
      <p:pic>
        <p:nvPicPr>
          <p:cNvPr id="7" name="Content Placeholder 6"/>
          <p:cNvPicPr>
            <a:picLocks noGrp="1" noChangeAspect="1"/>
          </p:cNvPicPr>
          <p:nvPr>
            <p:ph sz="half" idx="2"/>
          </p:nvPr>
        </p:nvPicPr>
        <p:blipFill>
          <a:blip r:embed="rId5"/>
          <a:stretch>
            <a:fillRect/>
          </a:stretch>
        </p:blipFill>
        <p:spPr>
          <a:xfrm>
            <a:off x="838199" y="1094418"/>
            <a:ext cx="10515601" cy="4765675"/>
          </a:xfrm>
          <a:prstGeom prst="rect">
            <a:avLst/>
          </a:prstGeom>
        </p:spPr>
      </p:pic>
    </p:spTree>
    <p:extLst>
      <p:ext uri="{BB962C8B-B14F-4D97-AF65-F5344CB8AC3E}">
        <p14:creationId xmlns:p14="http://schemas.microsoft.com/office/powerpoint/2010/main" val="4164468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75680" y="637318"/>
            <a:ext cx="10677965" cy="5273592"/>
          </a:xfrm>
        </p:spPr>
        <p:txBody>
          <a:bodyPr>
            <a:normAutofit/>
          </a:bodyPr>
          <a:lstStyle/>
          <a:p>
            <a:pPr marL="174625" indent="0" algn="just">
              <a:lnSpc>
                <a:spcPct val="110000"/>
              </a:lnSpc>
              <a:buNone/>
            </a:pPr>
            <a:r>
              <a:rPr lang="en-US" sz="1800" b="1" dirty="0" smtClean="0"/>
              <a:t>Conclusion</a:t>
            </a:r>
          </a:p>
          <a:p>
            <a:pPr marL="174625" indent="0" algn="just">
              <a:lnSpc>
                <a:spcPct val="110000"/>
              </a:lnSpc>
              <a:buNone/>
            </a:pPr>
            <a:r>
              <a:rPr lang="en-IN" dirty="0"/>
              <a:t>From the analysis I performed on the data I conclude that there is no relation between positive feedback count and </a:t>
            </a:r>
            <a:r>
              <a:rPr lang="en-IN" dirty="0" smtClean="0"/>
              <a:t>rating. </a:t>
            </a:r>
            <a:r>
              <a:rPr lang="en-IN" dirty="0"/>
              <a:t>The measures Rating and Recommended IND are moderately positively correlated </a:t>
            </a:r>
            <a:r>
              <a:rPr lang="en-IN" dirty="0" smtClean="0"/>
              <a:t>so </a:t>
            </a:r>
            <a:r>
              <a:rPr lang="en-IN" dirty="0"/>
              <a:t>we can conclude that as the Rating increases the product recommendation increases. </a:t>
            </a:r>
            <a:r>
              <a:rPr lang="en-IN" dirty="0"/>
              <a:t>F</a:t>
            </a:r>
            <a:r>
              <a:rPr lang="en-IN" dirty="0" smtClean="0"/>
              <a:t>or </a:t>
            </a:r>
            <a:r>
              <a:rPr lang="en-IN" dirty="0"/>
              <a:t>the dresses whose rating is above average we can infer that the customers love the fabric and color of the product, feel that the looks are great, length is perfect, the fit is as per the ordered size. From the Cluster Analysis results </a:t>
            </a:r>
            <a:r>
              <a:rPr lang="en-IN" dirty="0" smtClean="0"/>
              <a:t>we </a:t>
            </a:r>
            <a:r>
              <a:rPr lang="en-IN" dirty="0"/>
              <a:t>can infer that the reviews for dresses whose rating is below average is as follows the customers are disappointed with the dress, fabric, they want to return the product, it is wrinkled, it looks cheap, felt baggy, the dresses are huge</a:t>
            </a:r>
            <a:r>
              <a:rPr lang="en-IN" dirty="0" smtClean="0"/>
              <a:t>.</a:t>
            </a:r>
            <a:endParaRPr lang="en-US" sz="1800" b="1" dirty="0">
              <a:latin typeface="Times New Roman" panose="02020603050405020304" pitchFamily="18" charset="0"/>
              <a:cs typeface="Times New Roman" panose="02020603050405020304" pitchFamily="18" charset="0"/>
            </a:endParaRPr>
          </a:p>
          <a:p>
            <a:pPr marL="174625" lvl="1" indent="0" algn="just">
              <a:lnSpc>
                <a:spcPct val="110000"/>
              </a:lnSpc>
            </a:pPr>
            <a:r>
              <a:rPr lang="en-IN" sz="1800" b="1" dirty="0" smtClean="0"/>
              <a:t>Experience</a:t>
            </a:r>
          </a:p>
          <a:p>
            <a:pPr marL="174625" lvl="1" indent="0" algn="just">
              <a:lnSpc>
                <a:spcPct val="110000"/>
              </a:lnSpc>
            </a:pPr>
            <a:r>
              <a:rPr lang="en-IN" dirty="0" smtClean="0"/>
              <a:t>Through the analysis I have done in this project I understand how different types of analysis are performed to find answers for different business questions, such as if we have to find the relation between two numerical variables we use correlation analysis and to study the association or pattern between items in a group we use association analysis, to group objects based on similarity we use cluster analysis and I learned about how Rapid Miner studio as a data mining tool can be used to answer these business questions.    </a:t>
            </a:r>
            <a:endParaRPr lang="en-IN" dirty="0"/>
          </a:p>
          <a:p>
            <a:pPr marL="174625" lvl="1" indent="0" algn="just">
              <a:lnSpc>
                <a:spcPct val="110000"/>
              </a:lnSpc>
            </a:pP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74625" lvl="1" indent="0" algn="just">
              <a:lnSpc>
                <a:spcPct val="110000"/>
              </a:lnSpc>
            </a:pPr>
            <a:endParaRPr lang="en-US" dirty="0">
              <a:ea typeface="Calibri" panose="020F0502020204030204" pitchFamily="34" charset="0"/>
            </a:endParaRPr>
          </a:p>
          <a:p>
            <a:pPr marL="174625" lvl="1" indent="0" algn="just">
              <a:lnSpc>
                <a:spcPct val="110000"/>
              </a:lnSpc>
            </a:pP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74625" lvl="1" indent="0" algn="just">
              <a:lnSpc>
                <a:spcPct val="110000"/>
              </a:lnSpc>
            </a:pPr>
            <a:endParaRPr lang="en-US" dirty="0">
              <a:ea typeface="Calibri" panose="020F0502020204030204" pitchFamily="34" charset="0"/>
            </a:endParaRPr>
          </a:p>
          <a:p>
            <a:pPr marL="174625" lvl="1" indent="0" algn="just">
              <a:lnSpc>
                <a:spcPct val="110000"/>
              </a:lnSpc>
            </a:pP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74625" lvl="1" indent="0" algn="just">
              <a:lnSpc>
                <a:spcPct val="110000"/>
              </a:lnSpc>
            </a:pPr>
            <a:endParaRPr lang="en-US" dirty="0">
              <a:ea typeface="Calibri" panose="020F0502020204030204" pitchFamily="34" charset="0"/>
            </a:endParaRPr>
          </a:p>
          <a:p>
            <a:pPr marL="174625" lvl="1" indent="0" algn="just">
              <a:lnSpc>
                <a:spcPct val="110000"/>
              </a:lnSpc>
            </a:pP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74625" lvl="1" indent="0" algn="just">
              <a:lnSpc>
                <a:spcPct val="110000"/>
              </a:lnSpc>
            </a:pPr>
            <a:endParaRPr lang="en-US" dirty="0">
              <a:ea typeface="Calibri" panose="020F0502020204030204" pitchFamily="34" charset="0"/>
            </a:endParaRPr>
          </a:p>
          <a:p>
            <a:pPr marL="174625" lvl="1" indent="0" algn="just">
              <a:lnSpc>
                <a:spcPct val="110000"/>
              </a:lnSpc>
            </a:pP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74625" lvl="1" indent="0" algn="just">
              <a:lnSpc>
                <a:spcPct val="110000"/>
              </a:lnSpc>
            </a:pPr>
            <a:endParaRPr lang="en-US" dirty="0">
              <a:ea typeface="Calibri" panose="020F0502020204030204" pitchFamily="34" charset="0"/>
            </a:endParaRPr>
          </a:p>
          <a:p>
            <a:pPr marL="174625" lvl="1" indent="0" algn="just">
              <a:lnSpc>
                <a:spcPct val="110000"/>
              </a:lnSpc>
            </a:pP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74625" lvl="1" indent="0" algn="just">
              <a:lnSpc>
                <a:spcPct val="110000"/>
              </a:lnSpc>
            </a:pPr>
            <a:endParaRPr lang="en-US" dirty="0">
              <a:ea typeface="Calibri" panose="020F0502020204030204" pitchFamily="34" charset="0"/>
            </a:endParaRPr>
          </a:p>
          <a:p>
            <a:pPr marL="174625" lvl="1" indent="0" algn="just">
              <a:lnSpc>
                <a:spcPct val="110000"/>
              </a:lnSpc>
            </a:pP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74625" lvl="1" indent="0" algn="just">
              <a:lnSpc>
                <a:spcPct val="110000"/>
              </a:lnSpc>
            </a:pPr>
            <a:endParaRPr lang="en-US" dirty="0">
              <a:ea typeface="Calibri" panose="020F0502020204030204" pitchFamily="34" charset="0"/>
            </a:endParaRPr>
          </a:p>
          <a:p>
            <a:pPr marL="174625" lvl="1" indent="0" algn="just">
              <a:lnSpc>
                <a:spcPct val="110000"/>
              </a:lnSpc>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14</a:t>
            </a:fld>
            <a:endParaRPr lang="en-US"/>
          </a:p>
        </p:txBody>
      </p:sp>
    </p:spTree>
    <p:extLst>
      <p:ext uri="{BB962C8B-B14F-4D97-AF65-F5344CB8AC3E}">
        <p14:creationId xmlns:p14="http://schemas.microsoft.com/office/powerpoint/2010/main" val="1833564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15</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idx="4294967295"/>
          </p:nvPr>
        </p:nvSpPr>
        <p:spPr>
          <a:xfrm>
            <a:off x="801789" y="365125"/>
            <a:ext cx="10677965" cy="754769"/>
          </a:xfrm>
        </p:spPr>
        <p:txBody>
          <a:bodyPr>
            <a:normAutofit/>
          </a:bodyPr>
          <a:lstStyle/>
          <a:p>
            <a:r>
              <a:rPr lang="en-US" b="1" dirty="0">
                <a:solidFill>
                  <a:srgbClr val="079418"/>
                </a:solidFill>
              </a:rPr>
              <a:t>Thank You</a:t>
            </a:r>
            <a:endParaRPr lang="en-US" dirty="0"/>
          </a:p>
        </p:txBody>
      </p:sp>
    </p:spTree>
    <p:extLst>
      <p:ext uri="{BB962C8B-B14F-4D97-AF65-F5344CB8AC3E}">
        <p14:creationId xmlns:p14="http://schemas.microsoft.com/office/powerpoint/2010/main" val="2633207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0" y="1668544"/>
            <a:ext cx="12192000" cy="3537383"/>
          </a:xfrm>
        </p:spPr>
        <p:txBody>
          <a:bodyPr>
            <a:normAutofit/>
          </a:bodyPr>
          <a:lstStyle/>
          <a:p>
            <a:pPr marL="0" indent="0" algn="ctr">
              <a:lnSpc>
                <a:spcPct val="100000"/>
              </a:lnSpc>
              <a:spcBef>
                <a:spcPts val="1600"/>
              </a:spcBef>
              <a:buNone/>
            </a:pPr>
            <a:endParaRPr lang="en-US" b="1" dirty="0">
              <a:solidFill>
                <a:schemeClr val="bg1"/>
              </a:solidFill>
              <a:latin typeface="Calibri" panose="020F0502020204030204" pitchFamily="34" charset="0"/>
              <a:cs typeface="Calibri" panose="020F0502020204030204" pitchFamily="34" charset="0"/>
            </a:endParaRPr>
          </a:p>
          <a:p>
            <a:pPr marL="0" indent="0" algn="ctr">
              <a:lnSpc>
                <a:spcPct val="100000"/>
              </a:lnSpc>
              <a:spcBef>
                <a:spcPts val="1600"/>
              </a:spcBef>
              <a:buNone/>
            </a:pPr>
            <a:r>
              <a:rPr lang="en-US" sz="2800" b="1" dirty="0">
                <a:solidFill>
                  <a:schemeClr val="bg1"/>
                </a:solidFill>
                <a:latin typeface="Calibri" panose="020F0502020204030204" pitchFamily="34" charset="0"/>
                <a:cs typeface="Calibri" panose="020F0502020204030204" pitchFamily="34" charset="0"/>
              </a:rPr>
              <a:t> </a:t>
            </a:r>
            <a:r>
              <a:rPr lang="en-US" sz="2800" b="1" dirty="0" smtClean="0">
                <a:solidFill>
                  <a:schemeClr val="bg1"/>
                </a:solidFill>
                <a:latin typeface="Calibri" panose="020F0502020204030204" pitchFamily="34" charset="0"/>
                <a:cs typeface="Calibri" panose="020F0502020204030204" pitchFamily="34" charset="0"/>
              </a:rPr>
              <a:t>WOMEN’S E-COMMERCE CLOTHING REVIEWS DATA ANALYSIS</a:t>
            </a:r>
            <a:endParaRPr lang="en-US" sz="2800" b="1" dirty="0">
              <a:solidFill>
                <a:schemeClr val="bg1"/>
              </a:solidFill>
              <a:latin typeface="Calibri" panose="020F0502020204030204" pitchFamily="34" charset="0"/>
              <a:cs typeface="Calibri" panose="020F0502020204030204" pitchFamily="34" charset="0"/>
            </a:endParaRPr>
          </a:p>
          <a:p>
            <a:pPr marL="0" indent="0" algn="ctr">
              <a:lnSpc>
                <a:spcPct val="110000"/>
              </a:lnSpc>
              <a:buNone/>
            </a:pPr>
            <a:r>
              <a:rPr lang="en-IN" sz="1500" b="1" dirty="0">
                <a:solidFill>
                  <a:schemeClr val="bg1"/>
                </a:solidFill>
              </a:rPr>
              <a:t>The dataset I want to work on is </a:t>
            </a:r>
            <a:r>
              <a:rPr lang="en-IN" sz="1500" b="1" dirty="0" smtClean="0">
                <a:solidFill>
                  <a:schemeClr val="bg1"/>
                </a:solidFill>
              </a:rPr>
              <a:t>Women’s </a:t>
            </a:r>
            <a:r>
              <a:rPr lang="en-IN" sz="1500" b="1" dirty="0">
                <a:solidFill>
                  <a:schemeClr val="bg1"/>
                </a:solidFill>
              </a:rPr>
              <a:t>e</a:t>
            </a:r>
            <a:r>
              <a:rPr lang="en-IN" sz="1500" b="1" dirty="0" smtClean="0">
                <a:solidFill>
                  <a:schemeClr val="bg1"/>
                </a:solidFill>
              </a:rPr>
              <a:t>-commerce clothing reviews dataset. </a:t>
            </a:r>
            <a:r>
              <a:rPr lang="en-US" sz="1500" b="1" dirty="0">
                <a:solidFill>
                  <a:schemeClr val="bg1"/>
                </a:solidFill>
              </a:rPr>
              <a:t>The main reason I chose to work on this </a:t>
            </a:r>
            <a:r>
              <a:rPr lang="en-US" sz="1500" b="1" dirty="0" smtClean="0">
                <a:solidFill>
                  <a:schemeClr val="bg1"/>
                </a:solidFill>
              </a:rPr>
              <a:t>dataset </a:t>
            </a:r>
            <a:r>
              <a:rPr lang="en-US" sz="1500" b="1" dirty="0">
                <a:solidFill>
                  <a:schemeClr val="bg1"/>
                </a:solidFill>
              </a:rPr>
              <a:t>is </a:t>
            </a:r>
            <a:r>
              <a:rPr lang="en-US" sz="1500" b="1" dirty="0" smtClean="0">
                <a:solidFill>
                  <a:schemeClr val="bg1"/>
                </a:solidFill>
              </a:rPr>
              <a:t>because </a:t>
            </a:r>
            <a:r>
              <a:rPr lang="en-US" sz="1500" b="1" dirty="0">
                <a:solidFill>
                  <a:schemeClr val="bg1"/>
                </a:solidFill>
              </a:rPr>
              <a:t>the number </a:t>
            </a:r>
            <a:r>
              <a:rPr lang="en-US" sz="1500" b="1" dirty="0" smtClean="0">
                <a:solidFill>
                  <a:schemeClr val="bg1"/>
                </a:solidFill>
              </a:rPr>
              <a:t>of e-commerce </a:t>
            </a:r>
            <a:r>
              <a:rPr lang="en-US" sz="1500" b="1" dirty="0">
                <a:solidFill>
                  <a:schemeClr val="bg1"/>
                </a:solidFill>
              </a:rPr>
              <a:t>websites is rapidly increasing, particularly when it comes to clothing and apparel items, and many people feel comfortable purchasing apparel from e-commerce websites because of the versatility it </a:t>
            </a:r>
            <a:r>
              <a:rPr lang="en-US" sz="1500" b="1" dirty="0" smtClean="0">
                <a:solidFill>
                  <a:schemeClr val="bg1"/>
                </a:solidFill>
              </a:rPr>
              <a:t>offers</a:t>
            </a:r>
            <a:r>
              <a:rPr lang="en-US" sz="1500" b="1" dirty="0">
                <a:solidFill>
                  <a:schemeClr val="bg1"/>
                </a:solidFill>
              </a:rPr>
              <a:t> </a:t>
            </a:r>
            <a:r>
              <a:rPr lang="en-US" sz="1500" b="1" dirty="0" smtClean="0">
                <a:solidFill>
                  <a:schemeClr val="bg1"/>
                </a:solidFill>
              </a:rPr>
              <a:t>and </a:t>
            </a:r>
            <a:r>
              <a:rPr lang="en-US" sz="1500" b="1" dirty="0">
                <a:solidFill>
                  <a:schemeClr val="bg1"/>
                </a:solidFill>
              </a:rPr>
              <a:t>majority of the time, we buy items based on our preferences, ratings, and feedback found </a:t>
            </a:r>
            <a:r>
              <a:rPr lang="en-US" sz="1500" b="1" dirty="0" smtClean="0">
                <a:solidFill>
                  <a:schemeClr val="bg1"/>
                </a:solidFill>
              </a:rPr>
              <a:t>online and for </a:t>
            </a:r>
            <a:r>
              <a:rPr lang="en-US" sz="1500" b="1" dirty="0">
                <a:solidFill>
                  <a:schemeClr val="bg1"/>
                </a:solidFill>
              </a:rPr>
              <a:t>the Analysis I want to perform I found </a:t>
            </a:r>
            <a:r>
              <a:rPr lang="en-US" sz="1500" b="1" dirty="0" smtClean="0">
                <a:solidFill>
                  <a:schemeClr val="bg1"/>
                </a:solidFill>
              </a:rPr>
              <a:t>this </a:t>
            </a:r>
            <a:r>
              <a:rPr lang="en-US" sz="1500" b="1" dirty="0">
                <a:solidFill>
                  <a:schemeClr val="bg1"/>
                </a:solidFill>
              </a:rPr>
              <a:t>dataset </a:t>
            </a:r>
            <a:r>
              <a:rPr lang="en-US" sz="1500" b="1" dirty="0" smtClean="0">
                <a:solidFill>
                  <a:schemeClr val="bg1"/>
                </a:solidFill>
              </a:rPr>
              <a:t>ideal. In this analysis I </a:t>
            </a:r>
            <a:r>
              <a:rPr lang="en-US" sz="1500" b="1" dirty="0">
                <a:solidFill>
                  <a:schemeClr val="bg1"/>
                </a:solidFill>
              </a:rPr>
              <a:t>examine how reviews are based on ratings and the relationship between various numerical </a:t>
            </a:r>
            <a:r>
              <a:rPr lang="en-US" sz="1500" b="1" dirty="0" smtClean="0">
                <a:solidFill>
                  <a:schemeClr val="bg1"/>
                </a:solidFill>
              </a:rPr>
              <a:t>measures.</a:t>
            </a:r>
            <a:endParaRPr lang="en-US" sz="1500" b="1" dirty="0">
              <a:solidFill>
                <a:schemeClr val="bg1"/>
              </a:solidFill>
            </a:endParaRP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75680" y="685062"/>
            <a:ext cx="10677965" cy="5331688"/>
          </a:xfrm>
        </p:spPr>
        <p:txBody>
          <a:bodyPr>
            <a:normAutofit/>
          </a:bodyPr>
          <a:lstStyle/>
          <a:p>
            <a:pPr marL="174625" indent="0">
              <a:lnSpc>
                <a:spcPct val="110000"/>
              </a:lnSpc>
              <a:buNone/>
            </a:pPr>
            <a:r>
              <a:rPr lang="en-US" sz="1800" b="1" dirty="0" smtClean="0">
                <a:latin typeface="Times New Roman" panose="02020603050405020304" pitchFamily="18" charset="0"/>
                <a:cs typeface="Times New Roman" panose="02020603050405020304" pitchFamily="18" charset="0"/>
              </a:rPr>
              <a:t>About The Data </a:t>
            </a:r>
            <a:r>
              <a:rPr lang="en-US" sz="1800" b="1" dirty="0">
                <a:latin typeface="Times New Roman" panose="02020603050405020304" pitchFamily="18" charset="0"/>
                <a:cs typeface="Times New Roman" panose="02020603050405020304" pitchFamily="18" charset="0"/>
              </a:rPr>
              <a:t>Set</a:t>
            </a:r>
          </a:p>
          <a:p>
            <a:pPr marL="174625" lvl="1" indent="0" algn="just">
              <a:lnSpc>
                <a:spcPct val="110000"/>
              </a:lnSpc>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dataset has been downloaded from Kaggle website and it contains data </a:t>
            </a:r>
            <a:r>
              <a:rPr lang="en-US" sz="1400" dirty="0" smtClean="0">
                <a:latin typeface="Times New Roman" panose="02020603050405020304" pitchFamily="18" charset="0"/>
                <a:cs typeface="Times New Roman" panose="02020603050405020304" pitchFamily="18" charset="0"/>
              </a:rPr>
              <a:t>of reviews given by customers based on the apparel they have purchased.</a:t>
            </a:r>
            <a:endParaRPr lang="en-US" sz="1400" dirty="0">
              <a:latin typeface="Times New Roman" panose="02020603050405020304" pitchFamily="18" charset="0"/>
              <a:cs typeface="Times New Roman" panose="02020603050405020304" pitchFamily="18" charset="0"/>
            </a:endParaRPr>
          </a:p>
          <a:p>
            <a:pPr marL="174625" lvl="1" indent="0" algn="just">
              <a:lnSpc>
                <a:spcPct val="110000"/>
              </a:lnSpc>
            </a:pPr>
            <a:r>
              <a:rPr lang="en-IN" dirty="0" smtClean="0"/>
              <a:t>Dataset </a:t>
            </a:r>
            <a:r>
              <a:rPr lang="en-IN" dirty="0"/>
              <a:t>Link: </a:t>
            </a:r>
            <a:r>
              <a:rPr lang="en-IN" u="sng" dirty="0">
                <a:hlinkClick r:id="rId3"/>
              </a:rPr>
              <a:t>Women's E-Commerce Clothing Reviews | </a:t>
            </a:r>
            <a:r>
              <a:rPr lang="en-IN" u="sng" dirty="0" err="1" smtClean="0">
                <a:hlinkClick r:id="rId3"/>
              </a:rPr>
              <a:t>Kaggle</a:t>
            </a:r>
            <a:r>
              <a:rPr lang="en-IN" sz="1400" dirty="0" smtClean="0">
                <a:effectLst/>
                <a:ea typeface="Calibri" panose="020F0502020204030204" pitchFamily="34" charset="0"/>
                <a:hlinkClick r:id="rId3"/>
              </a:rPr>
              <a:t> </a:t>
            </a:r>
            <a:endParaRPr lang="en-IN" sz="1400" dirty="0" smtClean="0">
              <a:effectLst/>
              <a:latin typeface="Times New Roman" panose="02020603050405020304" pitchFamily="18" charset="0"/>
              <a:ea typeface="Calibri" panose="020F0502020204030204" pitchFamily="34" charset="0"/>
            </a:endParaRPr>
          </a:p>
          <a:p>
            <a:pPr marL="174625" lvl="1" indent="0" algn="just">
              <a:lnSpc>
                <a:spcPct val="110000"/>
              </a:lnSpc>
            </a:pPr>
            <a:r>
              <a:rPr lang="en-IN" dirty="0"/>
              <a:t>The original dataset consists of 23,486 rows and 11 column but the cleaned dataset I use for my analysis consists of 10 columns and 10,000 rows. The columns are as follows ClothingID, Age, Title, Review Text</a:t>
            </a:r>
            <a:r>
              <a:rPr lang="en-IN" dirty="0" smtClean="0"/>
              <a:t>, </a:t>
            </a:r>
            <a:r>
              <a:rPr lang="en-IN" dirty="0"/>
              <a:t>Rating, Recommended IND, Positive Feedback Count, Division Name, Department Name and Class Name</a:t>
            </a:r>
            <a:r>
              <a:rPr lang="en-IN" dirty="0" smtClean="0"/>
              <a:t>.</a:t>
            </a:r>
          </a:p>
          <a:p>
            <a:pPr marL="174625" lvl="1" indent="0" algn="just">
              <a:lnSpc>
                <a:spcPct val="110000"/>
              </a:lnSpc>
            </a:pPr>
            <a:r>
              <a:rPr lang="en-IN" sz="1800" b="1" dirty="0" smtClean="0">
                <a:ea typeface="Calibri" panose="020F0502020204030204" pitchFamily="34" charset="0"/>
              </a:rPr>
              <a:t>Data Cleaning &amp; Data Filtering</a:t>
            </a:r>
            <a:endParaRPr lang="en-IN" dirty="0"/>
          </a:p>
          <a:p>
            <a:pPr marL="517525" lvl="0" indent="-342900" algn="just">
              <a:buFont typeface="+mj-lt"/>
              <a:buAutoNum type="arabicPeriod"/>
            </a:pPr>
            <a:r>
              <a:rPr lang="en-IN" dirty="0"/>
              <a:t>I have removed the first column from the </a:t>
            </a:r>
            <a:r>
              <a:rPr lang="en-IN" dirty="0" smtClean="0"/>
              <a:t>original dataset </a:t>
            </a:r>
            <a:r>
              <a:rPr lang="en-IN" dirty="0"/>
              <a:t>because it simply represents the row number of each record. </a:t>
            </a:r>
          </a:p>
          <a:p>
            <a:pPr marL="517525" lvl="0" indent="-342900" algn="just">
              <a:buFont typeface="+mj-lt"/>
              <a:buAutoNum type="arabicPeriod"/>
            </a:pPr>
            <a:r>
              <a:rPr lang="en-IN" dirty="0"/>
              <a:t>After the first step performed above I remove all the rows which have Title column values as blanks, Review Text column values as blank, Division Name values as blanks.</a:t>
            </a:r>
          </a:p>
          <a:p>
            <a:pPr marL="517525" lvl="0" indent="-342900" algn="just">
              <a:buFont typeface="+mj-lt"/>
              <a:buAutoNum type="arabicPeriod"/>
            </a:pPr>
            <a:r>
              <a:rPr lang="en-IN" dirty="0"/>
              <a:t>After </a:t>
            </a:r>
            <a:r>
              <a:rPr lang="en-IN" dirty="0" smtClean="0"/>
              <a:t>the above </a:t>
            </a:r>
            <a:r>
              <a:rPr lang="en-IN" dirty="0"/>
              <a:t>two steps we are left with 19,663 rows where one row is the name of the columns. </a:t>
            </a:r>
          </a:p>
          <a:p>
            <a:pPr marL="517525" lvl="0" indent="-342900" algn="just">
              <a:buFont typeface="+mj-lt"/>
              <a:buAutoNum type="arabicPeriod"/>
            </a:pPr>
            <a:r>
              <a:rPr lang="en-IN" dirty="0"/>
              <a:t>So we have 19,662 records in our dataset and to make it suit our requirement for the project we delete top 4,831 rows and bottom 4,831 rows which makes it total of 10,000 records in our dataset.</a:t>
            </a:r>
          </a:p>
          <a:p>
            <a:pPr marL="517525" lvl="0" indent="-342900" algn="just">
              <a:buFont typeface="+mj-lt"/>
              <a:buAutoNum type="arabicPeriod"/>
            </a:pPr>
            <a:r>
              <a:rPr lang="en-IN" dirty="0"/>
              <a:t>After we import the cleaned dataset into Rapidminer Studio because of some syntax errors in the data the number of records in the dataset is reduced to 9,497 rows and there are some null values which form in some rows. The rows which have missing values are filtered out using the filter example operator in Rapidminer Studio.  </a:t>
            </a:r>
          </a:p>
          <a:p>
            <a:pPr marL="285750" lvl="1" indent="0">
              <a:lnSpc>
                <a:spcPct val="110000"/>
              </a:lnSpc>
            </a:pPr>
            <a:endParaRPr lang="en-IN" sz="1800" b="1" dirty="0">
              <a:ea typeface="Calibri" panose="020F0502020204030204" pitchFamily="34" charset="0"/>
            </a:endParaRPr>
          </a:p>
          <a:p>
            <a:pPr marL="285750" lvl="1" indent="0">
              <a:lnSpc>
                <a:spcPct val="110000"/>
              </a:lnSpc>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4"/>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5"/>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3</a:t>
            </a:fld>
            <a:endParaRPr lang="en-US"/>
          </a:p>
        </p:txBody>
      </p:sp>
    </p:spTree>
    <p:extLst>
      <p:ext uri="{BB962C8B-B14F-4D97-AF65-F5344CB8AC3E}">
        <p14:creationId xmlns:p14="http://schemas.microsoft.com/office/powerpoint/2010/main" val="4099149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75680" y="637318"/>
            <a:ext cx="10677965" cy="5273592"/>
          </a:xfrm>
        </p:spPr>
        <p:txBody>
          <a:bodyPr>
            <a:normAutofit/>
          </a:bodyPr>
          <a:lstStyle/>
          <a:p>
            <a:pPr marL="174625" indent="0" algn="just">
              <a:lnSpc>
                <a:spcPct val="110000"/>
              </a:lnSpc>
              <a:buNone/>
            </a:pPr>
            <a:r>
              <a:rPr lang="en-US" sz="1800" b="1" dirty="0" smtClean="0"/>
              <a:t>Analysis Goals</a:t>
            </a:r>
            <a:endParaRPr lang="en-US" sz="1800" b="1" dirty="0">
              <a:latin typeface="Times New Roman" panose="02020603050405020304" pitchFamily="18" charset="0"/>
              <a:cs typeface="Times New Roman" panose="02020603050405020304" pitchFamily="18" charset="0"/>
            </a:endParaRPr>
          </a:p>
          <a:p>
            <a:pPr marL="174625" lvl="1" indent="0" algn="just">
              <a:lnSpc>
                <a:spcPct val="110000"/>
              </a:lnSpc>
            </a:pPr>
            <a:r>
              <a:rPr lang="en-US" sz="1400" dirty="0" smtClean="0">
                <a:latin typeface="Times New Roman" panose="02020603050405020304" pitchFamily="18" charset="0"/>
                <a:cs typeface="Times New Roman" panose="02020603050405020304" pitchFamily="18" charset="0"/>
              </a:rPr>
              <a:t>The research questions that I have are as follows:</a:t>
            </a:r>
          </a:p>
          <a:p>
            <a:pPr marL="517525" lvl="1" indent="-342900" algn="just">
              <a:lnSpc>
                <a:spcPct val="110000"/>
              </a:lnSpc>
              <a:buFont typeface="+mj-lt"/>
              <a:buAutoNum type="arabicPeriod"/>
            </a:pPr>
            <a:r>
              <a:rPr lang="en-IN" dirty="0"/>
              <a:t>As the Positive Feedback Count increases does the rating increase and is there any relation between Rating and Recommended </a:t>
            </a:r>
            <a:r>
              <a:rPr lang="en-IN" dirty="0" smtClean="0"/>
              <a:t>IND i.e., to see if there is any relation between rating and product recommendation?</a:t>
            </a:r>
          </a:p>
          <a:p>
            <a:pPr marL="517525" lvl="1" indent="-342900" algn="just">
              <a:lnSpc>
                <a:spcPct val="110000"/>
              </a:lnSpc>
              <a:buFont typeface="+mj-lt"/>
              <a:buAutoNum type="arabicPeriod"/>
            </a:pPr>
            <a:r>
              <a:rPr lang="en-IN" dirty="0"/>
              <a:t>How the reviews are for dresses whose rating is above average</a:t>
            </a:r>
            <a:r>
              <a:rPr lang="en-IN" dirty="0" smtClean="0"/>
              <a:t>?</a:t>
            </a:r>
          </a:p>
          <a:p>
            <a:pPr marL="517525" lvl="1" indent="-342900" algn="just">
              <a:lnSpc>
                <a:spcPct val="110000"/>
              </a:lnSpc>
              <a:buFont typeface="+mj-lt"/>
              <a:buAutoNum type="arabicPeriod"/>
            </a:pPr>
            <a:r>
              <a:rPr lang="en-IN" dirty="0"/>
              <a:t>Are there any reasons as to why some dresses have </a:t>
            </a:r>
            <a:r>
              <a:rPr lang="en-IN" dirty="0" smtClean="0"/>
              <a:t>rating below </a:t>
            </a:r>
            <a:r>
              <a:rPr lang="en-IN" dirty="0"/>
              <a:t>average</a:t>
            </a:r>
            <a:r>
              <a:rPr lang="en-IN" dirty="0" smtClean="0"/>
              <a:t>?</a:t>
            </a:r>
            <a:endParaRPr lang="en-IN" dirty="0"/>
          </a:p>
          <a:p>
            <a:pPr marL="174625" lvl="1" indent="0" algn="just">
              <a:lnSpc>
                <a:spcPct val="110000"/>
              </a:lnSpc>
            </a:pPr>
            <a:r>
              <a:rPr lang="en-IN" sz="1800" b="1" dirty="0" smtClean="0"/>
              <a:t>Initial Ideas Of Data Analysis and Gathering Insights</a:t>
            </a:r>
            <a:endParaRPr lang="en-IN" dirty="0"/>
          </a:p>
          <a:p>
            <a:pPr marL="517525" lvl="1" indent="-342900" algn="just">
              <a:lnSpc>
                <a:spcPct val="110000"/>
              </a:lnSpc>
              <a:buFont typeface="+mj-lt"/>
              <a:buAutoNum type="arabicPeriod"/>
            </a:pPr>
            <a:r>
              <a:rPr lang="en-IN" dirty="0" smtClean="0">
                <a:ea typeface="Calibri" panose="020F0502020204030204" pitchFamily="34" charset="0"/>
              </a:rPr>
              <a:t>Firstly, I analyse how the data is ordered and what is the data type of each column and what all values are there in each columns of dataset to see what all analysis I can perform on the dataset</a:t>
            </a:r>
          </a:p>
          <a:p>
            <a:pPr marL="517525" lvl="1" indent="-342900" algn="just">
              <a:lnSpc>
                <a:spcPct val="110000"/>
              </a:lnSpc>
              <a:buFont typeface="+mj-lt"/>
              <a:buAutoNum type="arabicPeriod"/>
            </a:pPr>
            <a:r>
              <a:rPr lang="en-IN" dirty="0">
                <a:ea typeface="Calibri" panose="020F0502020204030204" pitchFamily="34" charset="0"/>
              </a:rPr>
              <a:t>B</a:t>
            </a:r>
            <a:r>
              <a:rPr lang="en-IN" dirty="0" smtClean="0">
                <a:ea typeface="Calibri" panose="020F0502020204030204" pitchFamily="34" charset="0"/>
              </a:rPr>
              <a:t>y looking at the numerical measures I thought I can see if there is any correlation between the numerical attributes in the dataset.</a:t>
            </a:r>
          </a:p>
          <a:p>
            <a:pPr marL="517525" lvl="1" indent="-342900" algn="just">
              <a:lnSpc>
                <a:spcPct val="110000"/>
              </a:lnSpc>
              <a:buFont typeface="+mj-lt"/>
              <a:buAutoNum type="arabicPeriod"/>
            </a:pPr>
            <a:r>
              <a:rPr lang="en-IN" dirty="0" smtClean="0">
                <a:ea typeface="Calibri" panose="020F0502020204030204" pitchFamily="34" charset="0"/>
              </a:rPr>
              <a:t>By looking at the reviews, rating, department name and Class name columns  I thought I can analyse the reviews given by customers based on the rating, department name and class name. </a:t>
            </a:r>
          </a:p>
          <a:p>
            <a:pPr marL="174625" lvl="1" indent="0" algn="just">
              <a:lnSpc>
                <a:spcPct val="110000"/>
              </a:lnSpc>
            </a:pPr>
            <a:r>
              <a:rPr lang="en-IN" sz="1800" b="1" dirty="0" smtClean="0">
                <a:ea typeface="Calibri" panose="020F0502020204030204" pitchFamily="34" charset="0"/>
              </a:rPr>
              <a:t>Data Mining Techniques Used</a:t>
            </a:r>
          </a:p>
          <a:p>
            <a:pPr marL="517525" lvl="1" indent="-342900" algn="just">
              <a:lnSpc>
                <a:spcPct val="110000"/>
              </a:lnSpc>
              <a:buFont typeface="+mj-lt"/>
              <a:buAutoNum type="arabicPeriod"/>
            </a:pPr>
            <a:r>
              <a:rPr lang="en-IN" dirty="0" smtClean="0">
                <a:ea typeface="Calibri" panose="020F0502020204030204" pitchFamily="34" charset="0"/>
              </a:rPr>
              <a:t>Correlation Analysis</a:t>
            </a:r>
          </a:p>
          <a:p>
            <a:pPr marL="517525" lvl="1" indent="-342900" algn="just">
              <a:lnSpc>
                <a:spcPct val="110000"/>
              </a:lnSpc>
              <a:buFont typeface="+mj-lt"/>
              <a:buAutoNum type="arabicPeriod"/>
            </a:pPr>
            <a:r>
              <a:rPr lang="en-IN" dirty="0" smtClean="0">
                <a:ea typeface="Calibri" panose="020F0502020204030204" pitchFamily="34" charset="0"/>
              </a:rPr>
              <a:t>Association Analysis</a:t>
            </a:r>
          </a:p>
          <a:p>
            <a:pPr marL="517525" lvl="1" indent="-342900" algn="just">
              <a:lnSpc>
                <a:spcPct val="110000"/>
              </a:lnSpc>
              <a:buFont typeface="+mj-lt"/>
              <a:buAutoNum type="arabicPeriod"/>
            </a:pPr>
            <a:r>
              <a:rPr lang="en-IN" dirty="0" smtClean="0">
                <a:ea typeface="Calibri" panose="020F0502020204030204" pitchFamily="34" charset="0"/>
              </a:rPr>
              <a:t>Cluster Analysis</a:t>
            </a:r>
            <a:endParaRPr lang="en-IN" dirty="0">
              <a:ea typeface="Calibri" panose="020F0502020204030204" pitchFamily="34" charset="0"/>
            </a:endParaRPr>
          </a:p>
          <a:p>
            <a:pPr marL="285750" lvl="1" indent="0">
              <a:lnSpc>
                <a:spcPct val="110000"/>
              </a:lnSpc>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4</a:t>
            </a:fld>
            <a:endParaRPr lang="en-US"/>
          </a:p>
        </p:txBody>
      </p:sp>
    </p:spTree>
    <p:extLst>
      <p:ext uri="{BB962C8B-B14F-4D97-AF65-F5344CB8AC3E}">
        <p14:creationId xmlns:p14="http://schemas.microsoft.com/office/powerpoint/2010/main" val="912889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75680" y="637318"/>
            <a:ext cx="10677965" cy="5273592"/>
          </a:xfrm>
        </p:spPr>
        <p:txBody>
          <a:bodyPr>
            <a:normAutofit/>
          </a:bodyPr>
          <a:lstStyle/>
          <a:p>
            <a:pPr marL="174625" indent="0" algn="just">
              <a:lnSpc>
                <a:spcPct val="110000"/>
              </a:lnSpc>
              <a:buNone/>
            </a:pPr>
            <a:r>
              <a:rPr lang="en-US" sz="1800" b="1" dirty="0" smtClean="0"/>
              <a:t>Correlation Analysis</a:t>
            </a:r>
          </a:p>
          <a:p>
            <a:pPr marL="174625" indent="0" algn="just">
              <a:lnSpc>
                <a:spcPct val="110000"/>
              </a:lnSpc>
              <a:buNone/>
            </a:pPr>
            <a:r>
              <a:rPr lang="en-IN" dirty="0"/>
              <a:t>Through this technique we see the relationship between two variables i.e., if two variables when comparing to each other are directly proportional to each other or inversely proportional to each other. The scale of correlation analysis ranges from -1 to +1 where ‘-‘ symbol represents negative relationship i.e., there is an inverse relationship between two variables and no symbol means there is a positive relationship between two variables i.e., there is a direct relationship between two variables</a:t>
            </a:r>
            <a:r>
              <a:rPr lang="en-IN" dirty="0" smtClean="0"/>
              <a:t>.</a:t>
            </a:r>
          </a:p>
          <a:p>
            <a:pPr marL="174625" indent="0" algn="just">
              <a:lnSpc>
                <a:spcPct val="110000"/>
              </a:lnSpc>
              <a:buNone/>
            </a:pPr>
            <a:r>
              <a:rPr lang="en-IN" sz="1800" b="1" dirty="0" smtClean="0"/>
              <a:t>Analysis Goal 1</a:t>
            </a:r>
          </a:p>
          <a:p>
            <a:pPr marL="174625" indent="0" algn="just">
              <a:lnSpc>
                <a:spcPct val="110000"/>
              </a:lnSpc>
              <a:buNone/>
            </a:pPr>
            <a:r>
              <a:rPr lang="en-IN" b="1" dirty="0"/>
              <a:t>As the Positive Feedback Count increases does the rating increase and is there any relation between Rating and Recommended IND i.e., to see if there is any relation between rating and product recommendation?</a:t>
            </a:r>
          </a:p>
          <a:p>
            <a:pPr marL="460375" algn="just">
              <a:lnSpc>
                <a:spcPct val="110000"/>
              </a:lnSpc>
            </a:pPr>
            <a:r>
              <a:rPr lang="en-IN" dirty="0" smtClean="0"/>
              <a:t>To see if there is any relationship between </a:t>
            </a:r>
            <a:r>
              <a:rPr lang="en-IN" dirty="0"/>
              <a:t>Positive Feedback Count </a:t>
            </a:r>
            <a:r>
              <a:rPr lang="en-IN" dirty="0" smtClean="0"/>
              <a:t>and rating, in between rating and product recommendation we perform correlation analysis</a:t>
            </a:r>
          </a:p>
          <a:p>
            <a:pPr marL="460375" algn="just">
              <a:lnSpc>
                <a:spcPct val="110000"/>
              </a:lnSpc>
            </a:pPr>
            <a:r>
              <a:rPr lang="en-IN" dirty="0" smtClean="0"/>
              <a:t>To perform correlation analysis in Rapid Miner Studio we use correlation matrix operator.</a:t>
            </a:r>
          </a:p>
          <a:p>
            <a:pPr marL="460375" algn="just">
              <a:lnSpc>
                <a:spcPct val="110000"/>
              </a:lnSpc>
            </a:pPr>
            <a:r>
              <a:rPr lang="en-IN" dirty="0" smtClean="0"/>
              <a:t>Correlation Matrix Operator- </a:t>
            </a:r>
            <a:r>
              <a:rPr lang="en-IN" dirty="0"/>
              <a:t>This operator is used to calculate the correlation coefficients between </a:t>
            </a:r>
            <a:r>
              <a:rPr lang="en-IN" dirty="0" smtClean="0"/>
              <a:t>attributes. </a:t>
            </a:r>
            <a:r>
              <a:rPr lang="en-IN" dirty="0"/>
              <a:t>It is used to see the relationship between two variables i.e. if they are directly proportional or inversely proportional and how strong the relationship between any two attributes is. It takes values from -1 to +1 where ‘-‘symbol represents negative correlation and the other one being positive correlation</a:t>
            </a:r>
            <a:r>
              <a:rPr lang="en-IN" dirty="0" smtClean="0"/>
              <a:t>.  </a:t>
            </a:r>
            <a:endParaRPr lang="en-IN" dirty="0"/>
          </a:p>
          <a:p>
            <a:pPr marL="174625" indent="0">
              <a:lnSpc>
                <a:spcPct val="110000"/>
              </a:lnSpc>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5</a:t>
            </a:fld>
            <a:endParaRPr lang="en-US"/>
          </a:p>
        </p:txBody>
      </p:sp>
    </p:spTree>
    <p:extLst>
      <p:ext uri="{BB962C8B-B14F-4D97-AF65-F5344CB8AC3E}">
        <p14:creationId xmlns:p14="http://schemas.microsoft.com/office/powerpoint/2010/main" val="1463119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8074"/>
            <a:ext cx="10515600" cy="655782"/>
          </a:xfrm>
        </p:spPr>
        <p:txBody>
          <a:bodyPr>
            <a:normAutofit/>
          </a:bodyPr>
          <a:lstStyle/>
          <a:p>
            <a:r>
              <a:rPr lang="en-IN" sz="1800" b="1" dirty="0" smtClean="0">
                <a:latin typeface="Times New Roman" panose="02020603050405020304" pitchFamily="18" charset="0"/>
                <a:cs typeface="Times New Roman" panose="02020603050405020304" pitchFamily="18" charset="0"/>
              </a:rPr>
              <a:t>Analysis Result</a:t>
            </a:r>
            <a:endParaRPr lang="en-IN" sz="18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3"/>
          <a:stretch>
            <a:fillRect/>
          </a:stretch>
        </p:blipFill>
        <p:spPr>
          <a:xfrm>
            <a:off x="6791325" y="2412457"/>
            <a:ext cx="4562475" cy="2032000"/>
          </a:xfrm>
          <a:prstGeom prst="rect">
            <a:avLst/>
          </a:prstGeom>
        </p:spPr>
      </p:pic>
      <p:sp>
        <p:nvSpPr>
          <p:cNvPr id="4" name="Content Placeholder 3"/>
          <p:cNvSpPr>
            <a:spLocks noGrp="1"/>
          </p:cNvSpPr>
          <p:nvPr>
            <p:ph sz="half" idx="2"/>
          </p:nvPr>
        </p:nvSpPr>
        <p:spPr>
          <a:xfrm>
            <a:off x="838200" y="1336422"/>
            <a:ext cx="5181600" cy="4184071"/>
          </a:xfrm>
        </p:spPr>
        <p:txBody>
          <a:bodyPr>
            <a:normAutofit/>
          </a:bodyPr>
          <a:lstStyle/>
          <a:p>
            <a:pPr marL="0" indent="0" algn="just">
              <a:buNone/>
            </a:pPr>
            <a:r>
              <a:rPr lang="en-IN" sz="1400" dirty="0" smtClean="0">
                <a:latin typeface="Times New Roman" panose="02020603050405020304" pitchFamily="18" charset="0"/>
                <a:cs typeface="Times New Roman" panose="02020603050405020304" pitchFamily="18" charset="0"/>
              </a:rPr>
              <a:t>By looking at the correlation matrix we can say that there is no relationship between Positive Feedback count and Rating as the correlation coefficient value is -0.070 which when looked up in the correlation coefficient index scale tells us that there is no correlation.</a:t>
            </a:r>
          </a:p>
          <a:p>
            <a:r>
              <a:rPr lang="en-IN" sz="1400" dirty="0">
                <a:latin typeface="Times New Roman" panose="02020603050405020304" pitchFamily="18" charset="0"/>
                <a:cs typeface="Times New Roman" panose="02020603050405020304" pitchFamily="18" charset="0"/>
              </a:rPr>
              <a:t>-(0.1) to (0.1)- No Correlation</a:t>
            </a:r>
          </a:p>
          <a:p>
            <a:r>
              <a:rPr lang="en-IN" sz="1400" dirty="0">
                <a:latin typeface="Times New Roman" panose="02020603050405020304" pitchFamily="18" charset="0"/>
                <a:cs typeface="Times New Roman" panose="02020603050405020304" pitchFamily="18" charset="0"/>
              </a:rPr>
              <a:t>-(0.1) to -(0.5)-Weak Negative Correlation</a:t>
            </a:r>
          </a:p>
          <a:p>
            <a:r>
              <a:rPr lang="en-IN" sz="1400" dirty="0">
                <a:latin typeface="Times New Roman" panose="02020603050405020304" pitchFamily="18" charset="0"/>
                <a:cs typeface="Times New Roman" panose="02020603050405020304" pitchFamily="18" charset="0"/>
              </a:rPr>
              <a:t>-(0.5) to -(0.8)- Moderate Negative Correlation </a:t>
            </a:r>
          </a:p>
          <a:p>
            <a:r>
              <a:rPr lang="en-IN" sz="1400" dirty="0">
                <a:latin typeface="Times New Roman" panose="02020603050405020304" pitchFamily="18" charset="0"/>
                <a:cs typeface="Times New Roman" panose="02020603050405020304" pitchFamily="18" charset="0"/>
              </a:rPr>
              <a:t>-(0.8) to -(1.0)- Strong Negative Correlation</a:t>
            </a:r>
          </a:p>
          <a:p>
            <a:r>
              <a:rPr lang="en-IN" sz="1400" dirty="0">
                <a:latin typeface="Times New Roman" panose="02020603050405020304" pitchFamily="18" charset="0"/>
                <a:cs typeface="Times New Roman" panose="02020603050405020304" pitchFamily="18" charset="0"/>
              </a:rPr>
              <a:t>(0.1) to (0.5)- Weak Positive Correlation</a:t>
            </a:r>
          </a:p>
          <a:p>
            <a:r>
              <a:rPr lang="en-IN" sz="1400" dirty="0">
                <a:latin typeface="Times New Roman" panose="02020603050405020304" pitchFamily="18" charset="0"/>
                <a:cs typeface="Times New Roman" panose="02020603050405020304" pitchFamily="18" charset="0"/>
              </a:rPr>
              <a:t>(0.5) to (0.8)- Moderate Positive Correlation</a:t>
            </a:r>
          </a:p>
          <a:p>
            <a:r>
              <a:rPr lang="en-IN" sz="1400" dirty="0">
                <a:latin typeface="Times New Roman" panose="02020603050405020304" pitchFamily="18" charset="0"/>
                <a:cs typeface="Times New Roman" panose="02020603050405020304" pitchFamily="18" charset="0"/>
              </a:rPr>
              <a:t>(0.8) to (1.0)- Strong Positive </a:t>
            </a:r>
            <a:r>
              <a:rPr lang="en-IN" sz="1400" dirty="0" smtClean="0">
                <a:latin typeface="Times New Roman" panose="02020603050405020304" pitchFamily="18" charset="0"/>
                <a:cs typeface="Times New Roman" panose="02020603050405020304" pitchFamily="18" charset="0"/>
              </a:rPr>
              <a:t>Correlation</a:t>
            </a:r>
          </a:p>
          <a:p>
            <a:pPr marL="0" indent="0">
              <a:buNone/>
            </a:pPr>
            <a:r>
              <a:rPr lang="en-IN" sz="1400" dirty="0" smtClean="0">
                <a:latin typeface="Times New Roman" panose="02020603050405020304" pitchFamily="18" charset="0"/>
                <a:cs typeface="Times New Roman" panose="02020603050405020304" pitchFamily="18" charset="0"/>
              </a:rPr>
              <a:t>For variables Rating and Recommended IND there is Moderate positive correlation as the correlation coefficient value is 0.793 which when looked up in the </a:t>
            </a:r>
            <a:r>
              <a:rPr lang="en-IN" sz="1400" dirty="0">
                <a:latin typeface="Times New Roman" panose="02020603050405020304" pitchFamily="18" charset="0"/>
                <a:cs typeface="Times New Roman" panose="02020603050405020304" pitchFamily="18" charset="0"/>
              </a:rPr>
              <a:t>correlation coefficient index scale tells us that there is </a:t>
            </a:r>
            <a:r>
              <a:rPr lang="en-IN" sz="1400" dirty="0" smtClean="0">
                <a:latin typeface="Times New Roman" panose="02020603050405020304" pitchFamily="18" charset="0"/>
                <a:cs typeface="Times New Roman" panose="02020603050405020304" pitchFamily="18" charset="0"/>
              </a:rPr>
              <a:t>moderate positive correlation so we can say that as the rating increases the product recommendation increases. </a:t>
            </a:r>
          </a:p>
          <a:p>
            <a:pPr marL="0" indent="0">
              <a:buNone/>
            </a:pP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860F34E-4A79-A240-AEA8-3E29BB228B1B}" type="slidenum">
              <a:rPr lang="en-US" smtClean="0"/>
              <a:t>6</a:t>
            </a:fld>
            <a:endParaRPr lang="en-US"/>
          </a:p>
        </p:txBody>
      </p:sp>
      <p:pic>
        <p:nvPicPr>
          <p:cNvPr id="8" name="Picture 7">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5"/>
          <a:stretch>
            <a:fillRect/>
          </a:stretch>
        </p:blipFill>
        <p:spPr>
          <a:xfrm>
            <a:off x="9606580" y="6329398"/>
            <a:ext cx="2358689" cy="113868"/>
          </a:xfrm>
          <a:prstGeom prst="rect">
            <a:avLst/>
          </a:prstGeom>
        </p:spPr>
      </p:pic>
    </p:spTree>
    <p:extLst>
      <p:ext uri="{BB962C8B-B14F-4D97-AF65-F5344CB8AC3E}">
        <p14:creationId xmlns:p14="http://schemas.microsoft.com/office/powerpoint/2010/main" val="809890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75680" y="637318"/>
            <a:ext cx="10677965" cy="5273592"/>
          </a:xfrm>
        </p:spPr>
        <p:txBody>
          <a:bodyPr>
            <a:normAutofit/>
          </a:bodyPr>
          <a:lstStyle/>
          <a:p>
            <a:pPr marL="174625" indent="0" algn="just">
              <a:lnSpc>
                <a:spcPct val="110000"/>
              </a:lnSpc>
              <a:buNone/>
            </a:pPr>
            <a:r>
              <a:rPr lang="en-US" sz="1800" b="1" dirty="0" smtClean="0"/>
              <a:t>Association Analysis</a:t>
            </a:r>
          </a:p>
          <a:p>
            <a:pPr marL="174625" indent="0" algn="just">
              <a:lnSpc>
                <a:spcPct val="110000"/>
              </a:lnSpc>
              <a:buNone/>
            </a:pPr>
            <a:r>
              <a:rPr lang="en-IN" dirty="0"/>
              <a:t>Association Analysis is a data mining technique through which we can try to find the pattern between items in a group. Simply put the real time applications of this is when we purchase an item online through amazon website we get other recommended products this is done through association Amazon analyses the data of people who have purchased first item and purchased the second item and the data of how frequently was the second item purchased when the first item was purchased is analyzed. This is nothing but Association Analysis. In this case of Amazon the term used to refer these associations is called as market basket analysis. </a:t>
            </a:r>
            <a:endParaRPr lang="en-IN" dirty="0" smtClean="0"/>
          </a:p>
          <a:p>
            <a:pPr marL="174625" indent="0" algn="just">
              <a:lnSpc>
                <a:spcPct val="110000"/>
              </a:lnSpc>
              <a:buNone/>
            </a:pPr>
            <a:r>
              <a:rPr lang="en-IN" sz="1800" b="1" dirty="0" smtClean="0"/>
              <a:t>Analysis Goal </a:t>
            </a:r>
            <a:r>
              <a:rPr lang="en-IN" sz="1800" b="1" dirty="0" smtClean="0"/>
              <a:t>2</a:t>
            </a:r>
          </a:p>
          <a:p>
            <a:pPr marL="174625" indent="0" algn="just">
              <a:lnSpc>
                <a:spcPct val="110000"/>
              </a:lnSpc>
              <a:buNone/>
            </a:pPr>
            <a:r>
              <a:rPr lang="en-IN" b="1" dirty="0" smtClean="0"/>
              <a:t>How are the reviews </a:t>
            </a:r>
            <a:r>
              <a:rPr lang="en-IN" b="1" dirty="0"/>
              <a:t>for dresses whose rating is above average</a:t>
            </a:r>
            <a:r>
              <a:rPr lang="en-IN" b="1" dirty="0" smtClean="0"/>
              <a:t>?</a:t>
            </a:r>
            <a:endParaRPr lang="en-IN" b="1" dirty="0" smtClean="0"/>
          </a:p>
          <a:p>
            <a:pPr marL="460375" algn="just">
              <a:lnSpc>
                <a:spcPct val="110000"/>
              </a:lnSpc>
            </a:pPr>
            <a:r>
              <a:rPr lang="en-IN" dirty="0" smtClean="0"/>
              <a:t>To </a:t>
            </a:r>
            <a:r>
              <a:rPr lang="en-IN" dirty="0" smtClean="0"/>
              <a:t>see </a:t>
            </a:r>
            <a:r>
              <a:rPr lang="en-IN" dirty="0" smtClean="0"/>
              <a:t>how the general reviews given by customers are for the dresses whose rating above average we have to </a:t>
            </a:r>
            <a:r>
              <a:rPr lang="en-IN" dirty="0" smtClean="0"/>
              <a:t>perform </a:t>
            </a:r>
            <a:r>
              <a:rPr lang="en-IN" dirty="0" smtClean="0"/>
              <a:t>Association</a:t>
            </a:r>
            <a:r>
              <a:rPr lang="en-IN" dirty="0" smtClean="0"/>
              <a:t> </a:t>
            </a:r>
            <a:r>
              <a:rPr lang="en-IN" dirty="0" smtClean="0"/>
              <a:t>analysis in Rapid Miner Studio we use </a:t>
            </a:r>
            <a:r>
              <a:rPr lang="en-IN" dirty="0" smtClean="0"/>
              <a:t>FP growth</a:t>
            </a:r>
            <a:r>
              <a:rPr lang="en-IN" dirty="0" smtClean="0"/>
              <a:t> operator and Create Association Rules Operator.</a:t>
            </a:r>
            <a:endParaRPr lang="en-IN" dirty="0"/>
          </a:p>
          <a:p>
            <a:pPr marL="460375" algn="just">
              <a:lnSpc>
                <a:spcPct val="110000"/>
              </a:lnSpc>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FP-Growth Operator- </a:t>
            </a:r>
            <a:r>
              <a:rPr lang="en-IN" dirty="0"/>
              <a:t>This operator is based on Frequent pattern growth algorithm which is represented by a set of nodes which are connected to each other and are in the form of a tree which signifies frequently occurring items that are together in the sentences or </a:t>
            </a:r>
            <a:r>
              <a:rPr lang="en-IN" dirty="0" smtClean="0"/>
              <a:t>paragraphs.</a:t>
            </a:r>
          </a:p>
          <a:p>
            <a:pPr marL="460375" algn="just">
              <a:lnSpc>
                <a:spcPct val="110000"/>
              </a:lnSpc>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Create Association Rules Operator- </a:t>
            </a:r>
            <a:r>
              <a:rPr lang="en-IN" dirty="0"/>
              <a:t>This operator takes frequent </a:t>
            </a:r>
            <a:r>
              <a:rPr lang="en-IN" dirty="0" smtClean="0"/>
              <a:t>item set </a:t>
            </a:r>
            <a:r>
              <a:rPr lang="en-IN" dirty="0"/>
              <a:t>as input and outputs frequent item sets and association </a:t>
            </a:r>
            <a:r>
              <a:rPr lang="en-IN" dirty="0" smtClean="0"/>
              <a:t>rules. </a:t>
            </a:r>
            <a:r>
              <a:rPr lang="en-US" dirty="0"/>
              <a:t>Association rules are unsupervised machine learning techniques which are used to see if there is any association between items in a group or not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7</a:t>
            </a:fld>
            <a:endParaRPr lang="en-US"/>
          </a:p>
        </p:txBody>
      </p:sp>
    </p:spTree>
    <p:extLst>
      <p:ext uri="{BB962C8B-B14F-4D97-AF65-F5344CB8AC3E}">
        <p14:creationId xmlns:p14="http://schemas.microsoft.com/office/powerpoint/2010/main" val="516527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8074"/>
            <a:ext cx="10515600" cy="655782"/>
          </a:xfrm>
        </p:spPr>
        <p:txBody>
          <a:bodyPr>
            <a:normAutofit/>
          </a:bodyPr>
          <a:lstStyle/>
          <a:p>
            <a:r>
              <a:rPr lang="en-IN" sz="1800" b="1" dirty="0" smtClean="0">
                <a:latin typeface="Times New Roman" panose="02020603050405020304" pitchFamily="18" charset="0"/>
                <a:cs typeface="Times New Roman" panose="02020603050405020304" pitchFamily="18" charset="0"/>
              </a:rPr>
              <a:t>Analysis Result</a:t>
            </a:r>
            <a:endParaRPr lang="en-IN" sz="1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38200" y="1283853"/>
            <a:ext cx="4694382" cy="2946401"/>
          </a:xfrm>
        </p:spPr>
        <p:txBody>
          <a:bodyPr>
            <a:normAutofit/>
          </a:bodyPr>
          <a:lstStyle/>
          <a:p>
            <a:pPr marL="0" indent="0" algn="just">
              <a:buNone/>
            </a:pPr>
            <a:r>
              <a:rPr lang="en-IN" sz="1400" dirty="0" smtClean="0">
                <a:latin typeface="Times New Roman" panose="02020603050405020304" pitchFamily="18" charset="0"/>
                <a:cs typeface="Times New Roman" panose="02020603050405020304" pitchFamily="18" charset="0"/>
              </a:rPr>
              <a:t>With minimum support as 5% and minimum confidence as 40% we get the association rules specified to the right for the reviews of the dresses whose rating is above average i.e., we can infer how the general reviews are for the dresses whose rating is above 3.0.</a:t>
            </a:r>
          </a:p>
          <a:p>
            <a:pPr marL="0" indent="0" algn="just">
              <a:buNone/>
            </a:pPr>
            <a:r>
              <a:rPr lang="en-IN" sz="1400" dirty="0" smtClean="0">
                <a:latin typeface="Times New Roman" panose="02020603050405020304" pitchFamily="18" charset="0"/>
                <a:cs typeface="Times New Roman" panose="02020603050405020304" pitchFamily="18" charset="0"/>
              </a:rPr>
              <a:t>From the Association Rules Graph we can infer that the customers love the fabric and the color. The customers got their ordered size, the dress fits to size and dresses are of perfect length and size and look great.    </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860F34E-4A79-A240-AEA8-3E29BB228B1B}" type="slidenum">
              <a:rPr lang="en-US" smtClean="0"/>
              <a:t>8</a:t>
            </a:fld>
            <a:endParaRPr lang="en-US"/>
          </a:p>
        </p:txBody>
      </p:sp>
      <p:pic>
        <p:nvPicPr>
          <p:cNvPr id="8" name="Picture 7">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4"/>
          <a:stretch>
            <a:fillRect/>
          </a:stretch>
        </p:blipFill>
        <p:spPr>
          <a:xfrm>
            <a:off x="9606580" y="6329398"/>
            <a:ext cx="2358689" cy="113868"/>
          </a:xfrm>
          <a:prstGeom prst="rect">
            <a:avLst/>
          </a:prstGeom>
        </p:spPr>
      </p:pic>
      <p:pic>
        <p:nvPicPr>
          <p:cNvPr id="7" name="Content Placeholder 6"/>
          <p:cNvPicPr>
            <a:picLocks noGrp="1" noChangeAspect="1"/>
          </p:cNvPicPr>
          <p:nvPr>
            <p:ph sz="half" idx="1"/>
          </p:nvPr>
        </p:nvPicPr>
        <p:blipFill>
          <a:blip r:embed="rId5"/>
          <a:stretch>
            <a:fillRect/>
          </a:stretch>
        </p:blipFill>
        <p:spPr>
          <a:xfrm>
            <a:off x="5532582" y="628074"/>
            <a:ext cx="6448851" cy="5292435"/>
          </a:xfrm>
          <a:prstGeom prst="rect">
            <a:avLst/>
          </a:prstGeom>
        </p:spPr>
      </p:pic>
    </p:spTree>
    <p:extLst>
      <p:ext uri="{BB962C8B-B14F-4D97-AF65-F5344CB8AC3E}">
        <p14:creationId xmlns:p14="http://schemas.microsoft.com/office/powerpoint/2010/main" val="1445091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75680" y="637318"/>
            <a:ext cx="10677965" cy="5273592"/>
          </a:xfrm>
        </p:spPr>
        <p:txBody>
          <a:bodyPr>
            <a:normAutofit/>
          </a:bodyPr>
          <a:lstStyle/>
          <a:p>
            <a:pPr marL="174625" indent="0" algn="just">
              <a:lnSpc>
                <a:spcPct val="110000"/>
              </a:lnSpc>
              <a:buNone/>
            </a:pPr>
            <a:r>
              <a:rPr lang="en-US" sz="1800" b="1" dirty="0" smtClean="0"/>
              <a:t>Cluster</a:t>
            </a:r>
            <a:r>
              <a:rPr lang="en-US" sz="1800" b="1" dirty="0" smtClean="0"/>
              <a:t> </a:t>
            </a:r>
            <a:r>
              <a:rPr lang="en-US" sz="1800" b="1" dirty="0" smtClean="0"/>
              <a:t>Analysis</a:t>
            </a:r>
          </a:p>
          <a:p>
            <a:pPr marL="174625" indent="0" algn="just">
              <a:lnSpc>
                <a:spcPct val="110000"/>
              </a:lnSpc>
              <a:buNone/>
            </a:pPr>
            <a:r>
              <a:rPr lang="en-IN" dirty="0"/>
              <a:t>It is a data mining technique through which we group objects based on their similarities. Similar items are grouped into same group or clusters. There are different algorithms through which clustering can be done some of them are K-means Clustering, Hierarchical Clustering, Density Based Spatial Clustering, Mean shift Clustering and so on</a:t>
            </a:r>
            <a:r>
              <a:rPr lang="en-IN" dirty="0" smtClean="0"/>
              <a:t>.</a:t>
            </a:r>
            <a:r>
              <a:rPr lang="en-IN" dirty="0" smtClean="0"/>
              <a:t> </a:t>
            </a:r>
          </a:p>
          <a:p>
            <a:pPr marL="174625" indent="0" algn="just">
              <a:lnSpc>
                <a:spcPct val="110000"/>
              </a:lnSpc>
              <a:buNone/>
            </a:pPr>
            <a:r>
              <a:rPr lang="en-IN" sz="1800" b="1" dirty="0" smtClean="0"/>
              <a:t>Analysis </a:t>
            </a:r>
            <a:r>
              <a:rPr lang="en-IN" sz="1800" b="1" dirty="0" smtClean="0"/>
              <a:t>Goal </a:t>
            </a:r>
            <a:r>
              <a:rPr lang="en-IN" sz="1800" b="1" dirty="0"/>
              <a:t>3</a:t>
            </a:r>
            <a:endParaRPr lang="en-IN" sz="1800" b="1" dirty="0" smtClean="0"/>
          </a:p>
          <a:p>
            <a:pPr marL="174625" lvl="1" indent="0" algn="just">
              <a:lnSpc>
                <a:spcPct val="110000"/>
              </a:lnSpc>
            </a:pPr>
            <a:r>
              <a:rPr lang="en-IN" b="1" dirty="0"/>
              <a:t>Are there any reasons as to why some dresses have </a:t>
            </a:r>
            <a:r>
              <a:rPr lang="en-IN" b="1" dirty="0" smtClean="0"/>
              <a:t>rating below </a:t>
            </a:r>
            <a:r>
              <a:rPr lang="en-IN" b="1" dirty="0"/>
              <a:t>average?</a:t>
            </a:r>
          </a:p>
          <a:p>
            <a:pPr marL="460375" algn="just">
              <a:lnSpc>
                <a:spcPct val="110000"/>
              </a:lnSpc>
            </a:pPr>
            <a:r>
              <a:rPr lang="en-IN" dirty="0" smtClean="0"/>
              <a:t>To know the reasons as to why some dresses have rating below average we have to analyse the reviews of the dresses whose rating is below 3.0. In order to </a:t>
            </a:r>
            <a:r>
              <a:rPr lang="en-IN" dirty="0" smtClean="0"/>
              <a:t>perform </a:t>
            </a:r>
            <a:r>
              <a:rPr lang="en-IN" dirty="0" smtClean="0"/>
              <a:t>cluster </a:t>
            </a:r>
            <a:r>
              <a:rPr lang="en-IN" dirty="0" smtClean="0"/>
              <a:t>analysis in Rapid Miner Studio we use </a:t>
            </a:r>
            <a:r>
              <a:rPr lang="en-IN" dirty="0" smtClean="0"/>
              <a:t>K-means clustering operator and to measure its performance we use the cluster distance perfomance operator.</a:t>
            </a:r>
            <a:endParaRPr lang="en-IN" dirty="0"/>
          </a:p>
          <a:p>
            <a:pPr marL="460375" algn="just">
              <a:lnSpc>
                <a:spcPct val="110000"/>
              </a:lnSpc>
            </a:pPr>
            <a:r>
              <a:rPr lang="en-IN" dirty="0" smtClean="0"/>
              <a:t>K-means clustering operator- This </a:t>
            </a:r>
            <a:r>
              <a:rPr lang="en-IN" dirty="0"/>
              <a:t>operator </a:t>
            </a:r>
            <a:r>
              <a:rPr lang="en-IN" dirty="0" smtClean="0"/>
              <a:t>is based on </a:t>
            </a:r>
            <a:r>
              <a:rPr lang="en-IN" dirty="0"/>
              <a:t>K-means </a:t>
            </a:r>
            <a:r>
              <a:rPr lang="en-IN" dirty="0" smtClean="0"/>
              <a:t>clustering algorithm. </a:t>
            </a:r>
            <a:r>
              <a:rPr lang="en-IN" dirty="0"/>
              <a:t>We use K-means clustering algorithm to group items of similar kind or characteristics into a cluster. The aim of K-means is to reduce the number of squared errors across all K clusters to a minimum. At first we choose number of clusters to be 4 and later to be 5</a:t>
            </a:r>
            <a:r>
              <a:rPr lang="en-IN" dirty="0" smtClean="0"/>
              <a:t>.</a:t>
            </a:r>
          </a:p>
          <a:p>
            <a:pPr marL="460375" algn="just">
              <a:lnSpc>
                <a:spcPct val="110000"/>
              </a:lnSpc>
            </a:pPr>
            <a:r>
              <a:rPr lang="en-IN" dirty="0" smtClean="0"/>
              <a:t>Cluster distance perfomance operator- This </a:t>
            </a:r>
            <a:r>
              <a:rPr lang="en-IN" dirty="0"/>
              <a:t>operator is used to evaluate the performance of clustering algorithms that are based on </a:t>
            </a:r>
            <a:r>
              <a:rPr lang="en-IN" dirty="0" smtClean="0"/>
              <a:t>centroid. It gives average distance within centroid as a whole, average distance within centroid of each cluster, Davies Bouldin index. The lower the </a:t>
            </a:r>
            <a:r>
              <a:rPr lang="en-IN" dirty="0"/>
              <a:t>average distance within centroid as a </a:t>
            </a:r>
            <a:r>
              <a:rPr lang="en-IN" dirty="0" smtClean="0"/>
              <a:t>whole and close to zero the better the perfomance is.    </a:t>
            </a:r>
            <a:endParaRPr lang="en-US" dirty="0"/>
          </a:p>
          <a:p>
            <a:pPr marL="460375" algn="just">
              <a:lnSpc>
                <a:spcPct val="110000"/>
              </a:lnSpc>
            </a:pPr>
            <a:endParaRPr lang="en-IN" dirty="0" smtClean="0"/>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9</a:t>
            </a:fld>
            <a:endParaRPr lang="en-US"/>
          </a:p>
        </p:txBody>
      </p:sp>
    </p:spTree>
    <p:extLst>
      <p:ext uri="{BB962C8B-B14F-4D97-AF65-F5344CB8AC3E}">
        <p14:creationId xmlns:p14="http://schemas.microsoft.com/office/powerpoint/2010/main" val="2870990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3154</TotalTime>
  <Words>2023</Words>
  <Application>Microsoft Office PowerPoint</Application>
  <PresentationFormat>Widescreen</PresentationFormat>
  <Paragraphs>116</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Analysis Result</vt:lpstr>
      <vt:lpstr>PowerPoint Presentation</vt:lpstr>
      <vt:lpstr>Analysis Result</vt:lpstr>
      <vt:lpstr>PowerPoint Presentation</vt:lpstr>
      <vt:lpstr>Analysis Results: Centroid Table</vt:lpstr>
      <vt:lpstr>Analysis Results: Cluster Model Items and Cluster Model Statistics</vt:lpstr>
      <vt:lpstr>Analysis Result</vt:lpstr>
      <vt:lpstr>Final Design Diagram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Amruth Jaligama</cp:lastModifiedBy>
  <cp:revision>121</cp:revision>
  <cp:lastPrinted>2019-08-23T20:44:22Z</cp:lastPrinted>
  <dcterms:created xsi:type="dcterms:W3CDTF">2019-07-08T18:39:15Z</dcterms:created>
  <dcterms:modified xsi:type="dcterms:W3CDTF">2021-04-28T14:22:45Z</dcterms:modified>
</cp:coreProperties>
</file>