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ebas Neue Cyrillic" charset="1" panose="02000506000000020004"/>
      <p:regular r:id="rId17"/>
    </p:embeddedFont>
    <p:embeddedFont>
      <p:font typeface="Gotham" charset="1" panose="00000000000000000000"/>
      <p:regular r:id="rId18"/>
    </p:embeddedFont>
    <p:embeddedFont>
      <p:font typeface="Gotham Bold" charset="1" panose="00000000000000000000"/>
      <p:regular r:id="rId19"/>
    </p:embeddedFont>
    <p:embeddedFont>
      <p:font typeface="Gotham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Sandeep:</a:t>
            </a:r>
          </a:p>
          <a:p>
            <a:r>
              <a:rPr lang="en-US"/>
              <a:t/>
            </a:r>
          </a:p>
          <a:p>
            <a:r>
              <a:rPr lang="en-US"/>
              <a:t>Hello Everyone. We are so excited to present our project Cost effective real-time ride sharing platform.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Sandeep:</a:t>
            </a:r>
          </a:p>
          <a:p>
            <a:r>
              <a:rPr lang="en-US"/>
              <a:t/>
            </a:r>
          </a:p>
          <a:p>
            <a:r>
              <a:rPr lang="en-US"/>
              <a:t>Imagine a scenario, where you have to travel to your friend's place. But, being a student, you need to manage your budget. So, booking an Uber where surge prices can be on anytime is not always budget friendly. </a:t>
            </a:r>
          </a:p>
          <a:p>
            <a:r>
              <a:rPr lang="en-US"/>
              <a:t>So, we came up with the idea of collaborating university and ride sharing to cut the ride costs.</a:t>
            </a:r>
          </a:p>
          <a:p>
            <a:r>
              <a:rPr lang="en-US"/>
              <a:t/>
            </a:r>
          </a:p>
          <a:p>
            <a:r>
              <a:rPr lang="en-US"/>
              <a:t>With only essential services, the project can scale with minimal cost, directly resulting in low ride costs. </a:t>
            </a:r>
          </a:p>
          <a:p>
            <a:r>
              <a:rPr lang="en-US"/>
              <a:t/>
            </a:r>
          </a:p>
          <a:p>
            <a:r>
              <a:rPr lang="en-US"/>
              <a:t>By leveraging microservice architecture and pub-sub model, the system can handle and analyze real-time data more efficiently.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Naga Sai:</a:t>
            </a:r>
          </a:p>
          <a:p>
            <a:r>
              <a:rPr lang="en-US"/>
              <a:t/>
            </a:r>
          </a:p>
          <a:p>
            <a:r>
              <a:rPr lang="en-US"/>
              <a:t>Before diving deeper into business and technical aspects, we would like to quickly introduce our team:</a:t>
            </a:r>
          </a:p>
          <a:p>
            <a:r>
              <a:rPr lang="en-US"/>
              <a:t/>
            </a:r>
          </a:p>
          <a:p>
            <a:r>
              <a:rPr lang="en-US"/>
              <a:t>Amruth being our project lead, he will be responsible to the infrastructure and data engineering part. </a:t>
            </a:r>
          </a:p>
          <a:p>
            <a:r>
              <a:rPr lang="en-US"/>
              <a:t/>
            </a:r>
          </a:p>
          <a:p>
            <a:r>
              <a:rPr lang="en-US"/>
              <a:t>Sandeep will be focusing on analytics and machine learning aspects around price estimations.</a:t>
            </a:r>
          </a:p>
          <a:p>
            <a:r>
              <a:rPr lang="en-US"/>
              <a:t/>
            </a:r>
          </a:p>
          <a:p>
            <a:r>
              <a:rPr lang="en-US"/>
              <a:t>Nagasai will be handing the client side integration to the backend and creating dashboards for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Naga Sai:</a:t>
            </a:r>
          </a:p>
          <a:p>
            <a:r>
              <a:rPr lang="en-US"/>
              <a:t/>
            </a:r>
          </a:p>
          <a:p>
            <a:r>
              <a:rPr lang="en-US"/>
              <a:t>Our biggest challenges concerning a new ride share application are displayed.</a:t>
            </a:r>
          </a:p>
          <a:p>
            <a:r>
              <a:rPr lang="en-US"/>
              <a:t/>
            </a:r>
          </a:p>
          <a:p>
            <a:r>
              <a:rPr lang="en-US"/>
              <a:t>Mainly "a considerate pricing model", based on previous data, the data scientists must create a business model that is feasible for students and also maintains infra.</a:t>
            </a:r>
          </a:p>
          <a:p>
            <a:r>
              <a:rPr lang="en-US"/>
              <a:t/>
            </a:r>
          </a:p>
          <a:p>
            <a:r>
              <a:rPr lang="en-US"/>
              <a:t>The other constraint is consumer demand:</a:t>
            </a:r>
          </a:p>
          <a:p>
            <a:r>
              <a:rPr lang="en-US"/>
              <a:t>consumer preferences are not static, they keep on chaning constantly. therefore, one needs to notify drivers about the demand to keep them on board and scale the infra accordingly.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Sandeep:</a:t>
            </a:r>
          </a:p>
          <a:p>
            <a:r>
              <a:rPr lang="en-US"/>
              <a:t/>
            </a:r>
          </a:p>
          <a:p>
            <a:r>
              <a:rPr lang="en-US"/>
              <a:t>Building a scalable data infrastructure that costs almost negligible to start and keep services up and running.</a:t>
            </a:r>
          </a:p>
          <a:p>
            <a:r>
              <a:rPr lang="en-US"/>
              <a:t/>
            </a:r>
          </a:p>
          <a:p>
            <a:r>
              <a:rPr lang="en-US"/>
              <a:t>If applicable, budget for marketing and promotional expenses to showcase the project and attract funding and charity and partner with local businesses to offer in-app advertising.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Amruth:</a:t>
            </a:r>
          </a:p>
          <a:p>
            <a:r>
              <a:rPr lang="en-US"/>
              <a:t/>
            </a:r>
          </a:p>
          <a:p>
            <a:r>
              <a:rPr lang="en-US"/>
              <a:t>Let's now dive into the technical part of the project:</a:t>
            </a:r>
          </a:p>
          <a:p>
            <a:r>
              <a:rPr lang="en-US"/>
              <a:t/>
            </a:r>
          </a:p>
          <a:p>
            <a:r>
              <a:rPr lang="en-US"/>
              <a:t>Here, the project heavily relies on the advantages of Pub - Sub model and micro service architecture. Using large-scale analytical engine, the service can track and save the drive locations for the future analytics. With the help of pub-sub model in Apache Kafka, the notifications to client side can be sent easily.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Here, we mentioned the roles and responsibilities of each member and how all the services can be integrated to make the final product.</a:t>
            </a:r>
          </a:p>
          <a:p>
            <a:r>
              <a:rPr lang="en-US"/>
              <a:t/>
            </a:r>
          </a:p>
          <a:p>
            <a:r>
              <a:rPr lang="en-US"/>
              <a:t>We believe, configuring each service properly would be the key to build a scalable system.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Coming to architecture and system design,</a:t>
            </a:r>
          </a:p>
          <a:p>
            <a:r>
              <a:rPr lang="en-US"/>
              <a:t>We have made a tentative plan.</a:t>
            </a:r>
          </a:p>
          <a:p>
            <a:r>
              <a:rPr lang="en-US"/>
              <a:t/>
            </a:r>
          </a:p>
          <a:p>
            <a:r>
              <a:rPr lang="en-US"/>
              <a:t>We are planning to use AWS cloud to deploy all the services.</a:t>
            </a:r>
          </a:p>
          <a:p>
            <a:r>
              <a:rPr lang="en-US"/>
              <a:t/>
            </a:r>
          </a:p>
          <a:p>
            <a:r>
              <a:rPr lang="en-US"/>
              <a:t>The architecture might change based on the budget constraints. if any service was found to be better and cost effective, they will be replaced.</a:t>
            </a:r>
          </a:p>
          <a:p>
            <a:r>
              <a:rPr lang="en-US"/>
              <a:t/>
            </a:r>
          </a:p>
          <a:p>
            <a:r>
              <a:rPr lang="en-US"/>
              <a:t>With this, we conclude our presentation.</a:t>
            </a:r>
          </a:p>
          <a:p>
            <a:r>
              <a:rPr lang="en-US"/>
              <a:t/>
            </a:r>
          </a:p>
          <a:p>
            <a:r>
              <a:rPr lang="en-US"/>
              <a:t>Thank you so much from the entire team.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4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jpe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2734" y="1198059"/>
            <a:ext cx="4624121" cy="4753769"/>
          </a:xfrm>
          <a:custGeom>
            <a:avLst/>
            <a:gdLst/>
            <a:ahLst/>
            <a:cxnLst/>
            <a:rect r="r" b="b" t="t" l="l"/>
            <a:pathLst>
              <a:path h="4753769" w="4624121">
                <a:moveTo>
                  <a:pt x="0" y="0"/>
                </a:moveTo>
                <a:lnTo>
                  <a:pt x="4624121" y="0"/>
                </a:lnTo>
                <a:lnTo>
                  <a:pt x="4624121" y="4753770"/>
                </a:lnTo>
                <a:lnTo>
                  <a:pt x="0" y="4753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252" y="1035654"/>
            <a:ext cx="912582" cy="912582"/>
          </a:xfrm>
          <a:custGeom>
            <a:avLst/>
            <a:gdLst/>
            <a:ahLst/>
            <a:cxnLst/>
            <a:rect r="r" b="b" t="t" l="l"/>
            <a:pathLst>
              <a:path h="912582" w="912582">
                <a:moveTo>
                  <a:pt x="0" y="0"/>
                </a:moveTo>
                <a:lnTo>
                  <a:pt x="912582" y="0"/>
                </a:lnTo>
                <a:lnTo>
                  <a:pt x="912582" y="912581"/>
                </a:lnTo>
                <a:lnTo>
                  <a:pt x="0" y="9125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78783" y="6101603"/>
            <a:ext cx="5628072" cy="3749703"/>
          </a:xfrm>
          <a:custGeom>
            <a:avLst/>
            <a:gdLst/>
            <a:ahLst/>
            <a:cxnLst/>
            <a:rect r="r" b="b" t="t" l="l"/>
            <a:pathLst>
              <a:path h="3749703" w="5628072">
                <a:moveTo>
                  <a:pt x="0" y="0"/>
                </a:moveTo>
                <a:lnTo>
                  <a:pt x="5628072" y="0"/>
                </a:lnTo>
                <a:lnTo>
                  <a:pt x="5628072" y="3749703"/>
                </a:lnTo>
                <a:lnTo>
                  <a:pt x="0" y="37497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6511" y="1028700"/>
            <a:ext cx="1281012" cy="1063617"/>
          </a:xfrm>
          <a:custGeom>
            <a:avLst/>
            <a:gdLst/>
            <a:ahLst/>
            <a:cxnLst/>
            <a:rect r="r" b="b" t="t" l="l"/>
            <a:pathLst>
              <a:path h="1063617" w="1281012">
                <a:moveTo>
                  <a:pt x="0" y="0"/>
                </a:moveTo>
                <a:lnTo>
                  <a:pt x="1281013" y="0"/>
                </a:lnTo>
                <a:lnTo>
                  <a:pt x="1281013" y="1063617"/>
                </a:lnTo>
                <a:lnTo>
                  <a:pt x="0" y="10636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12233"/>
            <a:ext cx="7716257" cy="126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499" spc="474">
                <a:solidFill>
                  <a:srgbClr val="2F5D37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COST-EFFECTIVE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49703"/>
            <a:ext cx="8115300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9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Presented By: TEAM-2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95618"/>
            <a:ext cx="10238919" cy="210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7"/>
              </a:lnSpc>
            </a:pPr>
            <a:r>
              <a:rPr lang="en-US" sz="15787" spc="78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REAL-TIME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252" y="5839818"/>
            <a:ext cx="12701761" cy="3025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7"/>
              </a:lnSpc>
            </a:pPr>
            <a:r>
              <a:rPr lang="en-US" sz="11687" spc="572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RIDE SHARING </a:t>
            </a:r>
          </a:p>
          <a:p>
            <a:pPr algn="l">
              <a:lnSpc>
                <a:spcPts val="11687"/>
              </a:lnSpc>
            </a:pPr>
            <a:r>
              <a:rPr lang="en-US" sz="11687" spc="572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PLATFORM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9505" y="1151843"/>
            <a:ext cx="7306683" cy="3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b="true" sz="2565" spc="115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UNIVERSITY OF NEW HAVEN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09505" y="1598609"/>
            <a:ext cx="7306683" cy="30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7"/>
              </a:lnSpc>
            </a:pPr>
            <a:r>
              <a:rPr lang="en-US" sz="2257" i="true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Course Number: DSCI-6007-01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36371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1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76895" y="1471613"/>
            <a:ext cx="5187594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ABSTRACT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2401888"/>
            <a:ext cx="5636959" cy="5483224"/>
          </a:xfrm>
          <a:custGeom>
            <a:avLst/>
            <a:gdLst/>
            <a:ahLst/>
            <a:cxnLst/>
            <a:rect r="r" b="b" t="t" l="l"/>
            <a:pathLst>
              <a:path h="5483224" w="5636959">
                <a:moveTo>
                  <a:pt x="0" y="0"/>
                </a:moveTo>
                <a:lnTo>
                  <a:pt x="5636959" y="0"/>
                </a:lnTo>
                <a:lnTo>
                  <a:pt x="5636959" y="5483224"/>
                </a:lnTo>
                <a:lnTo>
                  <a:pt x="0" y="5483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76895" y="2649538"/>
            <a:ext cx="9276665" cy="55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3"/>
              </a:lnSpc>
            </a:pPr>
            <a:r>
              <a:rPr lang="en-US" sz="2873" spc="12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The project is a real-time data streaming platform to optimize ride-sharing service for university students. The project mainly emphasizes more on the infrastructure cost that helps the design to maintain and scale easily. By leveraging microservice architecture and pub-sub model, the system can handle and analyze real-time data more efficiently.</a:t>
            </a:r>
          </a:p>
          <a:p>
            <a:pPr algn="l">
              <a:lnSpc>
                <a:spcPts val="4023"/>
              </a:lnSpc>
            </a:pPr>
            <a:r>
              <a:rPr lang="en-US" sz="2873" spc="12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The project focuses on providing a convenient, affordable, and sustainable ride-sharing platform.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381783" y="3348158"/>
            <a:ext cx="3438698" cy="3425265"/>
            <a:chOff x="0" y="0"/>
            <a:chExt cx="6502400" cy="6477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8388" t="-17331" r="-27731" b="-64973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546189" y="3301241"/>
            <a:ext cx="3532899" cy="3519098"/>
            <a:chOff x="0" y="0"/>
            <a:chExt cx="6502400" cy="6477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24801" t="0" r="-24801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629743" y="3234425"/>
            <a:ext cx="3572855" cy="3558899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-14675" r="223" b="-1467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136371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2 of 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61647" y="2027358"/>
            <a:ext cx="485526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THE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1647" y="7113783"/>
            <a:ext cx="4478968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AMRUTH KUNTAMALLA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30311" y="7113783"/>
            <a:ext cx="4564654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SANDEEP RAJ KATIPAGALA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84660" y="7124409"/>
            <a:ext cx="4141692" cy="40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92828"/>
                </a:solidFill>
                <a:latin typeface="Gotham Bold"/>
                <a:ea typeface="Gotham Bold"/>
                <a:cs typeface="Gotham Bold"/>
                <a:sym typeface="Gotham Bold"/>
              </a:rPr>
              <a:t>NAGASAI JAJA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1647" y="7553204"/>
            <a:ext cx="447896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Project Lead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22272" y="7553204"/>
            <a:ext cx="414169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Data Scientist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84660" y="7553204"/>
            <a:ext cx="414169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Data Analyst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61647" y="7931029"/>
            <a:ext cx="447896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Data Engineer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2881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26846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3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0226" y="1551685"/>
            <a:ext cx="12256588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BUSINESS SCENARIO: CHALLENGES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85588" y="2686733"/>
            <a:ext cx="4561929" cy="5298426"/>
            <a:chOff x="0" y="0"/>
            <a:chExt cx="1235036" cy="14344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5036" cy="1434426"/>
            </a:xfrm>
            <a:custGeom>
              <a:avLst/>
              <a:gdLst/>
              <a:ahLst/>
              <a:cxnLst/>
              <a:rect r="r" b="b" t="t" l="l"/>
              <a:pathLst>
                <a:path h="1434426" w="123503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F5D3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1235036" cy="139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0226" y="2739135"/>
            <a:ext cx="4561929" cy="5298426"/>
            <a:chOff x="0" y="0"/>
            <a:chExt cx="1235036" cy="14344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5036" cy="1434426"/>
            </a:xfrm>
            <a:custGeom>
              <a:avLst/>
              <a:gdLst/>
              <a:ahLst/>
              <a:cxnLst/>
              <a:rect r="r" b="b" t="t" l="l"/>
              <a:pathLst>
                <a:path h="1434426" w="123503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F5D37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235036" cy="139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01507" y="2686733"/>
            <a:ext cx="4561929" cy="5298426"/>
            <a:chOff x="0" y="0"/>
            <a:chExt cx="1235036" cy="14344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5036" cy="1434426"/>
            </a:xfrm>
            <a:custGeom>
              <a:avLst/>
              <a:gdLst/>
              <a:ahLst/>
              <a:cxnLst/>
              <a:rect r="r" b="b" t="t" l="l"/>
              <a:pathLst>
                <a:path h="1434426" w="123503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F5D37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235036" cy="139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685588" y="3222205"/>
            <a:ext cx="4160643" cy="53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CONSUMER DEMAND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2895" y="3222205"/>
            <a:ext cx="4160643" cy="53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PRICING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02150" y="3222205"/>
            <a:ext cx="4160643" cy="53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INFRA COST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97270" y="3959289"/>
            <a:ext cx="4139944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Consumer preferences are not static; they evolve constantly. Therefore, the scaling efficiently is a primary constraint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2607" y="4011691"/>
            <a:ext cx="4139944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To be budget-friendly for the students as they run on a limited funds. However, low ride cost should cover fuel, driver pay and infra maintenance.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91841" y="3959289"/>
            <a:ext cx="4139944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Running a real-time application costs thousands of dollars if misconfigured. If configured, services will be much more maintainable.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08562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77291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26846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4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27992"/>
            <a:ext cx="7302400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BUSINESS SCENARIO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23305" y="1254138"/>
            <a:ext cx="6935156" cy="737288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853078"/>
            <a:ext cx="8579683" cy="598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To create a platform that provides students a budget-friendly option to commute.</a:t>
            </a:r>
          </a:p>
          <a:p>
            <a:pPr algn="l">
              <a:lnSpc>
                <a:spcPts val="3200"/>
              </a:lnSpc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Build a scalable data infrastructure that costs almost negligible to start and keep services up and running.</a:t>
            </a:r>
          </a:p>
          <a:p>
            <a:pPr algn="l">
              <a:lnSpc>
                <a:spcPts val="3200"/>
              </a:lnSpc>
            </a:pP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Calculate the cost of each ride based on the previous available data using statistical analysis.</a:t>
            </a:r>
          </a:p>
          <a:p>
            <a:pPr algn="l">
              <a:lnSpc>
                <a:spcPts val="3200"/>
              </a:lnSpc>
            </a:pP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If applicable, budget for marketing and promotional expenses to showcase the project and attract funding and charity and p</a:t>
            </a: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artner with local businesses to offer in-app advertising.</a:t>
            </a:r>
          </a:p>
          <a:p>
            <a:pPr algn="l">
              <a:lnSpc>
                <a:spcPts val="3200"/>
              </a:lnSpc>
            </a:pPr>
          </a:p>
          <a:p>
            <a:pPr algn="l" marL="431809" indent="-215904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2F5D37"/>
                </a:solidFill>
                <a:latin typeface="Gotham"/>
                <a:ea typeface="Gotham"/>
                <a:cs typeface="Gotham"/>
                <a:sym typeface="Gotham"/>
              </a:rPr>
              <a:t> Consider any other costs specific to the project, such as fuel, driver wage, or infrastructure cost.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0226" y="2289811"/>
            <a:ext cx="5240411" cy="5707378"/>
          </a:xfrm>
          <a:custGeom>
            <a:avLst/>
            <a:gdLst/>
            <a:ahLst/>
            <a:cxnLst/>
            <a:rect r="r" b="b" t="t" l="l"/>
            <a:pathLst>
              <a:path h="5707378" w="5240411">
                <a:moveTo>
                  <a:pt x="0" y="0"/>
                </a:moveTo>
                <a:lnTo>
                  <a:pt x="5240411" y="0"/>
                </a:lnTo>
                <a:lnTo>
                  <a:pt x="5240411" y="5707378"/>
                </a:lnTo>
                <a:lnTo>
                  <a:pt x="0" y="57073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26846" y="7588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5 of 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9697" y="1528096"/>
            <a:ext cx="7302400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9697" y="2544331"/>
            <a:ext cx="8587697" cy="483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A well-configured platform that can leverage the advantages of Pub-Sub model and microservice architecture. By connecting students with available drivers, we offer a convenient, affordable, and sustainable transportation option.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Using real-time analytics, the service can track and update driver locations. With the help of Apache Kafka, the load is evenly distributed to available services without overloading the backend servers.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61985"/>
            <a:ext cx="14746329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73919" y="8609769"/>
            <a:ext cx="485381" cy="485381"/>
          </a:xfrm>
          <a:custGeom>
            <a:avLst/>
            <a:gdLst/>
            <a:ahLst/>
            <a:cxnLst/>
            <a:rect r="r" b="b" t="t" l="l"/>
            <a:pathLst>
              <a:path h="485381" w="485381">
                <a:moveTo>
                  <a:pt x="0" y="0"/>
                </a:moveTo>
                <a:lnTo>
                  <a:pt x="485381" y="0"/>
                </a:lnTo>
                <a:lnTo>
                  <a:pt x="485381" y="485381"/>
                </a:lnTo>
                <a:lnTo>
                  <a:pt x="0" y="485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05653" y="758823"/>
            <a:ext cx="1553647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6 of 7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31761" y="2146293"/>
            <a:ext cx="1306762" cy="13067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2F5D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8128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0"/>
                </a:lnSpc>
              </a:pPr>
              <a:r>
                <a:rPr lang="en-US" b="true" sz="5000" spc="355">
                  <a:solidFill>
                    <a:srgbClr val="FDF8F8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12601" y="2146293"/>
            <a:ext cx="1306762" cy="13067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2F5D3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66675"/>
              <a:ext cx="8128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0"/>
                </a:lnSpc>
              </a:pPr>
              <a:r>
                <a:rPr lang="en-US" b="true" sz="5000" spc="355">
                  <a:solidFill>
                    <a:srgbClr val="FDF8F8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70364" y="2160925"/>
            <a:ext cx="1306762" cy="13067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2F5D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66675"/>
              <a:ext cx="8128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0"/>
                </a:lnSpc>
              </a:pPr>
              <a:r>
                <a:rPr lang="en-US" b="true" sz="5000" spc="355">
                  <a:solidFill>
                    <a:srgbClr val="FDF8F8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777250" y="4405045"/>
            <a:ext cx="19065250" cy="4036327"/>
            <a:chOff x="0" y="0"/>
            <a:chExt cx="5021300" cy="106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21300" cy="1063065"/>
            </a:xfrm>
            <a:custGeom>
              <a:avLst/>
              <a:gdLst/>
              <a:ahLst/>
              <a:cxnLst/>
              <a:rect r="r" b="b" t="t" l="l"/>
              <a:pathLst>
                <a:path h="1063065" w="5021300">
                  <a:moveTo>
                    <a:pt x="8121" y="0"/>
                  </a:moveTo>
                  <a:lnTo>
                    <a:pt x="5013179" y="0"/>
                  </a:lnTo>
                  <a:cubicBezTo>
                    <a:pt x="5015333" y="0"/>
                    <a:pt x="5017399" y="856"/>
                    <a:pt x="5018922" y="2379"/>
                  </a:cubicBezTo>
                  <a:cubicBezTo>
                    <a:pt x="5020445" y="3902"/>
                    <a:pt x="5021300" y="5968"/>
                    <a:pt x="5021300" y="8121"/>
                  </a:cubicBezTo>
                  <a:lnTo>
                    <a:pt x="5021300" y="1054944"/>
                  </a:lnTo>
                  <a:cubicBezTo>
                    <a:pt x="5021300" y="1057098"/>
                    <a:pt x="5020445" y="1059164"/>
                    <a:pt x="5018922" y="1060687"/>
                  </a:cubicBezTo>
                  <a:cubicBezTo>
                    <a:pt x="5017399" y="1062210"/>
                    <a:pt x="5015333" y="1063065"/>
                    <a:pt x="5013179" y="1063065"/>
                  </a:cubicBezTo>
                  <a:lnTo>
                    <a:pt x="8121" y="1063065"/>
                  </a:lnTo>
                  <a:cubicBezTo>
                    <a:pt x="5968" y="1063065"/>
                    <a:pt x="3902" y="1062210"/>
                    <a:pt x="2379" y="1060687"/>
                  </a:cubicBezTo>
                  <a:cubicBezTo>
                    <a:pt x="856" y="1059164"/>
                    <a:pt x="0" y="1057098"/>
                    <a:pt x="0" y="1054944"/>
                  </a:cubicBezTo>
                  <a:lnTo>
                    <a:pt x="0" y="8121"/>
                  </a:lnTo>
                  <a:cubicBezTo>
                    <a:pt x="0" y="5968"/>
                    <a:pt x="856" y="3902"/>
                    <a:pt x="2379" y="2379"/>
                  </a:cubicBezTo>
                  <a:cubicBezTo>
                    <a:pt x="3902" y="856"/>
                    <a:pt x="5968" y="0"/>
                    <a:pt x="8121" y="0"/>
                  </a:cubicBezTo>
                  <a:close/>
                </a:path>
              </a:pathLst>
            </a:custGeom>
            <a:solidFill>
              <a:srgbClr val="DFE6E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5021300" cy="1024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99009" y="4627719"/>
            <a:ext cx="3479028" cy="310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Setting the infra keeping cost in mind.</a:t>
            </a:r>
          </a:p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Discuss changing consumer preferences and the need to adapt to evolving trends.</a:t>
            </a:r>
          </a:p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Infrastructure and data engineering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16024" y="4627719"/>
            <a:ext cx="3479028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Configuring data pipelines to provide fast response while working with real-time data. 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3037612" y="4642351"/>
            <a:ext cx="3479028" cy="310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Implementing the business logic - cost estimation based on previous data ingested from Kaggle or Uber’s official websites. and predict prices for the new parameters.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45349" y="679448"/>
            <a:ext cx="7120122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90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UNIVERISITY OF NEW HAVEN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07610" y="3939908"/>
            <a:ext cx="3651200" cy="465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4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 ENGINEERING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42725" y="3939908"/>
            <a:ext cx="4773413" cy="465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4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 CLEANSING &amp; INTERGRATION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56287" y="3939908"/>
            <a:ext cx="3651200" cy="465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4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 ANALYTICS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947089" y="492103"/>
            <a:ext cx="646273" cy="536597"/>
          </a:xfrm>
          <a:custGeom>
            <a:avLst/>
            <a:gdLst/>
            <a:ahLst/>
            <a:cxnLst/>
            <a:rect r="r" b="b" t="t" l="l"/>
            <a:pathLst>
              <a:path h="536597" w="646273">
                <a:moveTo>
                  <a:pt x="0" y="0"/>
                </a:moveTo>
                <a:lnTo>
                  <a:pt x="646273" y="0"/>
                </a:lnTo>
                <a:lnTo>
                  <a:pt x="646273" y="536597"/>
                </a:lnTo>
                <a:lnTo>
                  <a:pt x="0" y="536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279" y="-625083"/>
            <a:ext cx="18761156" cy="11064573"/>
            <a:chOff x="0" y="0"/>
            <a:chExt cx="8181738" cy="48252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81739" cy="4825259"/>
            </a:xfrm>
            <a:custGeom>
              <a:avLst/>
              <a:gdLst/>
              <a:ahLst/>
              <a:cxnLst/>
              <a:rect r="r" b="b" t="t" l="l"/>
              <a:pathLst>
                <a:path h="4825259" w="8181739">
                  <a:moveTo>
                    <a:pt x="4127" y="0"/>
                  </a:moveTo>
                  <a:lnTo>
                    <a:pt x="8177612" y="0"/>
                  </a:lnTo>
                  <a:cubicBezTo>
                    <a:pt x="8179891" y="0"/>
                    <a:pt x="8181739" y="1848"/>
                    <a:pt x="8181739" y="4127"/>
                  </a:cubicBezTo>
                  <a:lnTo>
                    <a:pt x="8181739" y="4821133"/>
                  </a:lnTo>
                  <a:cubicBezTo>
                    <a:pt x="8181739" y="4823412"/>
                    <a:pt x="8179891" y="4825259"/>
                    <a:pt x="8177612" y="4825259"/>
                  </a:cubicBezTo>
                  <a:lnTo>
                    <a:pt x="4127" y="4825259"/>
                  </a:lnTo>
                  <a:cubicBezTo>
                    <a:pt x="1848" y="4825259"/>
                    <a:pt x="0" y="4823412"/>
                    <a:pt x="0" y="4821133"/>
                  </a:cubicBezTo>
                  <a:lnTo>
                    <a:pt x="0" y="4127"/>
                  </a:lnTo>
                  <a:cubicBezTo>
                    <a:pt x="0" y="1848"/>
                    <a:pt x="1848" y="0"/>
                    <a:pt x="41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81738" cy="4825259"/>
            </a:xfrm>
            <a:prstGeom prst="rect">
              <a:avLst/>
            </a:prstGeom>
          </p:spPr>
          <p:txBody>
            <a:bodyPr anchor="ctr" rtlCol="false" tIns="80497" lIns="80497" bIns="80497" rIns="80497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54935">
            <a:off x="67532" y="9087886"/>
            <a:ext cx="2266188" cy="1023653"/>
          </a:xfrm>
          <a:custGeom>
            <a:avLst/>
            <a:gdLst/>
            <a:ahLst/>
            <a:cxnLst/>
            <a:rect r="r" b="b" t="t" l="l"/>
            <a:pathLst>
              <a:path h="1023653" w="2266188">
                <a:moveTo>
                  <a:pt x="0" y="0"/>
                </a:moveTo>
                <a:lnTo>
                  <a:pt x="2266188" y="0"/>
                </a:lnTo>
                <a:lnTo>
                  <a:pt x="2266188" y="1023653"/>
                </a:lnTo>
                <a:lnTo>
                  <a:pt x="0" y="10236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89058" y="4564560"/>
            <a:ext cx="1447051" cy="513045"/>
          </a:xfrm>
          <a:custGeom>
            <a:avLst/>
            <a:gdLst/>
            <a:ahLst/>
            <a:cxnLst/>
            <a:rect r="r" b="b" t="t" l="l"/>
            <a:pathLst>
              <a:path h="513045" w="1447051">
                <a:moveTo>
                  <a:pt x="0" y="0"/>
                </a:moveTo>
                <a:lnTo>
                  <a:pt x="1447051" y="0"/>
                </a:lnTo>
                <a:lnTo>
                  <a:pt x="1447051" y="513046"/>
                </a:lnTo>
                <a:lnTo>
                  <a:pt x="0" y="5130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11258" y="3388739"/>
            <a:ext cx="1840752" cy="1058432"/>
          </a:xfrm>
          <a:custGeom>
            <a:avLst/>
            <a:gdLst/>
            <a:ahLst/>
            <a:cxnLst/>
            <a:rect r="r" b="b" t="t" l="l"/>
            <a:pathLst>
              <a:path h="1058432" w="1840752">
                <a:moveTo>
                  <a:pt x="0" y="0"/>
                </a:moveTo>
                <a:lnTo>
                  <a:pt x="1840752" y="0"/>
                </a:lnTo>
                <a:lnTo>
                  <a:pt x="1840752" y="1058432"/>
                </a:lnTo>
                <a:lnTo>
                  <a:pt x="0" y="10584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784782" y="4447171"/>
            <a:ext cx="21709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7696" y="3646167"/>
            <a:ext cx="1602008" cy="1602008"/>
          </a:xfrm>
          <a:custGeom>
            <a:avLst/>
            <a:gdLst/>
            <a:ahLst/>
            <a:cxnLst/>
            <a:rect r="r" b="b" t="t" l="l"/>
            <a:pathLst>
              <a:path h="1602008" w="1602008">
                <a:moveTo>
                  <a:pt x="0" y="0"/>
                </a:moveTo>
                <a:lnTo>
                  <a:pt x="1602008" y="0"/>
                </a:lnTo>
                <a:lnTo>
                  <a:pt x="1602008" y="1602008"/>
                </a:lnTo>
                <a:lnTo>
                  <a:pt x="0" y="16020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7696" y="5888319"/>
            <a:ext cx="1602008" cy="1602008"/>
          </a:xfrm>
          <a:custGeom>
            <a:avLst/>
            <a:gdLst/>
            <a:ahLst/>
            <a:cxnLst/>
            <a:rect r="r" b="b" t="t" l="l"/>
            <a:pathLst>
              <a:path h="1602008" w="1602008">
                <a:moveTo>
                  <a:pt x="0" y="0"/>
                </a:moveTo>
                <a:lnTo>
                  <a:pt x="1602008" y="0"/>
                </a:lnTo>
                <a:lnTo>
                  <a:pt x="1602008" y="1602008"/>
                </a:lnTo>
                <a:lnTo>
                  <a:pt x="0" y="16020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1607957" y="5077606"/>
            <a:ext cx="2545431" cy="17523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6954736" y="4381277"/>
            <a:ext cx="19916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164760" y="3865138"/>
            <a:ext cx="2262525" cy="1032277"/>
          </a:xfrm>
          <a:custGeom>
            <a:avLst/>
            <a:gdLst/>
            <a:ahLst/>
            <a:cxnLst/>
            <a:rect r="r" b="b" t="t" l="l"/>
            <a:pathLst>
              <a:path h="1032277" w="2262525">
                <a:moveTo>
                  <a:pt x="0" y="0"/>
                </a:moveTo>
                <a:lnTo>
                  <a:pt x="2262524" y="0"/>
                </a:lnTo>
                <a:lnTo>
                  <a:pt x="2262524" y="1032277"/>
                </a:lnTo>
                <a:lnTo>
                  <a:pt x="0" y="10322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1835124" y="4400327"/>
            <a:ext cx="10195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H="true">
            <a:off x="5512584" y="5414134"/>
            <a:ext cx="19050" cy="1275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955705" y="7033906"/>
            <a:ext cx="1041425" cy="1076139"/>
          </a:xfrm>
          <a:custGeom>
            <a:avLst/>
            <a:gdLst/>
            <a:ahLst/>
            <a:cxnLst/>
            <a:rect r="r" b="b" t="t" l="l"/>
            <a:pathLst>
              <a:path h="1076139" w="1041425">
                <a:moveTo>
                  <a:pt x="0" y="0"/>
                </a:moveTo>
                <a:lnTo>
                  <a:pt x="1041425" y="0"/>
                </a:lnTo>
                <a:lnTo>
                  <a:pt x="1041425" y="1076139"/>
                </a:lnTo>
                <a:lnTo>
                  <a:pt x="0" y="10761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87268" y="7033906"/>
            <a:ext cx="1789865" cy="1024959"/>
          </a:xfrm>
          <a:custGeom>
            <a:avLst/>
            <a:gdLst/>
            <a:ahLst/>
            <a:cxnLst/>
            <a:rect r="r" b="b" t="t" l="l"/>
            <a:pathLst>
              <a:path h="1024959" w="1789865">
                <a:moveTo>
                  <a:pt x="0" y="0"/>
                </a:moveTo>
                <a:lnTo>
                  <a:pt x="1789865" y="0"/>
                </a:lnTo>
                <a:lnTo>
                  <a:pt x="1789865" y="1024958"/>
                </a:lnTo>
                <a:lnTo>
                  <a:pt x="0" y="10249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0124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859542" y="7033906"/>
            <a:ext cx="949155" cy="949155"/>
          </a:xfrm>
          <a:custGeom>
            <a:avLst/>
            <a:gdLst/>
            <a:ahLst/>
            <a:cxnLst/>
            <a:rect r="r" b="b" t="t" l="l"/>
            <a:pathLst>
              <a:path h="949155" w="949155">
                <a:moveTo>
                  <a:pt x="0" y="0"/>
                </a:moveTo>
                <a:lnTo>
                  <a:pt x="949155" y="0"/>
                </a:lnTo>
                <a:lnTo>
                  <a:pt x="949155" y="949155"/>
                </a:lnTo>
                <a:lnTo>
                  <a:pt x="0" y="949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10315070" y="5413850"/>
            <a:ext cx="19050" cy="1275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3264290" y="3734860"/>
            <a:ext cx="2051755" cy="1086223"/>
          </a:xfrm>
          <a:custGeom>
            <a:avLst/>
            <a:gdLst/>
            <a:ahLst/>
            <a:cxnLst/>
            <a:rect r="r" b="b" t="t" l="l"/>
            <a:pathLst>
              <a:path h="1086223" w="2051755">
                <a:moveTo>
                  <a:pt x="0" y="0"/>
                </a:moveTo>
                <a:lnTo>
                  <a:pt x="2051755" y="0"/>
                </a:lnTo>
                <a:lnTo>
                  <a:pt x="2051755" y="1086223"/>
                </a:lnTo>
                <a:lnTo>
                  <a:pt x="0" y="10862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flipH="true">
            <a:off x="14252070" y="5248459"/>
            <a:ext cx="19050" cy="1275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074343" y="3865138"/>
            <a:ext cx="1026212" cy="1126159"/>
          </a:xfrm>
          <a:custGeom>
            <a:avLst/>
            <a:gdLst/>
            <a:ahLst/>
            <a:cxnLst/>
            <a:rect r="r" b="b" t="t" l="l"/>
            <a:pathLst>
              <a:path h="1126159" w="1026212">
                <a:moveTo>
                  <a:pt x="0" y="0"/>
                </a:moveTo>
                <a:lnTo>
                  <a:pt x="1026213" y="0"/>
                </a:lnTo>
                <a:lnTo>
                  <a:pt x="1026213" y="1126159"/>
                </a:lnTo>
                <a:lnTo>
                  <a:pt x="0" y="112615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>
            <a:off x="15683277" y="4492513"/>
            <a:ext cx="10195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3788530" y="6952558"/>
            <a:ext cx="927079" cy="927079"/>
          </a:xfrm>
          <a:custGeom>
            <a:avLst/>
            <a:gdLst/>
            <a:ahLst/>
            <a:cxnLst/>
            <a:rect r="r" b="b" t="t" l="l"/>
            <a:pathLst>
              <a:path h="927079" w="927079">
                <a:moveTo>
                  <a:pt x="0" y="0"/>
                </a:moveTo>
                <a:lnTo>
                  <a:pt x="927079" y="0"/>
                </a:lnTo>
                <a:lnTo>
                  <a:pt x="927079" y="927078"/>
                </a:lnTo>
                <a:lnTo>
                  <a:pt x="0" y="92707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69716" y="800338"/>
            <a:ext cx="7694762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292828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ARCHITECTURE DIAGRAM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17321" y="928923"/>
            <a:ext cx="2132454" cy="2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i="true" spc="90">
                <a:solidFill>
                  <a:srgbClr val="292828"/>
                </a:solidFill>
                <a:latin typeface="Gotham Italics"/>
                <a:ea typeface="Gotham Italics"/>
                <a:cs typeface="Gotham Italics"/>
                <a:sym typeface="Gotham Italics"/>
              </a:rPr>
              <a:t>page 7 of 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630500" y="5106181"/>
            <a:ext cx="1548895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Price Prediction </a:t>
            </a:r>
          </a:p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Models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810616" y="8138620"/>
            <a:ext cx="1008908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Kafka UI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51391" y="7596690"/>
            <a:ext cx="1008908" cy="30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2258" spc="101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+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50282" y="8296796"/>
            <a:ext cx="1008908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Analytical DB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55705" y="8296796"/>
            <a:ext cx="1185231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Transactional DB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39018" y="3007775"/>
            <a:ext cx="1185231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Backend Server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502052" y="3490369"/>
            <a:ext cx="1317472" cy="30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Event Handler</a:t>
            </a:r>
          </a:p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Pub/Sub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2726" y="4428902"/>
            <a:ext cx="1185231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Client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2726" y="6625711"/>
            <a:ext cx="1185231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Driver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747616" y="8011636"/>
            <a:ext cx="1064009" cy="15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8"/>
              </a:lnSpc>
            </a:pPr>
            <a:r>
              <a:rPr lang="en-US" sz="1258" spc="56">
                <a:solidFill>
                  <a:srgbClr val="292828"/>
                </a:solidFill>
                <a:latin typeface="Gotham"/>
                <a:ea typeface="Gotham"/>
                <a:cs typeface="Gotham"/>
                <a:sym typeface="Gotham"/>
              </a:rPr>
              <a:t>Dashboards</a:t>
            </a:r>
          </a:p>
        </p:txBody>
      </p:sp>
      <p:sp>
        <p:nvSpPr>
          <p:cNvPr name="AutoShape 37" id="37"/>
          <p:cNvSpPr/>
          <p:nvPr/>
        </p:nvSpPr>
        <p:spPr>
          <a:xfrm>
            <a:off x="569716" y="2092506"/>
            <a:ext cx="17017734" cy="0"/>
          </a:xfrm>
          <a:prstGeom prst="line">
            <a:avLst/>
          </a:prstGeom>
          <a:ln cap="flat" w="19050">
            <a:solidFill>
              <a:srgbClr val="292828"/>
            </a:solidFill>
            <a:prstDash val="solid"/>
            <a:headEnd type="none" len="sm" w="sm"/>
            <a:tailEnd type="diamond" len="lg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DAGTfdUVt90</dc:identifier>
  <dcterms:modified xsi:type="dcterms:W3CDTF">2011-08-01T06:04:30Z</dcterms:modified>
  <cp:revision>1</cp:revision>
  <dc:title>Cost-Effective Real-TIme Ride Sharing Platform</dc:title>
</cp:coreProperties>
</file>