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1DB4-3430-2055-D984-1385FDA0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B6B9-A49B-B303-957E-18335989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B4D2-8C91-88CF-4C52-828382D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AE4B-8332-6406-5638-FFCF6425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2D2D-1A90-92E5-460F-F3E50D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1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4BB5-AD8F-9B81-A8C7-042AEC09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834B3-B1C5-874B-F523-A6AE2A57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7532-F722-EDA3-568D-C0633908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72C3-658F-3E8B-331F-7FAE2BCC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6C8E-5B3E-97AD-586E-6A2BC705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8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331C-971E-4294-25D7-5457E88C4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454A-D3EF-345D-A177-0225614E0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4F98-0961-BBB2-8D82-BFB42963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F136-790B-BE00-FC15-777BDF4C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D842-1A5C-2F9C-2AA9-58BCD735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4B37-6FF3-DFC6-DA03-B2138A2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2BE6-E71F-EDA1-ACAB-C5F3B99A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A7CD-685A-5F0B-1ECE-F1C5DC09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0332-A29B-633E-A1EA-0F9F652E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152A-C403-129A-4B3A-F53AEDA9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DEF9-3CD2-706D-84F9-CF7EA5F8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9997-9806-CF80-A2F0-466FB24D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8160-8E21-B9DB-B0A6-F4AC6B07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0A36-1FC1-BA77-5B42-A8BF9A94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C302-CBA2-F073-EAF5-6721A5F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25A6-CFD8-B3CE-A0CC-E037650B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DE91-BB38-4CC2-515E-9E2C4C1F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8F06-ABF1-1D63-A668-6939CB9A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07A1E-1AFA-DF1D-17CB-D1F2ABA5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BFC8-984E-1F73-ABB4-A69DB130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59AB6-65BD-5603-24E2-A742779F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9BAA-7329-9929-26D2-D87B8B97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E498E-E3A1-38CA-1EEE-80E9975B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C423F-2680-421E-8979-CB17A0EB6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6ABC6-C095-DEF9-A079-A5A720EAE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500C0-0E51-B91D-3AB6-E566E7B29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72020-EBAE-18D3-8AA3-DC846C33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67219-5B22-F9AC-DA77-4EFBEDBB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708AF-2D7F-EC6A-5E24-1938230D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4E6F-940E-80E7-E5A5-F10BAEFB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D252A-5D65-69B6-4809-842EAE14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26250-6887-94D4-0329-F37030DA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ECE86-2AFD-4C7B-9798-DC90BF76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5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6F8F9-B434-E3FA-B876-BE9C9641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CA143-7C75-B78F-2C27-7F9955D8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F6D2B-143D-2B64-B831-EF1F9C60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4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8AFB-0EAE-8A59-58CF-4D8A6253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248C-05CE-0B71-A267-B27BBC7B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8C7CF-CB7C-40BE-C79E-B4A7AA37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48AD-9275-92A8-EC25-BD35EDD2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9339-A99F-BD22-4D2E-AD40EDCD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CD166-8C08-162F-0D5B-82F76D63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3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E79C-781C-58D8-4993-FD9A5CE7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CED36-5C19-0788-67CA-ACF1FADA3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6F85-C148-1E52-4708-C91E8E9CA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B8C5-D450-075C-4DD0-746A354F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4AB7-F459-EEF0-E75F-20C657B5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2D52-A412-D434-D29C-4C51448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969FF-7C46-E629-5C87-5B0B3DB9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BF3B-D342-5361-5F38-0F38C301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ADAA-1D0F-6449-E169-52A896128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8F0C7-0DC3-4B7A-9023-C4CC66AFBB6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D48E-1D1E-954A-5ABC-382644128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C3BC-DEA6-90D0-23A4-346DA07E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9D6D1-B9C9-4E4D-A663-844581707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6423FA-8222-049E-72AB-F1AF94D37769}"/>
              </a:ext>
            </a:extLst>
          </p:cNvPr>
          <p:cNvSpPr/>
          <p:nvPr/>
        </p:nvSpPr>
        <p:spPr>
          <a:xfrm>
            <a:off x="2406432" y="2505670"/>
            <a:ext cx="73791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EXCEL ASSESSMENT</a:t>
            </a:r>
          </a:p>
        </p:txBody>
      </p:sp>
    </p:spTree>
    <p:extLst>
      <p:ext uri="{BB962C8B-B14F-4D97-AF65-F5344CB8AC3E}">
        <p14:creationId xmlns:p14="http://schemas.microsoft.com/office/powerpoint/2010/main" val="335384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0450A9-17CC-34D1-DFB8-588D559F2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59BD54FE-89E9-4A01-3CD9-1AE15AEE8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58" y="1641868"/>
            <a:ext cx="2889533" cy="2962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4F3A9-5176-94F6-2293-1FAB7316EBC6}"/>
              </a:ext>
            </a:extLst>
          </p:cNvPr>
          <p:cNvSpPr txBox="1"/>
          <p:nvPr/>
        </p:nvSpPr>
        <p:spPr>
          <a:xfrm>
            <a:off x="4060372" y="457200"/>
            <a:ext cx="543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Average lead time b/w </a:t>
            </a:r>
            <a:r>
              <a:rPr lang="en-IN" sz="2000" b="1" dirty="0" err="1"/>
              <a:t>ReqDate</a:t>
            </a:r>
            <a:r>
              <a:rPr lang="en-IN" sz="2000" b="1" dirty="0"/>
              <a:t> and </a:t>
            </a:r>
            <a:r>
              <a:rPr lang="en-IN" sz="2000" b="1" dirty="0" err="1"/>
              <a:t>WrkDate</a:t>
            </a:r>
            <a:r>
              <a:rPr lang="en-IN" sz="2000" b="1" dirty="0"/>
              <a:t> for work orders</a:t>
            </a:r>
          </a:p>
        </p:txBody>
      </p:sp>
    </p:spTree>
    <p:extLst>
      <p:ext uri="{BB962C8B-B14F-4D97-AF65-F5344CB8AC3E}">
        <p14:creationId xmlns:p14="http://schemas.microsoft.com/office/powerpoint/2010/main" val="358444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5DEF1B-6C76-4414-3F55-D81E6F817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52" y="928853"/>
            <a:ext cx="2239776" cy="3423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9A4D8C-ABDB-C681-0598-4F6A16F28FC5}"/>
              </a:ext>
            </a:extLst>
          </p:cNvPr>
          <p:cNvSpPr txBox="1"/>
          <p:nvPr/>
        </p:nvSpPr>
        <p:spPr>
          <a:xfrm>
            <a:off x="3058884" y="5210691"/>
            <a:ext cx="6923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Rush job as “YES” and find unique districts and its count of work orders. After sorting from largest to smallest, the district of “NORTHWEST” has highest rush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DE284-8E98-94A4-2361-CFC410BD545D}"/>
              </a:ext>
            </a:extLst>
          </p:cNvPr>
          <p:cNvSpPr txBox="1"/>
          <p:nvPr/>
        </p:nvSpPr>
        <p:spPr>
          <a:xfrm>
            <a:off x="3684814" y="354647"/>
            <a:ext cx="584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District with highest number of rush jobs</a:t>
            </a:r>
          </a:p>
        </p:txBody>
      </p:sp>
    </p:spTree>
    <p:extLst>
      <p:ext uri="{BB962C8B-B14F-4D97-AF65-F5344CB8AC3E}">
        <p14:creationId xmlns:p14="http://schemas.microsoft.com/office/powerpoint/2010/main" val="392250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EA77C9-ECBD-1A48-8882-A7DB2F6D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21" y="1489747"/>
            <a:ext cx="4724986" cy="144010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DC35F45-30A8-6981-5177-F685557E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21" y="3303303"/>
            <a:ext cx="4615836" cy="2607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3A35BE-C22E-8D39-87DF-056E1B7D2944}"/>
              </a:ext>
            </a:extLst>
          </p:cNvPr>
          <p:cNvSpPr txBox="1"/>
          <p:nvPr/>
        </p:nvSpPr>
        <p:spPr>
          <a:xfrm>
            <a:off x="2971799" y="333527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Average labour hours between rush and non-rush jobs</a:t>
            </a:r>
          </a:p>
        </p:txBody>
      </p:sp>
    </p:spTree>
    <p:extLst>
      <p:ext uri="{BB962C8B-B14F-4D97-AF65-F5344CB8AC3E}">
        <p14:creationId xmlns:p14="http://schemas.microsoft.com/office/powerpoint/2010/main" val="313854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1CFB47D3-6963-8D76-08C3-463A28E51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03" y="2263715"/>
            <a:ext cx="8617393" cy="2330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A53FB-9757-6B35-4996-DF84C522E066}"/>
              </a:ext>
            </a:extLst>
          </p:cNvPr>
          <p:cNvSpPr txBox="1"/>
          <p:nvPr/>
        </p:nvSpPr>
        <p:spPr>
          <a:xfrm>
            <a:off x="3581399" y="1556657"/>
            <a:ext cx="597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Distribution of payment across different services</a:t>
            </a:r>
          </a:p>
        </p:txBody>
      </p:sp>
    </p:spTree>
    <p:extLst>
      <p:ext uri="{BB962C8B-B14F-4D97-AF65-F5344CB8AC3E}">
        <p14:creationId xmlns:p14="http://schemas.microsoft.com/office/powerpoint/2010/main" val="66095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C6F550-D0E4-1ED5-CC0B-32193BF4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41" y="1238172"/>
            <a:ext cx="8287176" cy="3010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E2E8E-B5EE-9997-7C04-8433B0D3550C}"/>
              </a:ext>
            </a:extLst>
          </p:cNvPr>
          <p:cNvSpPr txBox="1"/>
          <p:nvPr/>
        </p:nvSpPr>
        <p:spPr>
          <a:xfrm>
            <a:off x="4321627" y="391886"/>
            <a:ext cx="5148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Distribution of payment over time</a:t>
            </a:r>
          </a:p>
        </p:txBody>
      </p:sp>
    </p:spTree>
    <p:extLst>
      <p:ext uri="{BB962C8B-B14F-4D97-AF65-F5344CB8AC3E}">
        <p14:creationId xmlns:p14="http://schemas.microsoft.com/office/powerpoint/2010/main" val="32651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870677D-2586-3DC7-5262-A924C232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2164387"/>
            <a:ext cx="7150467" cy="215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D9F3C-87BA-585C-7C81-694C2C4D9C5A}"/>
              </a:ext>
            </a:extLst>
          </p:cNvPr>
          <p:cNvSpPr txBox="1"/>
          <p:nvPr/>
        </p:nvSpPr>
        <p:spPr>
          <a:xfrm>
            <a:off x="2819399" y="4931228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the cost of parts increases, the number of techs decreases. The correlation b/w no: of techs and parts cost is weak and positive (0.240201185). </a:t>
            </a:r>
          </a:p>
        </p:txBody>
      </p:sp>
    </p:spTree>
    <p:extLst>
      <p:ext uri="{BB962C8B-B14F-4D97-AF65-F5344CB8AC3E}">
        <p14:creationId xmlns:p14="http://schemas.microsoft.com/office/powerpoint/2010/main" val="315944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AE4487-5B25-4227-218F-3FBD2AA3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64" y="1455452"/>
            <a:ext cx="6267946" cy="313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FF760-FED2-41D4-F075-1ACAA77C1E29}"/>
              </a:ext>
            </a:extLst>
          </p:cNvPr>
          <p:cNvSpPr txBox="1"/>
          <p:nvPr/>
        </p:nvSpPr>
        <p:spPr>
          <a:xfrm>
            <a:off x="3153564" y="4963886"/>
            <a:ext cx="61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Assess is the most common type of service in each district.</a:t>
            </a:r>
          </a:p>
        </p:txBody>
      </p:sp>
    </p:spTree>
    <p:extLst>
      <p:ext uri="{BB962C8B-B14F-4D97-AF65-F5344CB8AC3E}">
        <p14:creationId xmlns:p14="http://schemas.microsoft.com/office/powerpoint/2010/main" val="1502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9239E-47B0-5B01-0210-E7C061B53552}"/>
              </a:ext>
            </a:extLst>
          </p:cNvPr>
          <p:cNvSpPr txBox="1"/>
          <p:nvPr/>
        </p:nvSpPr>
        <p:spPr>
          <a:xfrm>
            <a:off x="3254828" y="413657"/>
            <a:ext cx="5508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Difference in distribution of payment types in work orders with warranty labour compared to those without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DB4CB-B1E3-C2D4-1791-6FAA05EECFB1}"/>
              </a:ext>
            </a:extLst>
          </p:cNvPr>
          <p:cNvSpPr txBox="1"/>
          <p:nvPr/>
        </p:nvSpPr>
        <p:spPr>
          <a:xfrm>
            <a:off x="3132364" y="4974772"/>
            <a:ext cx="6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work orders are more for the payment type that doesn’t have warranty labour.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6CD0AC-7F4C-585C-28E6-50FCE3B3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49" y="1786578"/>
            <a:ext cx="5029730" cy="26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9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K</dc:creator>
  <cp:lastModifiedBy>Amrutha K</cp:lastModifiedBy>
  <cp:revision>2</cp:revision>
  <dcterms:created xsi:type="dcterms:W3CDTF">2024-04-02T08:33:55Z</dcterms:created>
  <dcterms:modified xsi:type="dcterms:W3CDTF">2024-04-02T11:16:39Z</dcterms:modified>
</cp:coreProperties>
</file>