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9DF9F47-2765-45FF-A094-931FF4798087}">
          <p14:sldIdLst>
            <p14:sldId id="256"/>
            <p14:sldId id="257"/>
            <p14:sldId id="258"/>
            <p14:sldId id="259"/>
            <p14:sldId id="260"/>
            <p14:sldId id="266"/>
            <p14:sldId id="262"/>
            <p14:sldId id="263"/>
            <p14:sldId id="264"/>
            <p14:sldId id="267"/>
            <p14:sldId id="268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4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9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3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F4F5D0-D113-E35E-D0C6-59F709936295}"/>
              </a:ext>
            </a:extLst>
          </p:cNvPr>
          <p:cNvSpPr/>
          <p:nvPr/>
        </p:nvSpPr>
        <p:spPr>
          <a:xfrm>
            <a:off x="1062909" y="1604450"/>
            <a:ext cx="95654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EXCEL REASSESSMENT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BDD87D-7DCE-3359-250B-2BD8945A86A3}"/>
              </a:ext>
            </a:extLst>
          </p:cNvPr>
          <p:cNvSpPr txBox="1"/>
          <p:nvPr/>
        </p:nvSpPr>
        <p:spPr>
          <a:xfrm>
            <a:off x="6096000" y="2620113"/>
            <a:ext cx="4768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AMRUTHA K</a:t>
            </a:r>
          </a:p>
          <a:p>
            <a:r>
              <a:rPr lang="en-IN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EMP ID:4351</a:t>
            </a:r>
          </a:p>
          <a:p>
            <a:r>
              <a:rPr lang="en-IN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ILMS ID: LVADSUSR143</a:t>
            </a:r>
          </a:p>
        </p:txBody>
      </p:sp>
    </p:spTree>
    <p:extLst>
      <p:ext uri="{BB962C8B-B14F-4D97-AF65-F5344CB8AC3E}">
        <p14:creationId xmlns:p14="http://schemas.microsoft.com/office/powerpoint/2010/main" val="245052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33BA2-3FFF-4A4E-63C4-31FA5F90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31" y="1035842"/>
            <a:ext cx="6922069" cy="184039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0CDE49-75D5-EF9B-6E61-49F702939947}"/>
              </a:ext>
            </a:extLst>
          </p:cNvPr>
          <p:cNvSpPr/>
          <p:nvPr/>
        </p:nvSpPr>
        <p:spPr>
          <a:xfrm>
            <a:off x="2236478" y="4901962"/>
            <a:ext cx="8291821" cy="1251793"/>
          </a:xfrm>
          <a:prstGeom prst="round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subcategory “binders” in category “Furniture” has sold most products.</a:t>
            </a:r>
          </a:p>
        </p:txBody>
      </p:sp>
    </p:spTree>
    <p:extLst>
      <p:ext uri="{BB962C8B-B14F-4D97-AF65-F5344CB8AC3E}">
        <p14:creationId xmlns:p14="http://schemas.microsoft.com/office/powerpoint/2010/main" val="222102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DF006-84AE-7A8E-3ADD-E78389CF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63" y="1257226"/>
            <a:ext cx="4617837" cy="2451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80B0DA-71E9-D1A8-4794-FD94D99D67E9}"/>
              </a:ext>
            </a:extLst>
          </p:cNvPr>
          <p:cNvSpPr txBox="1"/>
          <p:nvPr/>
        </p:nvSpPr>
        <p:spPr>
          <a:xfrm>
            <a:off x="1644990" y="4191000"/>
            <a:ext cx="7308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“consumer” segment has most total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96F19-1E7F-FE59-514E-0C9D708FED3D}"/>
              </a:ext>
            </a:extLst>
          </p:cNvPr>
          <p:cNvSpPr txBox="1"/>
          <p:nvPr/>
        </p:nvSpPr>
        <p:spPr>
          <a:xfrm>
            <a:off x="6451600" y="1882648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pivot, calculate segments and sum of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by descending of total sales to find highest customer segment.</a:t>
            </a:r>
          </a:p>
        </p:txBody>
      </p:sp>
    </p:spTree>
    <p:extLst>
      <p:ext uri="{BB962C8B-B14F-4D97-AF65-F5344CB8AC3E}">
        <p14:creationId xmlns:p14="http://schemas.microsoft.com/office/powerpoint/2010/main" val="281462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369E3E-51FA-15F7-A11D-CD5076891277}"/>
              </a:ext>
            </a:extLst>
          </p:cNvPr>
          <p:cNvSpPr/>
          <p:nvPr/>
        </p:nvSpPr>
        <p:spPr>
          <a:xfrm>
            <a:off x="3921496" y="2967335"/>
            <a:ext cx="4349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9390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1300B-18D5-0E4C-D7A7-E1EFA475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5100"/>
            <a:ext cx="116713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462696-4509-E2EB-2416-96F14E24F83B}"/>
              </a:ext>
            </a:extLst>
          </p:cNvPr>
          <p:cNvSpPr/>
          <p:nvPr/>
        </p:nvSpPr>
        <p:spPr>
          <a:xfrm>
            <a:off x="2089428" y="1846106"/>
            <a:ext cx="82961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STUDY QUESTIONS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61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942475-B6D3-45BF-859C-99D48065254B}"/>
              </a:ext>
            </a:extLst>
          </p:cNvPr>
          <p:cNvSpPr/>
          <p:nvPr/>
        </p:nvSpPr>
        <p:spPr>
          <a:xfrm>
            <a:off x="1645888" y="4370201"/>
            <a:ext cx="8490856" cy="987149"/>
          </a:xfrm>
          <a:prstGeom prst="round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The product “</a:t>
            </a:r>
            <a:r>
              <a:rPr lang="en-IN" sz="1800" b="1" dirty="0">
                <a:solidFill>
                  <a:schemeClr val="tx1"/>
                </a:solidFill>
              </a:rPr>
              <a:t>Canon </a:t>
            </a:r>
            <a:r>
              <a:rPr lang="en-IN" sz="1800" b="1" dirty="0" err="1">
                <a:solidFill>
                  <a:schemeClr val="tx1"/>
                </a:solidFill>
              </a:rPr>
              <a:t>imageCLASS</a:t>
            </a:r>
            <a:r>
              <a:rPr lang="en-IN" sz="1800" b="1" dirty="0">
                <a:solidFill>
                  <a:schemeClr val="tx1"/>
                </a:solidFill>
              </a:rPr>
              <a:t> 2200 Advanced Copier with ID TEC-CO-10004722</a:t>
            </a:r>
            <a:r>
              <a:rPr lang="en-IN" sz="1800" dirty="0">
                <a:solidFill>
                  <a:schemeClr val="tx1"/>
                </a:solidFill>
              </a:rPr>
              <a:t>”</a:t>
            </a:r>
            <a:r>
              <a:rPr lang="en-US" sz="1800" dirty="0">
                <a:solidFill>
                  <a:schemeClr val="tx1"/>
                </a:solidFill>
              </a:rPr>
              <a:t> has the highest sales (</a:t>
            </a:r>
            <a:r>
              <a:rPr lang="en-US" sz="1800" b="1" dirty="0">
                <a:solidFill>
                  <a:schemeClr val="tx1"/>
                </a:solidFill>
              </a:rPr>
              <a:t>61599.824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529D9-E0A6-0FFE-9418-11C55FEA5D97}"/>
              </a:ext>
            </a:extLst>
          </p:cNvPr>
          <p:cNvSpPr txBox="1"/>
          <p:nvPr/>
        </p:nvSpPr>
        <p:spPr>
          <a:xfrm>
            <a:off x="5379687" y="207812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product ID and calculate total sales for each product with the help of pivot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the products based on total sales in descending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Value filter to get the top 5 products by sales.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1C9E57-9BCF-AC0A-90A0-A764491C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78" y="1500650"/>
            <a:ext cx="3508969" cy="20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1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95696A-556A-2782-41B9-BE3B1545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36" y="553810"/>
            <a:ext cx="5499324" cy="347390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A4960B-B1A3-B508-E3E6-D650CFEB380B}"/>
              </a:ext>
            </a:extLst>
          </p:cNvPr>
          <p:cNvSpPr/>
          <p:nvPr/>
        </p:nvSpPr>
        <p:spPr>
          <a:xfrm>
            <a:off x="2895600" y="4724464"/>
            <a:ext cx="7391400" cy="881680"/>
          </a:xfrm>
          <a:prstGeom prst="round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year “</a:t>
            </a:r>
            <a:r>
              <a:rPr lang="en-IN" sz="32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2015</a:t>
            </a:r>
            <a:r>
              <a:rPr lang="en-IN" sz="3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” had sudden decrease and then an increase in sales.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2A92D-483B-82F0-9E31-C5979C253C02}"/>
              </a:ext>
            </a:extLst>
          </p:cNvPr>
          <p:cNvSpPr txBox="1"/>
          <p:nvPr/>
        </p:nvSpPr>
        <p:spPr>
          <a:xfrm>
            <a:off x="7415893" y="2290761"/>
            <a:ext cx="3325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year of order date and sum sales are calculated using pivot.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line graph is plotted to show the trend of total sales over year.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F6A6C8-E77D-BB09-26BA-4C512967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829" y="876072"/>
            <a:ext cx="194337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0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43F80-C298-FAFD-8A97-CBC8EA50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800" y="760567"/>
            <a:ext cx="2320830" cy="1531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F62D32-9068-F0D3-CF66-8541E7C23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4" y="775756"/>
            <a:ext cx="5866706" cy="353658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B216C-8A52-535D-0424-CC2FDA266C43}"/>
              </a:ext>
            </a:extLst>
          </p:cNvPr>
          <p:cNvSpPr/>
          <p:nvPr/>
        </p:nvSpPr>
        <p:spPr>
          <a:xfrm>
            <a:off x="2895600" y="4724464"/>
            <a:ext cx="7620000" cy="1230022"/>
          </a:xfrm>
          <a:prstGeom prst="round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city of “</a:t>
            </a:r>
            <a:r>
              <a:rPr lang="en-IN" sz="32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NEW YORK</a:t>
            </a:r>
            <a:r>
              <a:rPr lang="en-IN" sz="3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” has highest profitability compared to other cities with total profit “</a:t>
            </a:r>
            <a:r>
              <a:rPr lang="en-IN" sz="3200" b="1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62036.9837</a:t>
            </a:r>
            <a:r>
              <a:rPr lang="en-IN" sz="3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”.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3FC34-062E-BB7C-C176-47B4C108A597}"/>
              </a:ext>
            </a:extLst>
          </p:cNvPr>
          <p:cNvSpPr txBox="1"/>
          <p:nvPr/>
        </p:nvSpPr>
        <p:spPr>
          <a:xfrm>
            <a:off x="6927670" y="2544048"/>
            <a:ext cx="4737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city and calculate the sum of profit for each city in pivot.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the city based on total profit in descending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Value filter to get the top 5 city by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Plotted a column chart to represent the data.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2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7EB97-ED10-5D29-5E6A-881C0ECE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94" y="1081718"/>
            <a:ext cx="5399849" cy="3239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D68F2-B624-2CCD-B059-2ECE5986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26" y="1081718"/>
            <a:ext cx="1943371" cy="8668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0833B2-8B47-1F8A-353E-C32223B20199}"/>
              </a:ext>
            </a:extLst>
          </p:cNvPr>
          <p:cNvSpPr/>
          <p:nvPr/>
        </p:nvSpPr>
        <p:spPr>
          <a:xfrm>
            <a:off x="1182379" y="4965462"/>
            <a:ext cx="7100342" cy="1251793"/>
          </a:xfrm>
          <a:prstGeom prst="round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category “Furniture” performed best in “WEST” region.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E5A6B-E2A5-AE64-105A-E7D26B7772DE}"/>
              </a:ext>
            </a:extLst>
          </p:cNvPr>
          <p:cNvSpPr txBox="1"/>
          <p:nvPr/>
        </p:nvSpPr>
        <p:spPr>
          <a:xfrm>
            <a:off x="6640284" y="2224651"/>
            <a:ext cx="4604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pivot table, filter the region and find the total sales for each category of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Insert bar chart to plot the sales for categories in each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Filter the region “west” to find the category with best sales.</a:t>
            </a:r>
          </a:p>
        </p:txBody>
      </p:sp>
    </p:spTree>
    <p:extLst>
      <p:ext uri="{BB962C8B-B14F-4D97-AF65-F5344CB8AC3E}">
        <p14:creationId xmlns:p14="http://schemas.microsoft.com/office/powerpoint/2010/main" val="421342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49A0C-B1CE-5DFB-827B-A7640587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861742"/>
            <a:ext cx="4322342" cy="13494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1F83E1-9A68-4F61-A652-548CCB54A95A}"/>
              </a:ext>
            </a:extLst>
          </p:cNvPr>
          <p:cNvSpPr/>
          <p:nvPr/>
        </p:nvSpPr>
        <p:spPr>
          <a:xfrm>
            <a:off x="2171700" y="5132722"/>
            <a:ext cx="7848600" cy="1003236"/>
          </a:xfrm>
          <a:prstGeom prst="round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quarter 4 of year “2017” has the highest growth in sales.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714F7-AD25-0942-CF80-FBA6D2B782D0}"/>
              </a:ext>
            </a:extLst>
          </p:cNvPr>
          <p:cNvSpPr txBox="1"/>
          <p:nvPr/>
        </p:nvSpPr>
        <p:spPr>
          <a:xfrm>
            <a:off x="6705600" y="2794775"/>
            <a:ext cx="505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Calculate the quarter from order date and total sales using pivot.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and filter the year of order date and quarter of order date based on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Value filter top 1 to year and quarter with highest growth sales.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F8AD3-F2DC-46B7-E9B8-6434550B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7" y="671242"/>
            <a:ext cx="5922755" cy="40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5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5CAC7-B2C4-A4CB-6542-C4F83C7A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72" y="639592"/>
            <a:ext cx="3902228" cy="4326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B45A6-6106-D7AD-E32C-F659122F30DC}"/>
              </a:ext>
            </a:extLst>
          </p:cNvPr>
          <p:cNvSpPr txBox="1"/>
          <p:nvPr/>
        </p:nvSpPr>
        <p:spPr>
          <a:xfrm>
            <a:off x="5854700" y="1892300"/>
            <a:ext cx="4635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pivot, filter the customer id, customer name in rows and total sales in values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Sort both customer ID and name based on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value filter, find top 5 customers with highest sales.</a:t>
            </a:r>
          </a:p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124CCC-08D7-332F-5D81-06F5B5F2730F}"/>
              </a:ext>
            </a:extLst>
          </p:cNvPr>
          <p:cNvSpPr/>
          <p:nvPr/>
        </p:nvSpPr>
        <p:spPr>
          <a:xfrm>
            <a:off x="5389407" y="4062614"/>
            <a:ext cx="6018521" cy="1806722"/>
          </a:xfrm>
          <a:prstGeom prst="round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“Sean Miller” is the top customer with total sales  amount “25043.05”.</a:t>
            </a:r>
          </a:p>
        </p:txBody>
      </p:sp>
    </p:spTree>
    <p:extLst>
      <p:ext uri="{BB962C8B-B14F-4D97-AF65-F5344CB8AC3E}">
        <p14:creationId xmlns:p14="http://schemas.microsoft.com/office/powerpoint/2010/main" val="3901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D6AC1-6477-6EBF-D38C-0480B4ABD8D4}"/>
              </a:ext>
            </a:extLst>
          </p:cNvPr>
          <p:cNvSpPr txBox="1"/>
          <p:nvPr/>
        </p:nvSpPr>
        <p:spPr>
          <a:xfrm>
            <a:off x="2877031" y="45212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=CORREL(U:U,S:S)</a:t>
            </a:r>
          </a:p>
          <a:p>
            <a:pPr algn="ctr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-0.0281901</a:t>
            </a:r>
            <a:r>
              <a:rPr lang="en-IN" b="1" dirty="0"/>
              <a:t> </a:t>
            </a:r>
          </a:p>
          <a:p>
            <a:pPr algn="ctr"/>
            <a:r>
              <a:rPr lang="en-IN" dirty="0"/>
              <a:t>The correlation between discount and sales is weak and negative.</a:t>
            </a:r>
          </a:p>
          <a:p>
            <a:pPr algn="ctr"/>
            <a:r>
              <a:rPr lang="en-IN" dirty="0"/>
              <a:t>As the discount increases, sales has increased.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28211-EE76-211F-DB09-6F3BD0A4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434736"/>
            <a:ext cx="6217131" cy="38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25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218</TotalTime>
  <Words>435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Aparajita</vt:lpstr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K</dc:creator>
  <cp:lastModifiedBy>Amrutha K</cp:lastModifiedBy>
  <cp:revision>2</cp:revision>
  <dcterms:created xsi:type="dcterms:W3CDTF">2024-04-24T08:23:59Z</dcterms:created>
  <dcterms:modified xsi:type="dcterms:W3CDTF">2024-04-24T12:03:04Z</dcterms:modified>
</cp:coreProperties>
</file>