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3" r:id="rId5"/>
    <p:sldId id="260" r:id="rId6"/>
    <p:sldId id="261" r:id="rId7"/>
    <p:sldId id="262"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embeddings/oleObject3.bin"/><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embeddings/oleObject4.bin"/><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b168f277283a228a/Desktop/Zomato%20Analytics%20-%20Excel%20Project%201.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[Zomato Analytics - Excel Project 1.xlsx]Kpi 5!PivotTable2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050" b="1" dirty="0">
                <a:solidFill>
                  <a:sysClr val="windowText" lastClr="000000"/>
                </a:solidFill>
              </a:rPr>
              <a:t>No.</a:t>
            </a:r>
            <a:r>
              <a:rPr lang="en-US" sz="1050" b="1" baseline="0" dirty="0">
                <a:solidFill>
                  <a:sysClr val="windowText" lastClr="000000"/>
                </a:solidFill>
              </a:rPr>
              <a:t> of Restaurants based on year</a:t>
            </a:r>
            <a:endParaRPr lang="en-US" sz="1050" b="1" dirty="0">
              <a:solidFill>
                <a:sysClr val="windowText" lastClr="000000"/>
              </a:solidFill>
            </a:endParaRPr>
          </a:p>
        </c:rich>
      </c:tx>
      <c:layout>
        <c:manualLayout>
          <c:xMode val="edge"/>
          <c:yMode val="edge"/>
          <c:x val="0.10937685208703751"/>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pivotFmt>
      <c:pivotFmt>
        <c:idx val="1"/>
      </c:pivotFmt>
      <c:pivotFmt>
        <c:idx val="2"/>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4"/>
        <c:spPr>
          <a:solidFill>
            <a:schemeClr val="accent1"/>
          </a:solidFill>
          <a:ln w="28575" cap="rnd">
            <a:solidFill>
              <a:srgbClr val="FF000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rgbClr val="FF000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rgbClr val="FF000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6596937590556747E-2"/>
          <c:y val="0.32438724167176208"/>
          <c:w val="0.89748673730077511"/>
          <c:h val="0.53671977058128306"/>
        </c:manualLayout>
      </c:layout>
      <c:lineChart>
        <c:grouping val="standard"/>
        <c:varyColors val="0"/>
        <c:ser>
          <c:idx val="0"/>
          <c:order val="0"/>
          <c:tx>
            <c:strRef>
              <c:f>'Kpi 5'!$B$3</c:f>
              <c:strCache>
                <c:ptCount val="1"/>
                <c:pt idx="0">
                  <c:v>Total</c:v>
                </c:pt>
              </c:strCache>
            </c:strRef>
          </c:tx>
          <c:spPr>
            <a:ln w="28575" cap="rnd">
              <a:solidFill>
                <a:srgbClr val="FF000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5'!$A$4:$A$13</c:f>
              <c:strCache>
                <c:ptCount val="9"/>
                <c:pt idx="0">
                  <c:v>2010</c:v>
                </c:pt>
                <c:pt idx="1">
                  <c:v>2011</c:v>
                </c:pt>
                <c:pt idx="2">
                  <c:v>2012</c:v>
                </c:pt>
                <c:pt idx="3">
                  <c:v>2013</c:v>
                </c:pt>
                <c:pt idx="4">
                  <c:v>2014</c:v>
                </c:pt>
                <c:pt idx="5">
                  <c:v>2015</c:v>
                </c:pt>
                <c:pt idx="6">
                  <c:v>2016</c:v>
                </c:pt>
                <c:pt idx="7">
                  <c:v>2017</c:v>
                </c:pt>
                <c:pt idx="8">
                  <c:v>2018</c:v>
                </c:pt>
              </c:strCache>
            </c:strRef>
          </c:cat>
          <c:val>
            <c:numRef>
              <c:f>'Kpi 5'!$B$4:$B$13</c:f>
              <c:numCache>
                <c:formatCode>General</c:formatCode>
                <c:ptCount val="9"/>
                <c:pt idx="0">
                  <c:v>1080</c:v>
                </c:pt>
                <c:pt idx="1">
                  <c:v>1098</c:v>
                </c:pt>
                <c:pt idx="2">
                  <c:v>1022</c:v>
                </c:pt>
                <c:pt idx="3">
                  <c:v>1061</c:v>
                </c:pt>
                <c:pt idx="4">
                  <c:v>1051</c:v>
                </c:pt>
                <c:pt idx="5">
                  <c:v>1024</c:v>
                </c:pt>
                <c:pt idx="6">
                  <c:v>1027</c:v>
                </c:pt>
                <c:pt idx="7">
                  <c:v>1086</c:v>
                </c:pt>
                <c:pt idx="8">
                  <c:v>1102</c:v>
                </c:pt>
              </c:numCache>
            </c:numRef>
          </c:val>
          <c:smooth val="0"/>
          <c:extLst>
            <c:ext xmlns:c16="http://schemas.microsoft.com/office/drawing/2014/chart" uri="{C3380CC4-5D6E-409C-BE32-E72D297353CC}">
              <c16:uniqueId val="{00000000-7D27-4ABE-AADB-25F7ED793D0C}"/>
            </c:ext>
          </c:extLst>
        </c:ser>
        <c:dLbls>
          <c:dLblPos val="t"/>
          <c:showLegendKey val="0"/>
          <c:showVal val="1"/>
          <c:showCatName val="0"/>
          <c:showSerName val="0"/>
          <c:showPercent val="0"/>
          <c:showBubbleSize val="0"/>
        </c:dLbls>
        <c:smooth val="0"/>
        <c:axId val="1781857584"/>
        <c:axId val="141831120"/>
      </c:lineChart>
      <c:catAx>
        <c:axId val="17818575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831120"/>
        <c:crosses val="autoZero"/>
        <c:auto val="1"/>
        <c:lblAlgn val="ctr"/>
        <c:lblOffset val="100"/>
        <c:noMultiLvlLbl val="0"/>
      </c:catAx>
      <c:valAx>
        <c:axId val="141831120"/>
        <c:scaling>
          <c:orientation val="minMax"/>
        </c:scaling>
        <c:delete val="1"/>
        <c:axPos val="l"/>
        <c:numFmt formatCode="General" sourceLinked="1"/>
        <c:majorTickMark val="out"/>
        <c:minorTickMark val="none"/>
        <c:tickLblPos val="nextTo"/>
        <c:crossAx val="17818575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2700" cap="flat" cmpd="sng" algn="ctr">
      <a:solidFill>
        <a:srgbClr val="FB8D81"/>
      </a:solidFill>
      <a:round/>
    </a:ln>
    <a:effectLst>
      <a:outerShdw blurRad="50800" dist="38100" dir="2700000" algn="tl"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[Zomato Analytics - Excel Project 1.xlsx]Kpi4!PivotTable5</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000" b="1" dirty="0">
                <a:solidFill>
                  <a:sysClr val="windowText" lastClr="000000"/>
                </a:solidFill>
              </a:rPr>
              <a:t>No.</a:t>
            </a:r>
            <a:r>
              <a:rPr lang="en-US" sz="1000" b="1" baseline="0" dirty="0">
                <a:solidFill>
                  <a:sysClr val="windowText" lastClr="000000"/>
                </a:solidFill>
              </a:rPr>
              <a:t> of Restaurants based on month</a:t>
            </a:r>
            <a:endParaRPr lang="en-US" sz="1000" b="1" dirty="0">
              <a:solidFill>
                <a:sysClr val="windowText" lastClr="000000"/>
              </a:solidFill>
            </a:endParaRPr>
          </a:p>
        </c:rich>
      </c:tx>
      <c:layout>
        <c:manualLayout>
          <c:xMode val="edge"/>
          <c:yMode val="edge"/>
          <c:x val="0.12981859410430838"/>
          <c:y val="5.18134715025906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dLblPos val="t"/>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t"/>
          <c:showLegendKey val="0"/>
          <c:showVal val="1"/>
          <c:showCatName val="0"/>
          <c:showSerName val="0"/>
          <c:showPercent val="0"/>
          <c:showBubbleSize val="0"/>
          <c:extLst>
            <c:ext xmlns:c15="http://schemas.microsoft.com/office/drawing/2012/chart" uri="{CE6537A1-D6FC-4f65-9D91-7224C49458BB}"/>
          </c:extLst>
        </c:dLbl>
      </c:pivotFmt>
      <c:pivotFmt>
        <c:idx val="2"/>
        <c:dLbl>
          <c:idx val="0"/>
          <c:dLblPos val="t"/>
          <c:showLegendKey val="0"/>
          <c:showVal val="1"/>
          <c:showCatName val="0"/>
          <c:showSerName val="0"/>
          <c:showPercent val="0"/>
          <c:showBubbleSize val="0"/>
          <c:extLst>
            <c:ext xmlns:c15="http://schemas.microsoft.com/office/drawing/2012/chart" uri="{CE6537A1-D6FC-4f65-9D91-7224C49458BB}"/>
          </c:extLst>
        </c:dLbl>
      </c:pivotFmt>
      <c:pivotFmt>
        <c:idx val="3"/>
        <c:dLbl>
          <c:idx val="0"/>
          <c:dLblPos val="t"/>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8727669753929351E-2"/>
          <c:y val="0.28206404010342806"/>
          <c:w val="0.9091143103995114"/>
          <c:h val="0.49332172739006497"/>
        </c:manualLayout>
      </c:layout>
      <c:barChart>
        <c:barDir val="col"/>
        <c:grouping val="clustered"/>
        <c:varyColors val="0"/>
        <c:ser>
          <c:idx val="0"/>
          <c:order val="0"/>
          <c:tx>
            <c:strRef>
              <c:f>'Kpi4'!$B$57</c:f>
              <c:strCache>
                <c:ptCount val="1"/>
                <c:pt idx="0">
                  <c:v>Total</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'Kpi4'!$A$58:$A$70</c:f>
              <c:strCache>
                <c:ptCount val="12"/>
                <c:pt idx="0">
                  <c:v>April</c:v>
                </c:pt>
                <c:pt idx="1">
                  <c:v>August</c:v>
                </c:pt>
                <c:pt idx="2">
                  <c:v>December</c:v>
                </c:pt>
                <c:pt idx="3">
                  <c:v>February</c:v>
                </c:pt>
                <c:pt idx="4">
                  <c:v>January</c:v>
                </c:pt>
                <c:pt idx="5">
                  <c:v>July</c:v>
                </c:pt>
                <c:pt idx="6">
                  <c:v>June</c:v>
                </c:pt>
                <c:pt idx="7">
                  <c:v>March</c:v>
                </c:pt>
                <c:pt idx="8">
                  <c:v>May</c:v>
                </c:pt>
                <c:pt idx="9">
                  <c:v>November</c:v>
                </c:pt>
                <c:pt idx="10">
                  <c:v>October</c:v>
                </c:pt>
                <c:pt idx="11">
                  <c:v>September</c:v>
                </c:pt>
              </c:strCache>
            </c:strRef>
          </c:cat>
          <c:val>
            <c:numRef>
              <c:f>'Kpi4'!$B$58:$B$70</c:f>
              <c:numCache>
                <c:formatCode>General</c:formatCode>
                <c:ptCount val="12"/>
                <c:pt idx="0">
                  <c:v>798</c:v>
                </c:pt>
                <c:pt idx="1">
                  <c:v>796</c:v>
                </c:pt>
                <c:pt idx="2">
                  <c:v>789</c:v>
                </c:pt>
                <c:pt idx="3">
                  <c:v>745</c:v>
                </c:pt>
                <c:pt idx="4">
                  <c:v>746</c:v>
                </c:pt>
                <c:pt idx="5">
                  <c:v>826</c:v>
                </c:pt>
                <c:pt idx="6">
                  <c:v>815</c:v>
                </c:pt>
                <c:pt idx="7">
                  <c:v>838</c:v>
                </c:pt>
                <c:pt idx="8">
                  <c:v>780</c:v>
                </c:pt>
                <c:pt idx="9">
                  <c:v>779</c:v>
                </c:pt>
                <c:pt idx="10">
                  <c:v>801</c:v>
                </c:pt>
                <c:pt idx="11">
                  <c:v>838</c:v>
                </c:pt>
              </c:numCache>
            </c:numRef>
          </c:val>
          <c:extLst>
            <c:ext xmlns:c16="http://schemas.microsoft.com/office/drawing/2014/chart" uri="{C3380CC4-5D6E-409C-BE32-E72D297353CC}">
              <c16:uniqueId val="{00000000-07B7-439D-A2FD-B7F5BF972872}"/>
            </c:ext>
          </c:extLst>
        </c:ser>
        <c:dLbls>
          <c:showLegendKey val="0"/>
          <c:showVal val="1"/>
          <c:showCatName val="0"/>
          <c:showSerName val="0"/>
          <c:showPercent val="0"/>
          <c:showBubbleSize val="0"/>
        </c:dLbls>
        <c:gapWidth val="150"/>
        <c:axId val="300112512"/>
        <c:axId val="837077056"/>
      </c:barChart>
      <c:catAx>
        <c:axId val="30011251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7077056"/>
        <c:crosses val="autoZero"/>
        <c:auto val="1"/>
        <c:lblAlgn val="ctr"/>
        <c:lblOffset val="100"/>
        <c:noMultiLvlLbl val="0"/>
      </c:catAx>
      <c:valAx>
        <c:axId val="837077056"/>
        <c:scaling>
          <c:orientation val="minMax"/>
        </c:scaling>
        <c:delete val="1"/>
        <c:axPos val="l"/>
        <c:numFmt formatCode="General" sourceLinked="1"/>
        <c:majorTickMark val="none"/>
        <c:minorTickMark val="none"/>
        <c:tickLblPos val="nextTo"/>
        <c:crossAx val="3001125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2700" cap="flat" cmpd="sng" algn="ctr">
      <a:solidFill>
        <a:srgbClr val="EE1E08"/>
      </a:solidFill>
      <a:round/>
    </a:ln>
    <a:effectLst>
      <a:outerShdw blurRad="50800" dist="38100" dir="2700000" algn="tl"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[Zomato Analytics - Excel Project 1.xlsx]Kpi9!PivotTable7</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solidFill>
                  <a:sysClr val="windowText" lastClr="000000"/>
                </a:solidFill>
              </a:rPr>
              <a:t>Percentage</a:t>
            </a:r>
            <a:r>
              <a:rPr lang="en-IN" b="1" baseline="0">
                <a:solidFill>
                  <a:sysClr val="windowText" lastClr="000000"/>
                </a:solidFill>
              </a:rPr>
              <a:t> of Resturants based on has_online_delivery</a:t>
            </a:r>
            <a:endParaRPr lang="en-IN" b="1">
              <a:solidFill>
                <a:sysClr val="windowText" lastClr="0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pivotFmt>
      <c:pivotFmt>
        <c:idx val="4"/>
        <c:spPr>
          <a:solidFill>
            <a:srgbClr val="EE1E08"/>
          </a:solidFill>
          <a:ln w="85725">
            <a:solidFill>
              <a:schemeClr val="bg1"/>
            </a:solidFill>
          </a:ln>
          <a:effectLst/>
          <a:sp3d contourW="85725">
            <a:contourClr>
              <a:schemeClr val="bg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separator>
</c:separator>
          <c:extLst>
            <c:ext xmlns:c15="http://schemas.microsoft.com/office/drawing/2012/chart" uri="{CE6537A1-D6FC-4f65-9D91-7224C49458BB}"/>
          </c:extLst>
        </c:dLbl>
      </c:pivotFmt>
      <c:pivotFmt>
        <c:idx val="5"/>
        <c:spPr>
          <a:solidFill>
            <a:srgbClr val="EE1E08"/>
          </a:solidFill>
          <a:ln w="85725">
            <a:solidFill>
              <a:schemeClr val="bg1"/>
            </a:solidFill>
          </a:ln>
          <a:effectLst/>
          <a:sp3d contourW="85725">
            <a:contourClr>
              <a:schemeClr val="bg1"/>
            </a:contourClr>
          </a:sp3d>
        </c:spPr>
      </c:pivotFmt>
      <c:pivotFmt>
        <c:idx val="6"/>
        <c:spPr>
          <a:solidFill>
            <a:srgbClr val="EE1E08"/>
          </a:solidFill>
          <a:ln w="85725">
            <a:solidFill>
              <a:schemeClr val="bg1"/>
            </a:solidFill>
          </a:ln>
          <a:effectLst/>
          <a:sp3d contourW="85725">
            <a:contourClr>
              <a:schemeClr val="bg1"/>
            </a:contourClr>
          </a:sp3d>
        </c:spPr>
      </c:pivotFmt>
      <c:pivotFmt>
        <c:idx val="7"/>
        <c:spPr>
          <a:solidFill>
            <a:srgbClr val="EE1E08"/>
          </a:solidFill>
          <a:ln w="85725">
            <a:solidFill>
              <a:schemeClr val="bg1"/>
            </a:solidFill>
          </a:ln>
          <a:effectLst/>
          <a:sp3d contourW="85725">
            <a:contourClr>
              <a:schemeClr val="bg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separator>
</c:separator>
          <c:extLst>
            <c:ext xmlns:c15="http://schemas.microsoft.com/office/drawing/2012/chart" uri="{CE6537A1-D6FC-4f65-9D91-7224C49458BB}"/>
          </c:extLst>
        </c:dLbl>
      </c:pivotFmt>
      <c:pivotFmt>
        <c:idx val="8"/>
        <c:spPr>
          <a:solidFill>
            <a:srgbClr val="EE1E08"/>
          </a:solidFill>
          <a:ln w="85725">
            <a:solidFill>
              <a:schemeClr val="bg1"/>
            </a:solidFill>
          </a:ln>
          <a:effectLst/>
          <a:sp3d contourW="85725">
            <a:contourClr>
              <a:schemeClr val="bg1"/>
            </a:contourClr>
          </a:sp3d>
        </c:spPr>
      </c:pivotFmt>
      <c:pivotFmt>
        <c:idx val="9"/>
        <c:spPr>
          <a:solidFill>
            <a:srgbClr val="EE1E08"/>
          </a:solidFill>
          <a:ln w="85725">
            <a:solidFill>
              <a:schemeClr val="bg1"/>
            </a:solidFill>
          </a:ln>
          <a:effectLst/>
          <a:sp3d contourW="85725">
            <a:contourClr>
              <a:schemeClr val="bg1"/>
            </a:contourClr>
          </a:sp3d>
        </c:spPr>
      </c:pivotFmt>
      <c:pivotFmt>
        <c:idx val="10"/>
        <c:spPr>
          <a:solidFill>
            <a:srgbClr val="EE1E08"/>
          </a:solidFill>
          <a:ln w="85725">
            <a:solidFill>
              <a:schemeClr val="bg1"/>
            </a:solidFill>
          </a:ln>
          <a:effectLst/>
          <a:sp3d contourW="85725">
            <a:contourClr>
              <a:schemeClr val="bg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separator>
</c:separator>
          <c:extLst>
            <c:ext xmlns:c15="http://schemas.microsoft.com/office/drawing/2012/chart" uri="{CE6537A1-D6FC-4f65-9D91-7224C49458BB}"/>
          </c:extLst>
        </c:dLbl>
      </c:pivotFmt>
      <c:pivotFmt>
        <c:idx val="11"/>
        <c:spPr>
          <a:solidFill>
            <a:srgbClr val="EE1E08"/>
          </a:solidFill>
          <a:ln w="85725">
            <a:solidFill>
              <a:schemeClr val="bg1"/>
            </a:solidFill>
          </a:ln>
          <a:effectLst/>
          <a:sp3d contourW="85725">
            <a:contourClr>
              <a:schemeClr val="bg1"/>
            </a:contourClr>
          </a:sp3d>
        </c:spPr>
      </c:pivotFmt>
      <c:pivotFmt>
        <c:idx val="12"/>
        <c:spPr>
          <a:solidFill>
            <a:srgbClr val="EE1E08"/>
          </a:solidFill>
          <a:ln w="85725">
            <a:solidFill>
              <a:schemeClr val="bg1"/>
            </a:solidFill>
          </a:ln>
          <a:effectLst/>
          <a:sp3d contourW="85725">
            <a:contourClr>
              <a:schemeClr val="bg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'Kpi9'!$B$3</c:f>
              <c:strCache>
                <c:ptCount val="1"/>
                <c:pt idx="0">
                  <c:v>Total</c:v>
                </c:pt>
              </c:strCache>
            </c:strRef>
          </c:tx>
          <c:spPr>
            <a:solidFill>
              <a:srgbClr val="EE1E08"/>
            </a:solidFill>
            <a:ln w="85725">
              <a:solidFill>
                <a:schemeClr val="bg1"/>
              </a:solidFill>
            </a:ln>
          </c:spPr>
          <c:dPt>
            <c:idx val="0"/>
            <c:bubble3D val="0"/>
            <c:spPr>
              <a:solidFill>
                <a:srgbClr val="EE1E08"/>
              </a:solidFill>
              <a:ln w="85725">
                <a:solidFill>
                  <a:schemeClr val="bg1"/>
                </a:solidFill>
              </a:ln>
              <a:effectLst/>
              <a:sp3d contourW="85725">
                <a:contourClr>
                  <a:schemeClr val="bg1"/>
                </a:contourClr>
              </a:sp3d>
            </c:spPr>
            <c:extLst>
              <c:ext xmlns:c16="http://schemas.microsoft.com/office/drawing/2014/chart" uri="{C3380CC4-5D6E-409C-BE32-E72D297353CC}">
                <c16:uniqueId val="{00000001-E11A-4498-8483-69CC99BB0D13}"/>
              </c:ext>
            </c:extLst>
          </c:dPt>
          <c:dPt>
            <c:idx val="1"/>
            <c:bubble3D val="0"/>
            <c:spPr>
              <a:solidFill>
                <a:srgbClr val="EE1E08"/>
              </a:solidFill>
              <a:ln w="85725">
                <a:solidFill>
                  <a:schemeClr val="bg1"/>
                </a:solidFill>
              </a:ln>
              <a:effectLst/>
              <a:sp3d contourW="85725">
                <a:contourClr>
                  <a:schemeClr val="bg1"/>
                </a:contourClr>
              </a:sp3d>
            </c:spPr>
            <c:extLst>
              <c:ext xmlns:c16="http://schemas.microsoft.com/office/drawing/2014/chart" uri="{C3380CC4-5D6E-409C-BE32-E72D297353CC}">
                <c16:uniqueId val="{00000003-E11A-4498-8483-69CC99BB0D13}"/>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'Kpi9'!$A$4:$A$6</c:f>
              <c:strCache>
                <c:ptCount val="2"/>
                <c:pt idx="0">
                  <c:v>No</c:v>
                </c:pt>
                <c:pt idx="1">
                  <c:v>Yes</c:v>
                </c:pt>
              </c:strCache>
            </c:strRef>
          </c:cat>
          <c:val>
            <c:numRef>
              <c:f>'Kpi9'!$B$4:$B$6</c:f>
              <c:numCache>
                <c:formatCode>0.00%</c:formatCode>
                <c:ptCount val="2"/>
                <c:pt idx="0">
                  <c:v>0.74337765678986489</c:v>
                </c:pt>
                <c:pt idx="1">
                  <c:v>0.25662234321013505</c:v>
                </c:pt>
              </c:numCache>
            </c:numRef>
          </c:val>
          <c:extLst>
            <c:ext xmlns:c16="http://schemas.microsoft.com/office/drawing/2014/chart" uri="{C3380CC4-5D6E-409C-BE32-E72D297353CC}">
              <c16:uniqueId val="{00000004-E11A-4498-8483-69CC99BB0D13}"/>
            </c:ext>
          </c:extLst>
        </c:ser>
        <c:dLbls>
          <c:showLegendKey val="0"/>
          <c:showVal val="0"/>
          <c:showCatName val="0"/>
          <c:showSerName val="0"/>
          <c:showPercent val="0"/>
          <c:showBubbleSize val="0"/>
          <c:showLeaderLines val="1"/>
        </c:dLbls>
      </c:pie3DChart>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rgbClr val="EE1E08"/>
      </a:solidFill>
      <a:round/>
    </a:ln>
    <a:effectLst>
      <a:outerShdw blurRad="50800" dist="38100" dir="2700000" algn="tl"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[Zomato Analytics - Excel Project 1.xlsx]Kpi 8!PivotTable6</c:name>
    <c:fmtId val="-1"/>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rgbClr val="000000">
                    <a:lumMod val="65000"/>
                    <a:lumOff val="35000"/>
                  </a:srgbClr>
                </a:solidFill>
                <a:latin typeface="+mn-lt"/>
                <a:ea typeface="+mn-ea"/>
                <a:cs typeface="+mn-cs"/>
              </a:defRPr>
            </a:pPr>
            <a:r>
              <a:rPr lang="en-IN" sz="1400" b="1" i="0" u="none" strike="noStrike" kern="1200" spc="0" baseline="0">
                <a:solidFill>
                  <a:sysClr val="windowText" lastClr="000000"/>
                </a:solidFill>
              </a:rPr>
              <a:t>Percentage of Resturants based on has_table_booking</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rgbClr val="000000">
                  <a:lumMod val="65000"/>
                  <a:lumOff val="35000"/>
                </a:srgbClr>
              </a:solidFill>
              <a:latin typeface="+mn-lt"/>
              <a:ea typeface="+mn-ea"/>
              <a:cs typeface="+mn-cs"/>
            </a:defRPr>
          </a:pPr>
          <a:endParaRPr lang="en-US"/>
        </a:p>
      </c:txPr>
    </c:title>
    <c:autoTitleDeleted val="0"/>
    <c:pivotFmts>
      <c:pivotFmt>
        <c:idx val="0"/>
        <c:dLbl>
          <c:idx val="0"/>
          <c:showLegendKey val="0"/>
          <c:showVal val="1"/>
          <c:showCatName val="0"/>
          <c:showSerName val="0"/>
          <c:showPercent val="0"/>
          <c:showBubbleSize val="0"/>
          <c:extLst>
            <c:ext xmlns:c15="http://schemas.microsoft.com/office/drawing/2012/chart" uri="{CE6537A1-D6FC-4f65-9D91-7224C49458BB}"/>
          </c:extLst>
        </c:dLbl>
      </c:pivotFmt>
      <c:pivotFmt>
        <c:idx val="1"/>
      </c:pivotFmt>
      <c:pivotFmt>
        <c:idx val="2"/>
      </c:pivotFmt>
      <c:pivotFmt>
        <c:idx val="3"/>
        <c:dLbl>
          <c:idx val="0"/>
          <c:showLegendKey val="0"/>
          <c:showVal val="1"/>
          <c:showCatName val="0"/>
          <c:showSerName val="0"/>
          <c:showPercent val="0"/>
          <c:showBubbleSize val="0"/>
          <c:extLst>
            <c:ext xmlns:c15="http://schemas.microsoft.com/office/drawing/2012/chart" uri="{CE6537A1-D6FC-4f65-9D91-7224C49458BB}"/>
          </c:extLst>
        </c:dLbl>
      </c:pivotFmt>
      <c:pivotFmt>
        <c:idx val="4"/>
      </c:pivotFmt>
      <c:pivotFmt>
        <c:idx val="5"/>
      </c:pivotFmt>
      <c:pivotFmt>
        <c:idx val="6"/>
        <c:dLbl>
          <c:idx val="0"/>
          <c:showLegendKey val="0"/>
          <c:showVal val="1"/>
          <c:showCatName val="0"/>
          <c:showSerName val="0"/>
          <c:showPercent val="0"/>
          <c:showBubbleSize val="0"/>
          <c:extLst>
            <c:ext xmlns:c15="http://schemas.microsoft.com/office/drawing/2012/chart" uri="{CE6537A1-D6FC-4f65-9D91-7224C49458BB}"/>
          </c:extLst>
        </c:dLbl>
      </c:pivotFmt>
      <c:pivotFmt>
        <c:idx val="7"/>
      </c:pivotFmt>
      <c:pivotFmt>
        <c:idx val="8"/>
      </c:pivotFmt>
      <c:pivotFmt>
        <c:idx val="9"/>
        <c:dLbl>
          <c:idx val="0"/>
          <c:showLegendKey val="0"/>
          <c:showVal val="1"/>
          <c:showCatName val="0"/>
          <c:showSerName val="0"/>
          <c:showPercent val="0"/>
          <c:showBubbleSize val="0"/>
          <c:extLst>
            <c:ext xmlns:c15="http://schemas.microsoft.com/office/drawing/2012/chart" uri="{CE6537A1-D6FC-4f65-9D91-7224C49458BB}"/>
          </c:extLst>
        </c:dLbl>
      </c:pivotFmt>
      <c:pivotFmt>
        <c:idx val="10"/>
      </c:pivotFmt>
      <c:pivotFmt>
        <c:idx val="11"/>
      </c:pivotFmt>
      <c:pivotFmt>
        <c:idx val="1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separator>
</c:separator>
          <c:extLst>
            <c:ext xmlns:c15="http://schemas.microsoft.com/office/drawing/2012/chart" uri="{CE6537A1-D6FC-4f65-9D91-7224C49458BB}"/>
          </c:extLst>
        </c:dLbl>
      </c:pivotFmt>
      <c:pivotFmt>
        <c:idx val="13"/>
        <c:spPr>
          <a:solidFill>
            <a:srgbClr val="EE1E08"/>
          </a:solidFill>
          <a:ln w="25400">
            <a:solidFill>
              <a:schemeClr val="lt1"/>
            </a:solidFill>
          </a:ln>
          <a:effectLst/>
          <a:sp3d contourW="25400">
            <a:contourClr>
              <a:schemeClr val="lt1"/>
            </a:contourClr>
          </a:sp3d>
        </c:spPr>
      </c:pivotFmt>
      <c:pivotFmt>
        <c:idx val="14"/>
        <c:spPr>
          <a:solidFill>
            <a:srgbClr val="FF0000"/>
          </a:solidFill>
          <a:ln w="92075">
            <a:solidFill>
              <a:schemeClr val="bg1"/>
            </a:solidFill>
          </a:ln>
          <a:effectLst/>
          <a:sp3d contourW="92075">
            <a:contourClr>
              <a:schemeClr val="bg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separator>
</c:separator>
          <c:extLst>
            <c:ext xmlns:c15="http://schemas.microsoft.com/office/drawing/2012/chart" uri="{CE6537A1-D6FC-4f65-9D91-7224C49458BB}"/>
          </c:extLst>
        </c:dLbl>
      </c:pivotFmt>
      <c:pivotFmt>
        <c:idx val="16"/>
        <c:spPr>
          <a:solidFill>
            <a:srgbClr val="EE1E08"/>
          </a:solidFill>
          <a:ln w="25400">
            <a:solidFill>
              <a:schemeClr val="lt1"/>
            </a:solidFill>
          </a:ln>
          <a:effectLst/>
          <a:sp3d contourW="25400">
            <a:contourClr>
              <a:schemeClr val="lt1"/>
            </a:contourClr>
          </a:sp3d>
        </c:spPr>
      </c:pivotFmt>
      <c:pivotFmt>
        <c:idx val="17"/>
        <c:spPr>
          <a:solidFill>
            <a:srgbClr val="FF0000"/>
          </a:solidFill>
          <a:ln w="92075">
            <a:solidFill>
              <a:schemeClr val="bg1"/>
            </a:solidFill>
          </a:ln>
          <a:effectLst/>
          <a:sp3d contourW="92075">
            <a:contourClr>
              <a:schemeClr val="bg1"/>
            </a:contourClr>
          </a:sp3d>
        </c:spPr>
      </c:pivotFmt>
      <c:pivotFmt>
        <c:idx val="1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separator>
</c:separator>
          <c:extLst>
            <c:ext xmlns:c15="http://schemas.microsoft.com/office/drawing/2012/chart" uri="{CE6537A1-D6FC-4f65-9D91-7224C49458BB}"/>
          </c:extLst>
        </c:dLbl>
      </c:pivotFmt>
      <c:pivotFmt>
        <c:idx val="19"/>
        <c:spPr>
          <a:solidFill>
            <a:srgbClr val="EE1E08"/>
          </a:solidFill>
          <a:ln w="25400">
            <a:solidFill>
              <a:schemeClr val="lt1"/>
            </a:solidFill>
          </a:ln>
          <a:effectLst/>
          <a:sp3d contourW="25400">
            <a:contourClr>
              <a:schemeClr val="lt1"/>
            </a:contourClr>
          </a:sp3d>
        </c:spPr>
      </c:pivotFmt>
      <c:pivotFmt>
        <c:idx val="20"/>
        <c:spPr>
          <a:solidFill>
            <a:srgbClr val="FF0000"/>
          </a:solidFill>
          <a:ln w="92075">
            <a:solidFill>
              <a:schemeClr val="bg1"/>
            </a:solidFill>
          </a:ln>
          <a:effectLst/>
          <a:sp3d contourW="92075">
            <a:contourClr>
              <a:schemeClr val="bg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1023246199237029"/>
          <c:y val="0.49175676734438045"/>
          <c:w val="0.78749052549815524"/>
          <c:h val="0.39558800485760176"/>
        </c:manualLayout>
      </c:layout>
      <c:pie3DChart>
        <c:varyColors val="1"/>
        <c:ser>
          <c:idx val="0"/>
          <c:order val="0"/>
          <c:tx>
            <c:strRef>
              <c:f>'Kpi 8'!$B$3</c:f>
              <c:strCache>
                <c:ptCount val="1"/>
                <c:pt idx="0">
                  <c:v>Total</c:v>
                </c:pt>
              </c:strCache>
            </c:strRef>
          </c:tx>
          <c:dPt>
            <c:idx val="0"/>
            <c:bubble3D val="0"/>
            <c:explosion val="2"/>
            <c:spPr>
              <a:solidFill>
                <a:srgbClr val="EE1E08"/>
              </a:solidFill>
              <a:ln w="25400">
                <a:solidFill>
                  <a:schemeClr val="lt1"/>
                </a:solidFill>
              </a:ln>
              <a:effectLst/>
              <a:sp3d contourW="25400">
                <a:contourClr>
                  <a:schemeClr val="lt1"/>
                </a:contourClr>
              </a:sp3d>
            </c:spPr>
            <c:extLst>
              <c:ext xmlns:c16="http://schemas.microsoft.com/office/drawing/2014/chart" uri="{C3380CC4-5D6E-409C-BE32-E72D297353CC}">
                <c16:uniqueId val="{00000001-C5E9-4746-8D85-30ADB5B057A4}"/>
              </c:ext>
            </c:extLst>
          </c:dPt>
          <c:dPt>
            <c:idx val="1"/>
            <c:bubble3D val="0"/>
            <c:spPr>
              <a:solidFill>
                <a:srgbClr val="FF0000"/>
              </a:solidFill>
              <a:ln w="92075">
                <a:solidFill>
                  <a:schemeClr val="bg1"/>
                </a:solidFill>
              </a:ln>
              <a:effectLst/>
              <a:sp3d contourW="92075">
                <a:contourClr>
                  <a:schemeClr val="bg1"/>
                </a:contourClr>
              </a:sp3d>
            </c:spPr>
            <c:extLst>
              <c:ext xmlns:c16="http://schemas.microsoft.com/office/drawing/2014/chart" uri="{C3380CC4-5D6E-409C-BE32-E72D297353CC}">
                <c16:uniqueId val="{00000003-C5E9-4746-8D85-30ADB5B057A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'Kpi 8'!$A$4:$A$6</c:f>
              <c:strCache>
                <c:ptCount val="2"/>
                <c:pt idx="0">
                  <c:v>No</c:v>
                </c:pt>
                <c:pt idx="1">
                  <c:v>Yes</c:v>
                </c:pt>
              </c:strCache>
            </c:strRef>
          </c:cat>
          <c:val>
            <c:numRef>
              <c:f>'Kpi 8'!$B$4:$B$6</c:f>
              <c:numCache>
                <c:formatCode>0.00%</c:formatCode>
                <c:ptCount val="2"/>
                <c:pt idx="0">
                  <c:v>0.87875615118835726</c:v>
                </c:pt>
                <c:pt idx="1">
                  <c:v>0.12124384881164275</c:v>
                </c:pt>
              </c:numCache>
            </c:numRef>
          </c:val>
          <c:extLst>
            <c:ext xmlns:c16="http://schemas.microsoft.com/office/drawing/2014/chart" uri="{C3380CC4-5D6E-409C-BE32-E72D297353CC}">
              <c16:uniqueId val="{00000004-C5E9-4746-8D85-30ADB5B057A4}"/>
            </c:ext>
          </c:extLst>
        </c:ser>
        <c:dLbls>
          <c:showLegendKey val="0"/>
          <c:showVal val="1"/>
          <c:showCatName val="0"/>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rgbClr val="EE1E08"/>
      </a:solidFill>
      <a:round/>
    </a:ln>
    <a:effectLst>
      <a:outerShdw blurRad="50800" dist="38100" dir="2700000" algn="tl"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[Zomato Analytics - Excel Project 1.xlsx]Sheet2!PivotTable7</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solidFill>
                  <a:sysClr val="windowText" lastClr="000000"/>
                </a:solidFill>
              </a:rPr>
              <a:t>Sales Bucket List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FF0000"/>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Sheet2!$B$40</c:f>
              <c:strCache>
                <c:ptCount val="1"/>
                <c:pt idx="0">
                  <c:v>Total</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Sheet2!$A$41:$A$45</c:f>
              <c:strCache>
                <c:ptCount val="4"/>
                <c:pt idx="0">
                  <c:v>1001-80000</c:v>
                </c:pt>
                <c:pt idx="1">
                  <c:v>601-1000</c:v>
                </c:pt>
                <c:pt idx="2">
                  <c:v>0-300</c:v>
                </c:pt>
                <c:pt idx="3">
                  <c:v>301-600</c:v>
                </c:pt>
              </c:strCache>
            </c:strRef>
          </c:cat>
          <c:val>
            <c:numRef>
              <c:f>Sheet2!$B$41:$B$45</c:f>
              <c:numCache>
                <c:formatCode>General</c:formatCode>
                <c:ptCount val="4"/>
                <c:pt idx="0">
                  <c:v>1456</c:v>
                </c:pt>
                <c:pt idx="1">
                  <c:v>1834</c:v>
                </c:pt>
                <c:pt idx="2">
                  <c:v>2615</c:v>
                </c:pt>
                <c:pt idx="3">
                  <c:v>3646</c:v>
                </c:pt>
              </c:numCache>
            </c:numRef>
          </c:val>
          <c:extLst>
            <c:ext xmlns:c16="http://schemas.microsoft.com/office/drawing/2014/chart" uri="{C3380CC4-5D6E-409C-BE32-E72D297353CC}">
              <c16:uniqueId val="{00000000-BEE8-4978-8B0D-1BA619DFADAD}"/>
            </c:ext>
          </c:extLst>
        </c:ser>
        <c:dLbls>
          <c:dLblPos val="outEnd"/>
          <c:showLegendKey val="0"/>
          <c:showVal val="1"/>
          <c:showCatName val="0"/>
          <c:showSerName val="0"/>
          <c:showPercent val="0"/>
          <c:showBubbleSize val="0"/>
        </c:dLbls>
        <c:gapWidth val="182"/>
        <c:axId val="509296736"/>
        <c:axId val="762722416"/>
      </c:barChart>
      <c:catAx>
        <c:axId val="50929673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2722416"/>
        <c:crosses val="autoZero"/>
        <c:auto val="1"/>
        <c:lblAlgn val="ctr"/>
        <c:lblOffset val="100"/>
        <c:noMultiLvlLbl val="0"/>
      </c:catAx>
      <c:valAx>
        <c:axId val="76272241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9296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rgbClr val="EE1E08"/>
      </a:solidFill>
      <a:round/>
    </a:ln>
    <a:effectLst>
      <a:outerShdw blurRad="50800" dist="38100" dir="2700000" algn="tl"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E1184-5C0B-C023-6A3E-016A717F28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BCB8FB3-B537-1FD4-FC70-8C4720F7B2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F81A2C9-0FE0-C8A5-32FF-D973C499E9BE}"/>
              </a:ext>
            </a:extLst>
          </p:cNvPr>
          <p:cNvSpPr>
            <a:spLocks noGrp="1"/>
          </p:cNvSpPr>
          <p:nvPr>
            <p:ph type="dt" sz="half" idx="10"/>
          </p:nvPr>
        </p:nvSpPr>
        <p:spPr/>
        <p:txBody>
          <a:bodyPr/>
          <a:lstStyle/>
          <a:p>
            <a:fld id="{893BA1E2-40BA-407B-A7AE-D157E77246E2}" type="datetimeFigureOut">
              <a:rPr lang="en-IN" smtClean="0"/>
              <a:t>21-03-2024</a:t>
            </a:fld>
            <a:endParaRPr lang="en-IN"/>
          </a:p>
        </p:txBody>
      </p:sp>
      <p:sp>
        <p:nvSpPr>
          <p:cNvPr id="5" name="Footer Placeholder 4">
            <a:extLst>
              <a:ext uri="{FF2B5EF4-FFF2-40B4-BE49-F238E27FC236}">
                <a16:creationId xmlns:a16="http://schemas.microsoft.com/office/drawing/2014/main" id="{7B76103B-C5B9-D865-CB2A-0013BEE2A0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CE1996-E5E0-2A46-4865-443BB7E1EF33}"/>
              </a:ext>
            </a:extLst>
          </p:cNvPr>
          <p:cNvSpPr>
            <a:spLocks noGrp="1"/>
          </p:cNvSpPr>
          <p:nvPr>
            <p:ph type="sldNum" sz="quarter" idx="12"/>
          </p:nvPr>
        </p:nvSpPr>
        <p:spPr/>
        <p:txBody>
          <a:bodyPr/>
          <a:lstStyle/>
          <a:p>
            <a:fld id="{26C00CD4-711A-4AB3-AB08-FECC303AF4A8}" type="slidenum">
              <a:rPr lang="en-IN" smtClean="0"/>
              <a:t>‹#›</a:t>
            </a:fld>
            <a:endParaRPr lang="en-IN"/>
          </a:p>
        </p:txBody>
      </p:sp>
    </p:spTree>
    <p:extLst>
      <p:ext uri="{BB962C8B-B14F-4D97-AF65-F5344CB8AC3E}">
        <p14:creationId xmlns:p14="http://schemas.microsoft.com/office/powerpoint/2010/main" val="1080127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37FDB-8D56-867E-C680-5869C66FFB0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1C507F-CF39-F16E-93CE-7974DB6444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F68246-CD5E-F90A-43A5-F00AA4FABFE6}"/>
              </a:ext>
            </a:extLst>
          </p:cNvPr>
          <p:cNvSpPr>
            <a:spLocks noGrp="1"/>
          </p:cNvSpPr>
          <p:nvPr>
            <p:ph type="dt" sz="half" idx="10"/>
          </p:nvPr>
        </p:nvSpPr>
        <p:spPr/>
        <p:txBody>
          <a:bodyPr/>
          <a:lstStyle/>
          <a:p>
            <a:fld id="{893BA1E2-40BA-407B-A7AE-D157E77246E2}" type="datetimeFigureOut">
              <a:rPr lang="en-IN" smtClean="0"/>
              <a:t>21-03-2024</a:t>
            </a:fld>
            <a:endParaRPr lang="en-IN"/>
          </a:p>
        </p:txBody>
      </p:sp>
      <p:sp>
        <p:nvSpPr>
          <p:cNvPr id="5" name="Footer Placeholder 4">
            <a:extLst>
              <a:ext uri="{FF2B5EF4-FFF2-40B4-BE49-F238E27FC236}">
                <a16:creationId xmlns:a16="http://schemas.microsoft.com/office/drawing/2014/main" id="{87D3A264-7927-379D-E83D-926B95C367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1BBA6C-25B5-9E0A-FC5B-3067597FB02A}"/>
              </a:ext>
            </a:extLst>
          </p:cNvPr>
          <p:cNvSpPr>
            <a:spLocks noGrp="1"/>
          </p:cNvSpPr>
          <p:nvPr>
            <p:ph type="sldNum" sz="quarter" idx="12"/>
          </p:nvPr>
        </p:nvSpPr>
        <p:spPr/>
        <p:txBody>
          <a:bodyPr/>
          <a:lstStyle/>
          <a:p>
            <a:fld id="{26C00CD4-711A-4AB3-AB08-FECC303AF4A8}" type="slidenum">
              <a:rPr lang="en-IN" smtClean="0"/>
              <a:t>‹#›</a:t>
            </a:fld>
            <a:endParaRPr lang="en-IN"/>
          </a:p>
        </p:txBody>
      </p:sp>
    </p:spTree>
    <p:extLst>
      <p:ext uri="{BB962C8B-B14F-4D97-AF65-F5344CB8AC3E}">
        <p14:creationId xmlns:p14="http://schemas.microsoft.com/office/powerpoint/2010/main" val="3197522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6F7614-8CC2-E634-A4FA-B442531F71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B955BC-7991-CE24-0CE6-8E9A3683B7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6F62B2-9CDE-5D06-4254-481C5C156E96}"/>
              </a:ext>
            </a:extLst>
          </p:cNvPr>
          <p:cNvSpPr>
            <a:spLocks noGrp="1"/>
          </p:cNvSpPr>
          <p:nvPr>
            <p:ph type="dt" sz="half" idx="10"/>
          </p:nvPr>
        </p:nvSpPr>
        <p:spPr/>
        <p:txBody>
          <a:bodyPr/>
          <a:lstStyle/>
          <a:p>
            <a:fld id="{893BA1E2-40BA-407B-A7AE-D157E77246E2}" type="datetimeFigureOut">
              <a:rPr lang="en-IN" smtClean="0"/>
              <a:t>21-03-2024</a:t>
            </a:fld>
            <a:endParaRPr lang="en-IN"/>
          </a:p>
        </p:txBody>
      </p:sp>
      <p:sp>
        <p:nvSpPr>
          <p:cNvPr id="5" name="Footer Placeholder 4">
            <a:extLst>
              <a:ext uri="{FF2B5EF4-FFF2-40B4-BE49-F238E27FC236}">
                <a16:creationId xmlns:a16="http://schemas.microsoft.com/office/drawing/2014/main" id="{DB1258F2-8C61-1DD8-9F46-CDEF19F2F1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025F1A-AFCC-0814-26F2-725080EE3705}"/>
              </a:ext>
            </a:extLst>
          </p:cNvPr>
          <p:cNvSpPr>
            <a:spLocks noGrp="1"/>
          </p:cNvSpPr>
          <p:nvPr>
            <p:ph type="sldNum" sz="quarter" idx="12"/>
          </p:nvPr>
        </p:nvSpPr>
        <p:spPr/>
        <p:txBody>
          <a:bodyPr/>
          <a:lstStyle/>
          <a:p>
            <a:fld id="{26C00CD4-711A-4AB3-AB08-FECC303AF4A8}" type="slidenum">
              <a:rPr lang="en-IN" smtClean="0"/>
              <a:t>‹#›</a:t>
            </a:fld>
            <a:endParaRPr lang="en-IN"/>
          </a:p>
        </p:txBody>
      </p:sp>
    </p:spTree>
    <p:extLst>
      <p:ext uri="{BB962C8B-B14F-4D97-AF65-F5344CB8AC3E}">
        <p14:creationId xmlns:p14="http://schemas.microsoft.com/office/powerpoint/2010/main" val="1860142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E5FE3-AA08-2118-08C7-B33C9AEBD2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908DA3-3BCF-F3C2-6AA1-F8CE8F13F5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941E26-31FA-9DAE-BA45-6A2142DAD909}"/>
              </a:ext>
            </a:extLst>
          </p:cNvPr>
          <p:cNvSpPr>
            <a:spLocks noGrp="1"/>
          </p:cNvSpPr>
          <p:nvPr>
            <p:ph type="dt" sz="half" idx="10"/>
          </p:nvPr>
        </p:nvSpPr>
        <p:spPr/>
        <p:txBody>
          <a:bodyPr/>
          <a:lstStyle/>
          <a:p>
            <a:fld id="{893BA1E2-40BA-407B-A7AE-D157E77246E2}" type="datetimeFigureOut">
              <a:rPr lang="en-IN" smtClean="0"/>
              <a:t>21-03-2024</a:t>
            </a:fld>
            <a:endParaRPr lang="en-IN"/>
          </a:p>
        </p:txBody>
      </p:sp>
      <p:sp>
        <p:nvSpPr>
          <p:cNvPr id="5" name="Footer Placeholder 4">
            <a:extLst>
              <a:ext uri="{FF2B5EF4-FFF2-40B4-BE49-F238E27FC236}">
                <a16:creationId xmlns:a16="http://schemas.microsoft.com/office/drawing/2014/main" id="{19E52156-C40A-A669-7C92-DB5D542BF9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8E9E3B-4530-24A4-5714-71F1DCF286C8}"/>
              </a:ext>
            </a:extLst>
          </p:cNvPr>
          <p:cNvSpPr>
            <a:spLocks noGrp="1"/>
          </p:cNvSpPr>
          <p:nvPr>
            <p:ph type="sldNum" sz="quarter" idx="12"/>
          </p:nvPr>
        </p:nvSpPr>
        <p:spPr/>
        <p:txBody>
          <a:bodyPr/>
          <a:lstStyle/>
          <a:p>
            <a:fld id="{26C00CD4-711A-4AB3-AB08-FECC303AF4A8}" type="slidenum">
              <a:rPr lang="en-IN" smtClean="0"/>
              <a:t>‹#›</a:t>
            </a:fld>
            <a:endParaRPr lang="en-IN"/>
          </a:p>
        </p:txBody>
      </p:sp>
    </p:spTree>
    <p:extLst>
      <p:ext uri="{BB962C8B-B14F-4D97-AF65-F5344CB8AC3E}">
        <p14:creationId xmlns:p14="http://schemas.microsoft.com/office/powerpoint/2010/main" val="1187836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E731A-7745-4D5B-7274-87EF00FBB1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5233548-4961-4690-8F60-0577D760B6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FC599E-2765-7646-EF15-B27B98EDC7E9}"/>
              </a:ext>
            </a:extLst>
          </p:cNvPr>
          <p:cNvSpPr>
            <a:spLocks noGrp="1"/>
          </p:cNvSpPr>
          <p:nvPr>
            <p:ph type="dt" sz="half" idx="10"/>
          </p:nvPr>
        </p:nvSpPr>
        <p:spPr/>
        <p:txBody>
          <a:bodyPr/>
          <a:lstStyle/>
          <a:p>
            <a:fld id="{893BA1E2-40BA-407B-A7AE-D157E77246E2}" type="datetimeFigureOut">
              <a:rPr lang="en-IN" smtClean="0"/>
              <a:t>21-03-2024</a:t>
            </a:fld>
            <a:endParaRPr lang="en-IN"/>
          </a:p>
        </p:txBody>
      </p:sp>
      <p:sp>
        <p:nvSpPr>
          <p:cNvPr id="5" name="Footer Placeholder 4">
            <a:extLst>
              <a:ext uri="{FF2B5EF4-FFF2-40B4-BE49-F238E27FC236}">
                <a16:creationId xmlns:a16="http://schemas.microsoft.com/office/drawing/2014/main" id="{94EC3928-BEAC-ED9E-A7F1-2588F5BEB2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E48F6C-744E-2EB8-DD4D-03981642FCFD}"/>
              </a:ext>
            </a:extLst>
          </p:cNvPr>
          <p:cNvSpPr>
            <a:spLocks noGrp="1"/>
          </p:cNvSpPr>
          <p:nvPr>
            <p:ph type="sldNum" sz="quarter" idx="12"/>
          </p:nvPr>
        </p:nvSpPr>
        <p:spPr/>
        <p:txBody>
          <a:bodyPr/>
          <a:lstStyle/>
          <a:p>
            <a:fld id="{26C00CD4-711A-4AB3-AB08-FECC303AF4A8}" type="slidenum">
              <a:rPr lang="en-IN" smtClean="0"/>
              <a:t>‹#›</a:t>
            </a:fld>
            <a:endParaRPr lang="en-IN"/>
          </a:p>
        </p:txBody>
      </p:sp>
    </p:spTree>
    <p:extLst>
      <p:ext uri="{BB962C8B-B14F-4D97-AF65-F5344CB8AC3E}">
        <p14:creationId xmlns:p14="http://schemas.microsoft.com/office/powerpoint/2010/main" val="315928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E1427-898F-9E55-370B-90C12AC293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1F09A0-AA42-E3B9-C98F-C4F1A28DE7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D553B1-A68E-E9D4-A993-BE571FAB38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C90540-91FA-2CD4-6E7B-DA79E9D69134}"/>
              </a:ext>
            </a:extLst>
          </p:cNvPr>
          <p:cNvSpPr>
            <a:spLocks noGrp="1"/>
          </p:cNvSpPr>
          <p:nvPr>
            <p:ph type="dt" sz="half" idx="10"/>
          </p:nvPr>
        </p:nvSpPr>
        <p:spPr/>
        <p:txBody>
          <a:bodyPr/>
          <a:lstStyle/>
          <a:p>
            <a:fld id="{893BA1E2-40BA-407B-A7AE-D157E77246E2}" type="datetimeFigureOut">
              <a:rPr lang="en-IN" smtClean="0"/>
              <a:t>21-03-2024</a:t>
            </a:fld>
            <a:endParaRPr lang="en-IN"/>
          </a:p>
        </p:txBody>
      </p:sp>
      <p:sp>
        <p:nvSpPr>
          <p:cNvPr id="6" name="Footer Placeholder 5">
            <a:extLst>
              <a:ext uri="{FF2B5EF4-FFF2-40B4-BE49-F238E27FC236}">
                <a16:creationId xmlns:a16="http://schemas.microsoft.com/office/drawing/2014/main" id="{33BD3B35-58D5-612A-F5C0-E3C999145D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DB44A9-D79E-0646-9A93-789031950E5B}"/>
              </a:ext>
            </a:extLst>
          </p:cNvPr>
          <p:cNvSpPr>
            <a:spLocks noGrp="1"/>
          </p:cNvSpPr>
          <p:nvPr>
            <p:ph type="sldNum" sz="quarter" idx="12"/>
          </p:nvPr>
        </p:nvSpPr>
        <p:spPr/>
        <p:txBody>
          <a:bodyPr/>
          <a:lstStyle/>
          <a:p>
            <a:fld id="{26C00CD4-711A-4AB3-AB08-FECC303AF4A8}" type="slidenum">
              <a:rPr lang="en-IN" smtClean="0"/>
              <a:t>‹#›</a:t>
            </a:fld>
            <a:endParaRPr lang="en-IN"/>
          </a:p>
        </p:txBody>
      </p:sp>
    </p:spTree>
    <p:extLst>
      <p:ext uri="{BB962C8B-B14F-4D97-AF65-F5344CB8AC3E}">
        <p14:creationId xmlns:p14="http://schemas.microsoft.com/office/powerpoint/2010/main" val="124596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38942-A1AB-0E08-FC51-936F559B251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BD7D9D-A752-2417-6BFF-8DE71B9533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FC84FA-F56E-5440-B5A9-A6FF99A2B4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28534F8-301B-87BB-1320-BDAE59EAE1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49621A-B16A-3E4D-522B-94ED53D495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F4BCD2F-8B20-5FE6-4E3F-C86782C07F7F}"/>
              </a:ext>
            </a:extLst>
          </p:cNvPr>
          <p:cNvSpPr>
            <a:spLocks noGrp="1"/>
          </p:cNvSpPr>
          <p:nvPr>
            <p:ph type="dt" sz="half" idx="10"/>
          </p:nvPr>
        </p:nvSpPr>
        <p:spPr/>
        <p:txBody>
          <a:bodyPr/>
          <a:lstStyle/>
          <a:p>
            <a:fld id="{893BA1E2-40BA-407B-A7AE-D157E77246E2}" type="datetimeFigureOut">
              <a:rPr lang="en-IN" smtClean="0"/>
              <a:t>21-03-2024</a:t>
            </a:fld>
            <a:endParaRPr lang="en-IN"/>
          </a:p>
        </p:txBody>
      </p:sp>
      <p:sp>
        <p:nvSpPr>
          <p:cNvPr id="8" name="Footer Placeholder 7">
            <a:extLst>
              <a:ext uri="{FF2B5EF4-FFF2-40B4-BE49-F238E27FC236}">
                <a16:creationId xmlns:a16="http://schemas.microsoft.com/office/drawing/2014/main" id="{7E8F1CD9-BA99-61D8-A83D-C9694DBFB9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B47B572-EBA8-DA95-5B5A-C358E6BBA125}"/>
              </a:ext>
            </a:extLst>
          </p:cNvPr>
          <p:cNvSpPr>
            <a:spLocks noGrp="1"/>
          </p:cNvSpPr>
          <p:nvPr>
            <p:ph type="sldNum" sz="quarter" idx="12"/>
          </p:nvPr>
        </p:nvSpPr>
        <p:spPr/>
        <p:txBody>
          <a:bodyPr/>
          <a:lstStyle/>
          <a:p>
            <a:fld id="{26C00CD4-711A-4AB3-AB08-FECC303AF4A8}" type="slidenum">
              <a:rPr lang="en-IN" smtClean="0"/>
              <a:t>‹#›</a:t>
            </a:fld>
            <a:endParaRPr lang="en-IN"/>
          </a:p>
        </p:txBody>
      </p:sp>
    </p:spTree>
    <p:extLst>
      <p:ext uri="{BB962C8B-B14F-4D97-AF65-F5344CB8AC3E}">
        <p14:creationId xmlns:p14="http://schemas.microsoft.com/office/powerpoint/2010/main" val="3015432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2AE96-35B9-D4E2-3354-E267DD8F2B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EC7115-4EFD-B573-F7E0-FAFEFF44F26D}"/>
              </a:ext>
            </a:extLst>
          </p:cNvPr>
          <p:cNvSpPr>
            <a:spLocks noGrp="1"/>
          </p:cNvSpPr>
          <p:nvPr>
            <p:ph type="dt" sz="half" idx="10"/>
          </p:nvPr>
        </p:nvSpPr>
        <p:spPr/>
        <p:txBody>
          <a:bodyPr/>
          <a:lstStyle/>
          <a:p>
            <a:fld id="{893BA1E2-40BA-407B-A7AE-D157E77246E2}" type="datetimeFigureOut">
              <a:rPr lang="en-IN" smtClean="0"/>
              <a:t>21-03-2024</a:t>
            </a:fld>
            <a:endParaRPr lang="en-IN"/>
          </a:p>
        </p:txBody>
      </p:sp>
      <p:sp>
        <p:nvSpPr>
          <p:cNvPr id="4" name="Footer Placeholder 3">
            <a:extLst>
              <a:ext uri="{FF2B5EF4-FFF2-40B4-BE49-F238E27FC236}">
                <a16:creationId xmlns:a16="http://schemas.microsoft.com/office/drawing/2014/main" id="{D76D9F18-7F32-8F33-2CD5-BDC7DA09045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065C4F6-0D4E-3935-0D48-792A913FCEC6}"/>
              </a:ext>
            </a:extLst>
          </p:cNvPr>
          <p:cNvSpPr>
            <a:spLocks noGrp="1"/>
          </p:cNvSpPr>
          <p:nvPr>
            <p:ph type="sldNum" sz="quarter" idx="12"/>
          </p:nvPr>
        </p:nvSpPr>
        <p:spPr/>
        <p:txBody>
          <a:bodyPr/>
          <a:lstStyle/>
          <a:p>
            <a:fld id="{26C00CD4-711A-4AB3-AB08-FECC303AF4A8}" type="slidenum">
              <a:rPr lang="en-IN" smtClean="0"/>
              <a:t>‹#›</a:t>
            </a:fld>
            <a:endParaRPr lang="en-IN"/>
          </a:p>
        </p:txBody>
      </p:sp>
    </p:spTree>
    <p:extLst>
      <p:ext uri="{BB962C8B-B14F-4D97-AF65-F5344CB8AC3E}">
        <p14:creationId xmlns:p14="http://schemas.microsoft.com/office/powerpoint/2010/main" val="3575057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3D5BFF-F1A1-2894-5D39-99D4E92FA990}"/>
              </a:ext>
            </a:extLst>
          </p:cNvPr>
          <p:cNvSpPr>
            <a:spLocks noGrp="1"/>
          </p:cNvSpPr>
          <p:nvPr>
            <p:ph type="dt" sz="half" idx="10"/>
          </p:nvPr>
        </p:nvSpPr>
        <p:spPr/>
        <p:txBody>
          <a:bodyPr/>
          <a:lstStyle/>
          <a:p>
            <a:fld id="{893BA1E2-40BA-407B-A7AE-D157E77246E2}" type="datetimeFigureOut">
              <a:rPr lang="en-IN" smtClean="0"/>
              <a:t>21-03-2024</a:t>
            </a:fld>
            <a:endParaRPr lang="en-IN"/>
          </a:p>
        </p:txBody>
      </p:sp>
      <p:sp>
        <p:nvSpPr>
          <p:cNvPr id="3" name="Footer Placeholder 2">
            <a:extLst>
              <a:ext uri="{FF2B5EF4-FFF2-40B4-BE49-F238E27FC236}">
                <a16:creationId xmlns:a16="http://schemas.microsoft.com/office/drawing/2014/main" id="{B9032ACF-4B20-545C-412E-2D68CE8C9DA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16DF46E-116E-1A8F-2282-93A60AA9AEF5}"/>
              </a:ext>
            </a:extLst>
          </p:cNvPr>
          <p:cNvSpPr>
            <a:spLocks noGrp="1"/>
          </p:cNvSpPr>
          <p:nvPr>
            <p:ph type="sldNum" sz="quarter" idx="12"/>
          </p:nvPr>
        </p:nvSpPr>
        <p:spPr/>
        <p:txBody>
          <a:bodyPr/>
          <a:lstStyle/>
          <a:p>
            <a:fld id="{26C00CD4-711A-4AB3-AB08-FECC303AF4A8}" type="slidenum">
              <a:rPr lang="en-IN" smtClean="0"/>
              <a:t>‹#›</a:t>
            </a:fld>
            <a:endParaRPr lang="en-IN"/>
          </a:p>
        </p:txBody>
      </p:sp>
    </p:spTree>
    <p:extLst>
      <p:ext uri="{BB962C8B-B14F-4D97-AF65-F5344CB8AC3E}">
        <p14:creationId xmlns:p14="http://schemas.microsoft.com/office/powerpoint/2010/main" val="588951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6FCBE-3066-A49A-2C66-6C153E6744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5E366C7-ACC9-D09E-9B2E-2CFD2E073E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4D58F90-C14F-CA0A-DF50-8E0EA01482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197BC8-FF8B-27A8-21BF-C42F8984942A}"/>
              </a:ext>
            </a:extLst>
          </p:cNvPr>
          <p:cNvSpPr>
            <a:spLocks noGrp="1"/>
          </p:cNvSpPr>
          <p:nvPr>
            <p:ph type="dt" sz="half" idx="10"/>
          </p:nvPr>
        </p:nvSpPr>
        <p:spPr/>
        <p:txBody>
          <a:bodyPr/>
          <a:lstStyle/>
          <a:p>
            <a:fld id="{893BA1E2-40BA-407B-A7AE-D157E77246E2}" type="datetimeFigureOut">
              <a:rPr lang="en-IN" smtClean="0"/>
              <a:t>21-03-2024</a:t>
            </a:fld>
            <a:endParaRPr lang="en-IN"/>
          </a:p>
        </p:txBody>
      </p:sp>
      <p:sp>
        <p:nvSpPr>
          <p:cNvPr id="6" name="Footer Placeholder 5">
            <a:extLst>
              <a:ext uri="{FF2B5EF4-FFF2-40B4-BE49-F238E27FC236}">
                <a16:creationId xmlns:a16="http://schemas.microsoft.com/office/drawing/2014/main" id="{B00F8B59-3C87-4EC2-3A2C-C19CA0B0CF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B0B9AB-421B-0225-AC56-B5E19E439F86}"/>
              </a:ext>
            </a:extLst>
          </p:cNvPr>
          <p:cNvSpPr>
            <a:spLocks noGrp="1"/>
          </p:cNvSpPr>
          <p:nvPr>
            <p:ph type="sldNum" sz="quarter" idx="12"/>
          </p:nvPr>
        </p:nvSpPr>
        <p:spPr/>
        <p:txBody>
          <a:bodyPr/>
          <a:lstStyle/>
          <a:p>
            <a:fld id="{26C00CD4-711A-4AB3-AB08-FECC303AF4A8}" type="slidenum">
              <a:rPr lang="en-IN" smtClean="0"/>
              <a:t>‹#›</a:t>
            </a:fld>
            <a:endParaRPr lang="en-IN"/>
          </a:p>
        </p:txBody>
      </p:sp>
    </p:spTree>
    <p:extLst>
      <p:ext uri="{BB962C8B-B14F-4D97-AF65-F5344CB8AC3E}">
        <p14:creationId xmlns:p14="http://schemas.microsoft.com/office/powerpoint/2010/main" val="1183400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0392C-FEF4-B23E-F2E9-391FEC22A6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C2C6B05-42F5-EC4D-262B-0220C5048A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E406BA-CAA3-F962-4D8A-8B63BE01E8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19EA31-6FF5-2A79-DF22-E366B7BB8647}"/>
              </a:ext>
            </a:extLst>
          </p:cNvPr>
          <p:cNvSpPr>
            <a:spLocks noGrp="1"/>
          </p:cNvSpPr>
          <p:nvPr>
            <p:ph type="dt" sz="half" idx="10"/>
          </p:nvPr>
        </p:nvSpPr>
        <p:spPr/>
        <p:txBody>
          <a:bodyPr/>
          <a:lstStyle/>
          <a:p>
            <a:fld id="{893BA1E2-40BA-407B-A7AE-D157E77246E2}" type="datetimeFigureOut">
              <a:rPr lang="en-IN" smtClean="0"/>
              <a:t>21-03-2024</a:t>
            </a:fld>
            <a:endParaRPr lang="en-IN"/>
          </a:p>
        </p:txBody>
      </p:sp>
      <p:sp>
        <p:nvSpPr>
          <p:cNvPr id="6" name="Footer Placeholder 5">
            <a:extLst>
              <a:ext uri="{FF2B5EF4-FFF2-40B4-BE49-F238E27FC236}">
                <a16:creationId xmlns:a16="http://schemas.microsoft.com/office/drawing/2014/main" id="{7D64852A-F044-F109-C6F7-038C2379CC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EFE124-6DA1-58DE-6D99-E6C58F03744A}"/>
              </a:ext>
            </a:extLst>
          </p:cNvPr>
          <p:cNvSpPr>
            <a:spLocks noGrp="1"/>
          </p:cNvSpPr>
          <p:nvPr>
            <p:ph type="sldNum" sz="quarter" idx="12"/>
          </p:nvPr>
        </p:nvSpPr>
        <p:spPr/>
        <p:txBody>
          <a:bodyPr/>
          <a:lstStyle/>
          <a:p>
            <a:fld id="{26C00CD4-711A-4AB3-AB08-FECC303AF4A8}" type="slidenum">
              <a:rPr lang="en-IN" smtClean="0"/>
              <a:t>‹#›</a:t>
            </a:fld>
            <a:endParaRPr lang="en-IN"/>
          </a:p>
        </p:txBody>
      </p:sp>
    </p:spTree>
    <p:extLst>
      <p:ext uri="{BB962C8B-B14F-4D97-AF65-F5344CB8AC3E}">
        <p14:creationId xmlns:p14="http://schemas.microsoft.com/office/powerpoint/2010/main" val="85895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A8FE14-3920-3909-AA83-C682C75F5A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0279D8-9E7A-CFE7-E84E-58E2F712CA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08D22D-B214-E19E-41AA-44ACCF9CE6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BA1E2-40BA-407B-A7AE-D157E77246E2}" type="datetimeFigureOut">
              <a:rPr lang="en-IN" smtClean="0"/>
              <a:t>21-03-2024</a:t>
            </a:fld>
            <a:endParaRPr lang="en-IN"/>
          </a:p>
        </p:txBody>
      </p:sp>
      <p:sp>
        <p:nvSpPr>
          <p:cNvPr id="5" name="Footer Placeholder 4">
            <a:extLst>
              <a:ext uri="{FF2B5EF4-FFF2-40B4-BE49-F238E27FC236}">
                <a16:creationId xmlns:a16="http://schemas.microsoft.com/office/drawing/2014/main" id="{54D2DB22-E2AC-892B-28C4-CCBC19C4E1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18F390-E12B-09AF-980F-F434EA17B9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00CD4-711A-4AB3-AB08-FECC303AF4A8}" type="slidenum">
              <a:rPr lang="en-IN" smtClean="0"/>
              <a:t>‹#›</a:t>
            </a:fld>
            <a:endParaRPr lang="en-IN"/>
          </a:p>
        </p:txBody>
      </p:sp>
    </p:spTree>
    <p:extLst>
      <p:ext uri="{BB962C8B-B14F-4D97-AF65-F5344CB8AC3E}">
        <p14:creationId xmlns:p14="http://schemas.microsoft.com/office/powerpoint/2010/main" val="2369369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E58BC-BEA8-4697-9ED3-2CB6865CAB16}"/>
              </a:ext>
            </a:extLst>
          </p:cNvPr>
          <p:cNvSpPr>
            <a:spLocks noGrp="1"/>
          </p:cNvSpPr>
          <p:nvPr>
            <p:ph type="ctrTitle"/>
          </p:nvPr>
        </p:nvSpPr>
        <p:spPr>
          <a:xfrm>
            <a:off x="1524000" y="2088775"/>
            <a:ext cx="9144000" cy="1655762"/>
          </a:xfrm>
        </p:spPr>
        <p:txBody>
          <a:bodyPr>
            <a:normAutofit/>
          </a:bodyPr>
          <a:lstStyle/>
          <a:p>
            <a:r>
              <a:rPr lang="en-US" sz="6600" dirty="0">
                <a:latin typeface="Times New Roman" panose="02020603050405020304" pitchFamily="18" charset="0"/>
                <a:cs typeface="Times New Roman" panose="02020603050405020304" pitchFamily="18" charset="0"/>
              </a:rPr>
              <a:t>ZOMATO ANALYSIS</a:t>
            </a:r>
            <a:endParaRPr lang="en-IN" sz="6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6297230-0BAB-65E7-5741-709B975E1173}"/>
              </a:ext>
            </a:extLst>
          </p:cNvPr>
          <p:cNvSpPr>
            <a:spLocks noGrp="1"/>
          </p:cNvSpPr>
          <p:nvPr>
            <p:ph type="subTitle" idx="1"/>
          </p:nvPr>
        </p:nvSpPr>
        <p:spPr>
          <a:xfrm>
            <a:off x="1524000" y="3932984"/>
            <a:ext cx="9144000" cy="1804428"/>
          </a:xfrm>
        </p:spPr>
        <p:txBody>
          <a:bodyPr>
            <a:normAutofit/>
          </a:bodyPr>
          <a:lstStyle/>
          <a:p>
            <a:r>
              <a:rPr lang="en-US" dirty="0"/>
              <a:t>                                                                   </a:t>
            </a:r>
            <a:r>
              <a:rPr lang="en-US" dirty="0">
                <a:solidFill>
                  <a:srgbClr val="C00000"/>
                </a:solidFill>
                <a:latin typeface="Times New Roman" panose="02020603050405020304" pitchFamily="18" charset="0"/>
                <a:cs typeface="Times New Roman" panose="02020603050405020304" pitchFamily="18" charset="0"/>
              </a:rPr>
              <a:t>Group – 2</a:t>
            </a:r>
          </a:p>
          <a:p>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Amarja Aniket Joshi</a:t>
            </a:r>
          </a:p>
          <a:p>
            <a:r>
              <a:rPr lang="en-US" sz="1800" dirty="0">
                <a:latin typeface="Times New Roman" panose="02020603050405020304" pitchFamily="18" charset="0"/>
                <a:cs typeface="Times New Roman" panose="02020603050405020304" pitchFamily="18" charset="0"/>
              </a:rPr>
              <a:t>                                                                                     Shek Hyder Ali</a:t>
            </a:r>
          </a:p>
          <a:p>
            <a:r>
              <a:rPr lang="en-US" sz="1800" dirty="0">
                <a:latin typeface="Times New Roman" panose="02020603050405020304" pitchFamily="18" charset="0"/>
                <a:cs typeface="Times New Roman" panose="02020603050405020304" pitchFamily="18" charset="0"/>
              </a:rPr>
              <a:t>                                                                                   Amrutha M S</a:t>
            </a:r>
            <a:endParaRPr lang="en-IN" sz="1800" dirty="0"/>
          </a:p>
          <a:p>
            <a:endParaRPr lang="en-IN" dirty="0"/>
          </a:p>
        </p:txBody>
      </p:sp>
      <p:sp>
        <p:nvSpPr>
          <p:cNvPr id="4" name="Rectangle 3">
            <a:extLst>
              <a:ext uri="{FF2B5EF4-FFF2-40B4-BE49-F238E27FC236}">
                <a16:creationId xmlns:a16="http://schemas.microsoft.com/office/drawing/2014/main" id="{B16B10AA-400A-C8B6-FC01-86C969BB5B34}"/>
              </a:ext>
            </a:extLst>
          </p:cNvPr>
          <p:cNvSpPr/>
          <p:nvPr/>
        </p:nvSpPr>
        <p:spPr>
          <a:xfrm>
            <a:off x="0" y="0"/>
            <a:ext cx="12192000" cy="6858000"/>
          </a:xfrm>
          <a:prstGeom prst="rect">
            <a:avLst/>
          </a:prstGeom>
          <a:noFill/>
          <a:ln w="762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92B51773-2AF1-D6D5-1403-1DB8E2A211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0209" y="307320"/>
            <a:ext cx="3202108" cy="1844209"/>
          </a:xfrm>
          <a:prstGeom prst="rect">
            <a:avLst/>
          </a:prstGeom>
        </p:spPr>
      </p:pic>
    </p:spTree>
    <p:extLst>
      <p:ext uri="{BB962C8B-B14F-4D97-AF65-F5344CB8AC3E}">
        <p14:creationId xmlns:p14="http://schemas.microsoft.com/office/powerpoint/2010/main" val="2911296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C7C6D8-A700-547E-9EC6-9A50045A1CC9}"/>
              </a:ext>
            </a:extLst>
          </p:cNvPr>
          <p:cNvSpPr/>
          <p:nvPr/>
        </p:nvSpPr>
        <p:spPr>
          <a:xfrm>
            <a:off x="0" y="0"/>
            <a:ext cx="12192000" cy="6858000"/>
          </a:xfrm>
          <a:prstGeom prst="rect">
            <a:avLst/>
          </a:prstGeom>
          <a:noFill/>
          <a:ln w="762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5B68691A-7C9D-2C5D-8266-9826E8EC2A9C}"/>
              </a:ext>
            </a:extLst>
          </p:cNvPr>
          <p:cNvSpPr txBox="1"/>
          <p:nvPr/>
        </p:nvSpPr>
        <p:spPr>
          <a:xfrm>
            <a:off x="161366" y="197223"/>
            <a:ext cx="11842376" cy="5859553"/>
          </a:xfrm>
          <a:prstGeom prst="rect">
            <a:avLst/>
          </a:prstGeom>
          <a:noFill/>
        </p:spPr>
        <p:txBody>
          <a:bodyPr wrap="square" rtlCol="0">
            <a:spAutoFit/>
          </a:bodyPr>
          <a:lstStyle/>
          <a:p>
            <a:pPr>
              <a:lnSpc>
                <a:spcPct val="150000"/>
              </a:lnSpc>
            </a:pPr>
            <a:r>
              <a:rPr lang="en-US" b="1" dirty="0">
                <a:latin typeface="Times New Roman" panose="02020603050405020304" pitchFamily="18" charset="0"/>
                <a:cs typeface="Times New Roman" panose="02020603050405020304" pitchFamily="18" charset="0"/>
              </a:rPr>
              <a:t>Business Challenges:</a:t>
            </a:r>
          </a:p>
          <a:p>
            <a:pPr marL="285750" indent="-285750">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Intense Competition: The market is highly competitive, with competitors offering attractive features that resonate well with customers.</a:t>
            </a:r>
          </a:p>
          <a:p>
            <a:pPr marL="285750" indent="-285750">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Customer Confusion: Ensuring clarity between Zomato and the restaurants is crucial to providing a seamless customer experience.</a:t>
            </a:r>
          </a:p>
          <a:p>
            <a:pPr marL="285750" indent="-285750">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Competitor Monitoring: There is a constant need to monitor competitors to stay ahead in the market</a:t>
            </a:r>
          </a:p>
          <a:p>
            <a:pPr marL="285750" indent="-285750">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Brand Reputation: Any mishap, whether from restaurants or delivery services, can significantly impact Zomato's brand image</a:t>
            </a:r>
          </a:p>
          <a:p>
            <a:pPr marL="285750" indent="-285750">
              <a:lnSpc>
                <a:spcPct val="150000"/>
              </a:lnSpc>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Scope:</a:t>
            </a:r>
          </a:p>
          <a:p>
            <a:pPr marL="285750" indent="-285750">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Revenue Streams: Zomato generates revenue through advertising, online table reservations, and meal ordering and delivery, which present significant growth opportunities,</a:t>
            </a:r>
          </a:p>
          <a:p>
            <a:pPr marL="285750" indent="-285750">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Market Potential: Given the current demand and future prospects, launching a food delivery business using a Zomato Clone can be a strategic move.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8303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C7C6D8-A700-547E-9EC6-9A50045A1CC9}"/>
              </a:ext>
            </a:extLst>
          </p:cNvPr>
          <p:cNvSpPr/>
          <p:nvPr/>
        </p:nvSpPr>
        <p:spPr>
          <a:xfrm>
            <a:off x="0" y="0"/>
            <a:ext cx="12192000" cy="6858000"/>
          </a:xfrm>
          <a:prstGeom prst="rect">
            <a:avLst/>
          </a:prstGeom>
          <a:noFill/>
          <a:ln w="762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6AEAA101-551B-4174-FB09-D9FE2763A5FC}"/>
              </a:ext>
            </a:extLst>
          </p:cNvPr>
          <p:cNvSpPr txBox="1"/>
          <p:nvPr/>
        </p:nvSpPr>
        <p:spPr>
          <a:xfrm>
            <a:off x="270663" y="665639"/>
            <a:ext cx="8591983" cy="5264903"/>
          </a:xfrm>
          <a:prstGeom prst="rect">
            <a:avLst/>
          </a:prstGeom>
          <a:noFill/>
        </p:spPr>
        <p:txBody>
          <a:bodyPr wrap="square" rtlCol="0">
            <a:spAutoFit/>
          </a:bodyPr>
          <a:lstStyle/>
          <a:p>
            <a:pPr>
              <a:lnSpc>
                <a:spcPct val="150000"/>
              </a:lnSpc>
            </a:pPr>
            <a:r>
              <a:rPr lang="en-US" b="1" dirty="0">
                <a:latin typeface="Times New Roman" panose="02020603050405020304" pitchFamily="18" charset="0"/>
                <a:cs typeface="Times New Roman" panose="02020603050405020304" pitchFamily="18" charset="0"/>
              </a:rPr>
              <a:t>KPI- YEARWISE RESTAURANTS COUNT</a:t>
            </a:r>
          </a:p>
          <a:p>
            <a:pPr>
              <a:lnSpc>
                <a:spcPct val="200000"/>
              </a:lnSpc>
            </a:pPr>
            <a:r>
              <a:rPr lang="en-US" dirty="0">
                <a:latin typeface="Times New Roman" panose="02020603050405020304" pitchFamily="18" charset="0"/>
                <a:cs typeface="Times New Roman" panose="02020603050405020304" pitchFamily="18" charset="0"/>
              </a:rPr>
              <a:t>Analysis:</a:t>
            </a:r>
          </a:p>
          <a:p>
            <a:pPr marL="285750" indent="-285750">
              <a:lnSpc>
                <a:spcPct val="20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The count of restaurants from 2012 to 2016 showed a decline compared to other years. </a:t>
            </a:r>
          </a:p>
          <a:p>
            <a:pPr marL="285750" indent="-285750">
              <a:lnSpc>
                <a:spcPct val="20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It could be attributed to various factors, including market saturation, economic conditions, and competition.</a:t>
            </a:r>
          </a:p>
          <a:p>
            <a:pPr marL="285750" indent="-285750">
              <a:lnSpc>
                <a:spcPct val="20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Conduct in-depth analysis to identify specific reasons for the decline in restaurant counts during 2012-2016, considering all these factors and use insights to develop targeted strategies for revitalizing restaurant growth, such as exploring untapped markets, adapting to economic changes, and differentiating from competitors.</a:t>
            </a:r>
          </a:p>
          <a:p>
            <a:pPr marL="285750" indent="-285750">
              <a:lnSpc>
                <a:spcPct val="150000"/>
              </a:lnSpc>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p:txBody>
      </p:sp>
      <p:graphicFrame>
        <p:nvGraphicFramePr>
          <p:cNvPr id="5" name="Chart 4">
            <a:extLst>
              <a:ext uri="{FF2B5EF4-FFF2-40B4-BE49-F238E27FC236}">
                <a16:creationId xmlns:a16="http://schemas.microsoft.com/office/drawing/2014/main" id="{54E46BCA-7B52-454F-9D70-2A2289BE61D4}"/>
              </a:ext>
            </a:extLst>
          </p:cNvPr>
          <p:cNvGraphicFramePr>
            <a:graphicFrameLocks/>
          </p:cNvGraphicFramePr>
          <p:nvPr>
            <p:extLst>
              <p:ext uri="{D42A27DB-BD31-4B8C-83A1-F6EECF244321}">
                <p14:modId xmlns:p14="http://schemas.microsoft.com/office/powerpoint/2010/main" val="328049040"/>
              </p:ext>
            </p:extLst>
          </p:nvPr>
        </p:nvGraphicFramePr>
        <p:xfrm>
          <a:off x="8773802" y="2094522"/>
          <a:ext cx="2952147" cy="240713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4472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C7C6D8-A700-547E-9EC6-9A50045A1CC9}"/>
              </a:ext>
            </a:extLst>
          </p:cNvPr>
          <p:cNvSpPr/>
          <p:nvPr/>
        </p:nvSpPr>
        <p:spPr>
          <a:xfrm>
            <a:off x="0" y="0"/>
            <a:ext cx="12192000" cy="6858000"/>
          </a:xfrm>
          <a:prstGeom prst="rect">
            <a:avLst/>
          </a:prstGeom>
          <a:noFill/>
          <a:ln w="762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6AEAA101-551B-4174-FB09-D9FE2763A5FC}"/>
              </a:ext>
            </a:extLst>
          </p:cNvPr>
          <p:cNvSpPr txBox="1"/>
          <p:nvPr/>
        </p:nvSpPr>
        <p:spPr>
          <a:xfrm>
            <a:off x="213085" y="527539"/>
            <a:ext cx="8485438" cy="5172570"/>
          </a:xfrm>
          <a:prstGeom prst="rect">
            <a:avLst/>
          </a:prstGeom>
          <a:noFill/>
        </p:spPr>
        <p:txBody>
          <a:bodyPr wrap="square" rtlCol="0">
            <a:spAutoFit/>
          </a:bodyPr>
          <a:lstStyle/>
          <a:p>
            <a:pPr>
              <a:lnSpc>
                <a:spcPct val="200000"/>
              </a:lnSpc>
            </a:pPr>
            <a:r>
              <a:rPr lang="en-US" sz="1600" b="1" dirty="0">
                <a:latin typeface="Times New Roman" panose="02020603050405020304" pitchFamily="18" charset="0"/>
                <a:cs typeface="Times New Roman" panose="02020603050405020304" pitchFamily="18" charset="0"/>
              </a:rPr>
              <a:t>KPI- MONTHWISE RESTAURANTS COUNT</a:t>
            </a:r>
          </a:p>
          <a:p>
            <a:pPr>
              <a:lnSpc>
                <a:spcPct val="150000"/>
              </a:lnSpc>
            </a:pPr>
            <a:r>
              <a:rPr lang="en-US" sz="1400" dirty="0">
                <a:latin typeface="Times New Roman" panose="02020603050405020304" pitchFamily="18" charset="0"/>
                <a:cs typeface="Times New Roman" panose="02020603050405020304" pitchFamily="18" charset="0"/>
              </a:rPr>
              <a:t>Analysis:</a:t>
            </a:r>
          </a:p>
          <a:p>
            <a:pPr marL="285750" indent="-285750">
              <a:lnSpc>
                <a:spcPct val="20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March and September have the highest number of restaurants with 838 each and February has the lowest number of restaurants with 745.</a:t>
            </a:r>
          </a:p>
          <a:p>
            <a:pPr marL="285750" indent="-285750">
              <a:lnSpc>
                <a:spcPct val="20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Higher restaurant counts in March and September may be due to factors like favorable weather, holidays, and cultural events, encouraging more dining out. February's lower counts could be influenced by colder weather and reduced consumer spending post-holiday season.</a:t>
            </a:r>
          </a:p>
          <a:p>
            <a:pPr marL="285750" indent="-285750">
              <a:lnSpc>
                <a:spcPct val="20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Further analyze weather data, local events, and consumer behavior to understand drivers behind March and September peaks. Investigate historical data and consumer surveys to identify strategies for attracting more customers in February.</a:t>
            </a:r>
          </a:p>
          <a:p>
            <a:pPr marL="285750" indent="-285750">
              <a:lnSpc>
                <a:spcPct val="150000"/>
              </a:lnSpc>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p:txBody>
      </p:sp>
      <p:graphicFrame>
        <p:nvGraphicFramePr>
          <p:cNvPr id="6" name="Chart 5">
            <a:extLst>
              <a:ext uri="{FF2B5EF4-FFF2-40B4-BE49-F238E27FC236}">
                <a16:creationId xmlns:a16="http://schemas.microsoft.com/office/drawing/2014/main" id="{4AA1DB28-4428-4159-8D4D-CA2595F7642F}"/>
              </a:ext>
            </a:extLst>
          </p:cNvPr>
          <p:cNvGraphicFramePr>
            <a:graphicFrameLocks/>
          </p:cNvGraphicFramePr>
          <p:nvPr>
            <p:extLst>
              <p:ext uri="{D42A27DB-BD31-4B8C-83A1-F6EECF244321}">
                <p14:modId xmlns:p14="http://schemas.microsoft.com/office/powerpoint/2010/main" val="910340154"/>
              </p:ext>
            </p:extLst>
          </p:nvPr>
        </p:nvGraphicFramePr>
        <p:xfrm>
          <a:off x="8854830" y="1798490"/>
          <a:ext cx="2936516" cy="24061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21548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C7C6D8-A700-547E-9EC6-9A50045A1CC9}"/>
              </a:ext>
            </a:extLst>
          </p:cNvPr>
          <p:cNvSpPr/>
          <p:nvPr/>
        </p:nvSpPr>
        <p:spPr>
          <a:xfrm>
            <a:off x="0" y="0"/>
            <a:ext cx="12192000" cy="6858000"/>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 name="Chart 1">
            <a:extLst>
              <a:ext uri="{FF2B5EF4-FFF2-40B4-BE49-F238E27FC236}">
                <a16:creationId xmlns:a16="http://schemas.microsoft.com/office/drawing/2014/main" id="{A9DD49E6-52F1-4261-9253-36C62821662E}"/>
              </a:ext>
            </a:extLst>
          </p:cNvPr>
          <p:cNvGraphicFramePr>
            <a:graphicFrameLocks/>
          </p:cNvGraphicFramePr>
          <p:nvPr>
            <p:extLst>
              <p:ext uri="{D42A27DB-BD31-4B8C-83A1-F6EECF244321}">
                <p14:modId xmlns:p14="http://schemas.microsoft.com/office/powerpoint/2010/main" val="3534886204"/>
              </p:ext>
            </p:extLst>
          </p:nvPr>
        </p:nvGraphicFramePr>
        <p:xfrm>
          <a:off x="8667307" y="677456"/>
          <a:ext cx="3308620" cy="18592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F79293C4-ECF4-4550-864D-FCFFAB8C3227}"/>
              </a:ext>
            </a:extLst>
          </p:cNvPr>
          <p:cNvGraphicFramePr>
            <a:graphicFrameLocks/>
          </p:cNvGraphicFramePr>
          <p:nvPr>
            <p:extLst>
              <p:ext uri="{D42A27DB-BD31-4B8C-83A1-F6EECF244321}">
                <p14:modId xmlns:p14="http://schemas.microsoft.com/office/powerpoint/2010/main" val="2425861534"/>
              </p:ext>
            </p:extLst>
          </p:nvPr>
        </p:nvGraphicFramePr>
        <p:xfrm>
          <a:off x="573069" y="4213411"/>
          <a:ext cx="3192780" cy="204216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8B373321-6E43-1686-DE52-36F447A97263}"/>
              </a:ext>
            </a:extLst>
          </p:cNvPr>
          <p:cNvSpPr txBox="1"/>
          <p:nvPr/>
        </p:nvSpPr>
        <p:spPr>
          <a:xfrm>
            <a:off x="161365" y="179294"/>
            <a:ext cx="8505942" cy="4031873"/>
          </a:xfrm>
          <a:prstGeom prst="rect">
            <a:avLst/>
          </a:prstGeom>
          <a:noFill/>
        </p:spPr>
        <p:txBody>
          <a:bodyPr wrap="square" rtlCol="0">
            <a:spAutoFit/>
          </a:bodyPr>
          <a:lstStyle/>
          <a:p>
            <a:pPr>
              <a:lnSpc>
                <a:spcPct val="150000"/>
              </a:lnSpc>
            </a:pPr>
            <a:r>
              <a:rPr lang="en-US" sz="1600" b="1" dirty="0">
                <a:latin typeface="Times New Roman" panose="02020603050405020304" pitchFamily="18" charset="0"/>
                <a:cs typeface="Times New Roman" panose="02020603050405020304" pitchFamily="18" charset="0"/>
              </a:rPr>
              <a:t>KPI- RESTAURANTS BASED ON HAS ONLINE DELIVERY</a:t>
            </a:r>
          </a:p>
          <a:p>
            <a:pPr>
              <a:lnSpc>
                <a:spcPct val="150000"/>
              </a:lnSpc>
            </a:pPr>
            <a:r>
              <a:rPr lang="en-IN" sz="1600" dirty="0">
                <a:latin typeface="Times New Roman" panose="02020603050405020304" pitchFamily="18" charset="0"/>
                <a:cs typeface="Times New Roman" panose="02020603050405020304" pitchFamily="18" charset="0"/>
              </a:rPr>
              <a:t>Analysis:</a:t>
            </a:r>
          </a:p>
          <a:p>
            <a:pPr marL="285750" indent="-285750">
              <a:lnSpc>
                <a:spcPct val="15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74.34% of restaurants in the dataset do not offer online delivery, while 25.66% do offer this service indicates that a majority of restaurants do not offer online delivery.</a:t>
            </a:r>
          </a:p>
          <a:p>
            <a:pPr marL="285750" indent="-285750">
              <a:lnSpc>
                <a:spcPct val="15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This highlights a missed opportunity for many restaurants to connect with customers through online delivery, potentially limiting their reach and growth.</a:t>
            </a:r>
          </a:p>
          <a:p>
            <a:pPr marL="285750" indent="-285750">
              <a:lnSpc>
                <a:spcPct val="15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Restaurants could enhance their customer reach by considering the online delivery services, aligning with evolving consumer preferences for convenience and accessibility. This can help restaurants stay competitive, attract new customers, and increase revenue.</a:t>
            </a:r>
          </a:p>
          <a:p>
            <a:pPr marL="285750" indent="-285750">
              <a:lnSpc>
                <a:spcPct val="150000"/>
              </a:lnSpc>
              <a:buFont typeface="Courier New" panose="02070309020205020404" pitchFamily="49" charset="0"/>
              <a:buChar char="o"/>
            </a:pP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4F6C323-E2BA-BCEC-BF11-A3D7D93F1B55}"/>
              </a:ext>
            </a:extLst>
          </p:cNvPr>
          <p:cNvSpPr txBox="1"/>
          <p:nvPr/>
        </p:nvSpPr>
        <p:spPr>
          <a:xfrm>
            <a:off x="4540040" y="3639834"/>
            <a:ext cx="7714483" cy="3002745"/>
          </a:xfrm>
          <a:prstGeom prst="rect">
            <a:avLst/>
          </a:prstGeom>
          <a:noFill/>
        </p:spPr>
        <p:txBody>
          <a:bodyPr wrap="square" rtlCol="0">
            <a:spAutoFit/>
          </a:bodyPr>
          <a:lstStyle/>
          <a:p>
            <a:pPr>
              <a:lnSpc>
                <a:spcPct val="150000"/>
              </a:lnSpc>
            </a:pPr>
            <a:r>
              <a:rPr lang="en-US" sz="1600" b="1" dirty="0">
                <a:latin typeface="Times New Roman" panose="02020603050405020304" pitchFamily="18" charset="0"/>
                <a:cs typeface="Times New Roman" panose="02020603050405020304" pitchFamily="18" charset="0"/>
              </a:rPr>
              <a:t>KPI- RESTAURANTS BASED ON HAS TABLE BOOKING</a:t>
            </a:r>
          </a:p>
          <a:p>
            <a:pPr>
              <a:lnSpc>
                <a:spcPct val="150000"/>
              </a:lnSpc>
            </a:pPr>
            <a:r>
              <a:rPr lang="en-IN" sz="1600" dirty="0">
                <a:latin typeface="Times New Roman" panose="02020603050405020304" pitchFamily="18" charset="0"/>
                <a:cs typeface="Times New Roman" panose="02020603050405020304" pitchFamily="18" charset="0"/>
              </a:rPr>
              <a:t>Analysis:</a:t>
            </a:r>
            <a:endParaRPr lang="en-US" sz="1600" dirty="0">
              <a:latin typeface="Times New Roman" panose="02020603050405020304" pitchFamily="18" charset="0"/>
              <a:cs typeface="Times New Roman" panose="02020603050405020304" pitchFamily="18" charset="0"/>
            </a:endParaRPr>
          </a:p>
          <a:p>
            <a:pPr marL="285750" indent="-285750">
              <a:lnSpc>
                <a:spcPct val="15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87.88% of restaurants in the dataset do not offer table booking, while 12.12% offer this service indicates a strong preference for spontaneous dining or quick-service options</a:t>
            </a:r>
          </a:p>
          <a:p>
            <a:pPr marL="285750" indent="-285750">
              <a:lnSpc>
                <a:spcPct val="15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Restaurants can cater to this preference by focusing on providing quick and efficient service to attract more customers ,Offering special deals or rewards for walk-in customers could also help create a more inviting atmosphere and increase customer loyalty.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8504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C7C6D8-A700-547E-9EC6-9A50045A1CC9}"/>
              </a:ext>
            </a:extLst>
          </p:cNvPr>
          <p:cNvSpPr/>
          <p:nvPr/>
        </p:nvSpPr>
        <p:spPr>
          <a:xfrm>
            <a:off x="0" y="0"/>
            <a:ext cx="12192000" cy="6858000"/>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ED08B782-AC96-8D21-6540-0E09CAF4BEE9}"/>
              </a:ext>
            </a:extLst>
          </p:cNvPr>
          <p:cNvPicPr>
            <a:picLocks noChangeAspect="1"/>
          </p:cNvPicPr>
          <p:nvPr/>
        </p:nvPicPr>
        <p:blipFill>
          <a:blip r:embed="rId2"/>
          <a:stretch>
            <a:fillRect/>
          </a:stretch>
        </p:blipFill>
        <p:spPr>
          <a:xfrm>
            <a:off x="8695592" y="2175887"/>
            <a:ext cx="3275623" cy="2239805"/>
          </a:xfrm>
          <a:prstGeom prst="rect">
            <a:avLst/>
          </a:prstGeom>
        </p:spPr>
      </p:pic>
      <p:sp>
        <p:nvSpPr>
          <p:cNvPr id="7" name="TextBox 6">
            <a:extLst>
              <a:ext uri="{FF2B5EF4-FFF2-40B4-BE49-F238E27FC236}">
                <a16:creationId xmlns:a16="http://schemas.microsoft.com/office/drawing/2014/main" id="{C4322A60-77E0-FB33-7153-6DADE07431CA}"/>
              </a:ext>
            </a:extLst>
          </p:cNvPr>
          <p:cNvSpPr txBox="1"/>
          <p:nvPr/>
        </p:nvSpPr>
        <p:spPr>
          <a:xfrm>
            <a:off x="201246" y="602583"/>
            <a:ext cx="8293100" cy="5911234"/>
          </a:xfrm>
          <a:prstGeom prst="rect">
            <a:avLst/>
          </a:prstGeom>
          <a:noFill/>
        </p:spPr>
        <p:txBody>
          <a:bodyPr wrap="square">
            <a:spAutoFit/>
          </a:bodyPr>
          <a:lstStyle/>
          <a:p>
            <a:pPr>
              <a:lnSpc>
                <a:spcPct val="150000"/>
              </a:lnSpc>
            </a:pPr>
            <a:r>
              <a:rPr lang="en-US" sz="1600" b="1" dirty="0">
                <a:latin typeface="Times New Roman" panose="02020603050405020304" pitchFamily="18" charset="0"/>
                <a:cs typeface="Times New Roman" panose="02020603050405020304" pitchFamily="18" charset="0"/>
              </a:rPr>
              <a:t>KPI- RATING VS RESTAURANT COUNT</a:t>
            </a:r>
          </a:p>
          <a:p>
            <a:pPr>
              <a:lnSpc>
                <a:spcPct val="150000"/>
              </a:lnSpc>
            </a:pPr>
            <a:r>
              <a:rPr lang="en-IN" dirty="0">
                <a:latin typeface="Times New Roman" panose="02020603050405020304" pitchFamily="18" charset="0"/>
                <a:cs typeface="Times New Roman" panose="02020603050405020304" pitchFamily="18" charset="0"/>
              </a:rPr>
              <a:t>Analysis:</a:t>
            </a:r>
          </a:p>
          <a:p>
            <a:pPr marL="285750" indent="-285750">
              <a:lnSpc>
                <a:spcPct val="20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Most restaurants (4388) fall within the 3-4 rating range, indicating above-average to good ratings. Fewer restaurants have ratings in the extremes, suggesting that achieving very low or very high ratings is less common.</a:t>
            </a:r>
          </a:p>
          <a:p>
            <a:pPr marL="285750" indent="-285750">
              <a:lnSpc>
                <a:spcPct val="20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This could be by various factors such as the quality of food and service, pricing, ambiance, and customer preferences. </a:t>
            </a:r>
          </a:p>
          <a:p>
            <a:pPr marL="285750" indent="-285750">
              <a:lnSpc>
                <a:spcPct val="20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Restaurants with lower ratings should focus on improving quality and service, while those with higher ratings should maintain their standards to retain customers.</a:t>
            </a:r>
          </a:p>
          <a:p>
            <a:pPr>
              <a:lnSpc>
                <a:spcPct val="150000"/>
              </a:lnSpc>
            </a:pPr>
            <a:endParaRPr lang="en-US" b="1"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 </a:t>
            </a:r>
          </a:p>
          <a:p>
            <a:pPr>
              <a:lnSpc>
                <a:spcPct val="150000"/>
              </a:lnSpc>
            </a:pP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3237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C7C6D8-A700-547E-9EC6-9A50045A1CC9}"/>
              </a:ext>
            </a:extLst>
          </p:cNvPr>
          <p:cNvSpPr/>
          <p:nvPr/>
        </p:nvSpPr>
        <p:spPr>
          <a:xfrm>
            <a:off x="0" y="0"/>
            <a:ext cx="12192000" cy="6858000"/>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C4322A60-77E0-FB33-7153-6DADE07431CA}"/>
              </a:ext>
            </a:extLst>
          </p:cNvPr>
          <p:cNvSpPr txBox="1"/>
          <p:nvPr/>
        </p:nvSpPr>
        <p:spPr>
          <a:xfrm>
            <a:off x="286338" y="762100"/>
            <a:ext cx="7837755" cy="5880456"/>
          </a:xfrm>
          <a:prstGeom prst="rect">
            <a:avLst/>
          </a:prstGeom>
          <a:noFill/>
        </p:spPr>
        <p:txBody>
          <a:bodyPr wrap="square">
            <a:spAutoFit/>
          </a:bodyPr>
          <a:lstStyle/>
          <a:p>
            <a:pPr>
              <a:lnSpc>
                <a:spcPct val="150000"/>
              </a:lnSpc>
            </a:pPr>
            <a:r>
              <a:rPr lang="en-US" sz="1600" b="1" dirty="0">
                <a:latin typeface="Times New Roman" panose="02020603050405020304" pitchFamily="18" charset="0"/>
                <a:cs typeface="Times New Roman" panose="02020603050405020304" pitchFamily="18" charset="0"/>
              </a:rPr>
              <a:t>KPI- SALES BUCKET VS RESTAURANT COUNT</a:t>
            </a:r>
          </a:p>
          <a:p>
            <a:pPr>
              <a:lnSpc>
                <a:spcPct val="150000"/>
              </a:lnSpc>
            </a:pPr>
            <a:r>
              <a:rPr lang="en-IN" dirty="0">
                <a:latin typeface="Times New Roman" panose="02020603050405020304" pitchFamily="18" charset="0"/>
                <a:cs typeface="Times New Roman" panose="02020603050405020304" pitchFamily="18" charset="0"/>
              </a:rPr>
              <a:t>Analysis:</a:t>
            </a:r>
          </a:p>
          <a:p>
            <a:pPr marL="285750" indent="-285750">
              <a:lnSpc>
                <a:spcPct val="20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Majority of restaurants (3646) fall within the 301-600 sales bucket, with a relatively even distribution across the other ranges.</a:t>
            </a:r>
          </a:p>
          <a:p>
            <a:pPr marL="285750" indent="-285750">
              <a:lnSpc>
                <a:spcPct val="20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Influenced by several factors such as the size and type of the restaurant, its location, pricing strategy, menu offerings, and overall customer appeal.</a:t>
            </a:r>
          </a:p>
          <a:p>
            <a:pPr marL="285750" indent="-285750">
              <a:lnSpc>
                <a:spcPct val="20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Restaurants in lower sales buckets could explore strategies to increase sales, such as offering promotions, improving marketing efforts, or enhancing the customer experience.</a:t>
            </a:r>
          </a:p>
          <a:p>
            <a:pPr marL="285750" indent="-285750">
              <a:lnSpc>
                <a:spcPct val="20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Restaurants in higher sales buckets should focus on maintaining their sales levels and continuing to provide high-quality products and services to retain customers.</a:t>
            </a:r>
          </a:p>
          <a:p>
            <a:pPr>
              <a:lnSpc>
                <a:spcPct val="150000"/>
              </a:lnSpc>
            </a:pPr>
            <a:endParaRPr lang="en-IN" sz="1600" dirty="0">
              <a:latin typeface="Times New Roman" panose="02020603050405020304" pitchFamily="18" charset="0"/>
              <a:cs typeface="Times New Roman" panose="02020603050405020304" pitchFamily="18" charset="0"/>
            </a:endParaRPr>
          </a:p>
          <a:p>
            <a:pPr>
              <a:lnSpc>
                <a:spcPct val="150000"/>
              </a:lnSpc>
            </a:pPr>
            <a:endParaRPr lang="en-US" sz="1600" b="1" dirty="0">
              <a:latin typeface="Times New Roman" panose="02020603050405020304" pitchFamily="18" charset="0"/>
              <a:cs typeface="Times New Roman" panose="02020603050405020304" pitchFamily="18" charset="0"/>
            </a:endParaRPr>
          </a:p>
          <a:p>
            <a:pPr>
              <a:lnSpc>
                <a:spcPct val="150000"/>
              </a:lnSpc>
            </a:pPr>
            <a:endParaRPr lang="en-US" sz="1600" b="1" dirty="0">
              <a:latin typeface="Times New Roman" panose="02020603050405020304" pitchFamily="18" charset="0"/>
              <a:cs typeface="Times New Roman" panose="02020603050405020304" pitchFamily="18" charset="0"/>
            </a:endParaRPr>
          </a:p>
        </p:txBody>
      </p:sp>
      <p:graphicFrame>
        <p:nvGraphicFramePr>
          <p:cNvPr id="2" name="Chart 1">
            <a:extLst>
              <a:ext uri="{FF2B5EF4-FFF2-40B4-BE49-F238E27FC236}">
                <a16:creationId xmlns:a16="http://schemas.microsoft.com/office/drawing/2014/main" id="{A786D935-A65C-4A7F-AC4B-BCC6636DBDEF}"/>
              </a:ext>
            </a:extLst>
          </p:cNvPr>
          <p:cNvGraphicFramePr>
            <a:graphicFrameLocks/>
          </p:cNvGraphicFramePr>
          <p:nvPr>
            <p:extLst>
              <p:ext uri="{D42A27DB-BD31-4B8C-83A1-F6EECF244321}">
                <p14:modId xmlns:p14="http://schemas.microsoft.com/office/powerpoint/2010/main" val="1231828695"/>
              </p:ext>
            </p:extLst>
          </p:nvPr>
        </p:nvGraphicFramePr>
        <p:xfrm>
          <a:off x="8410431" y="2479431"/>
          <a:ext cx="3332185" cy="18991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0091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C7C6D8-A700-547E-9EC6-9A50045A1CC9}"/>
              </a:ext>
            </a:extLst>
          </p:cNvPr>
          <p:cNvSpPr/>
          <p:nvPr/>
        </p:nvSpPr>
        <p:spPr>
          <a:xfrm>
            <a:off x="0" y="0"/>
            <a:ext cx="12192000" cy="6858000"/>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C4322A60-77E0-FB33-7153-6DADE07431CA}"/>
              </a:ext>
            </a:extLst>
          </p:cNvPr>
          <p:cNvSpPr txBox="1"/>
          <p:nvPr/>
        </p:nvSpPr>
        <p:spPr>
          <a:xfrm>
            <a:off x="286338" y="762100"/>
            <a:ext cx="11288247" cy="4603183"/>
          </a:xfrm>
          <a:prstGeom prst="rect">
            <a:avLst/>
          </a:prstGeom>
          <a:noFill/>
        </p:spPr>
        <p:txBody>
          <a:bodyPr wrap="square">
            <a:spAutoFit/>
          </a:bodyPr>
          <a:lstStyle/>
          <a:p>
            <a:pPr>
              <a:lnSpc>
                <a:spcPct val="150000"/>
              </a:lnSpc>
            </a:pPr>
            <a:r>
              <a:rPr lang="en-US" sz="1600" b="1" dirty="0">
                <a:latin typeface="Times New Roman" panose="02020603050405020304" pitchFamily="18" charset="0"/>
                <a:cs typeface="Times New Roman" panose="02020603050405020304" pitchFamily="18" charset="0"/>
              </a:rPr>
              <a:t>CONCLUSION:</a:t>
            </a:r>
          </a:p>
          <a:p>
            <a:pPr marL="285750" indent="-285750">
              <a:lnSpc>
                <a:spcPct val="20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The restaurant industry is diverse, with restaurants varying in ratings, sales performance, and services offered.</a:t>
            </a:r>
          </a:p>
          <a:p>
            <a:pPr marL="285750" indent="-285750">
              <a:lnSpc>
                <a:spcPct val="20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Understanding seasonal trends and customer preferences, such as the popularity of online delivery, can help restaurants tailor their offerings to better meet customer needs.</a:t>
            </a:r>
          </a:p>
          <a:p>
            <a:pPr marL="285750" indent="-285750">
              <a:lnSpc>
                <a:spcPct val="20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To succeed in this competitive landscape, restaurants should focus on providing quality food and service, while also considering innovative marketing strategies to attract and retain customers.</a:t>
            </a:r>
          </a:p>
          <a:p>
            <a:pPr marL="285750" indent="-285750">
              <a:lnSpc>
                <a:spcPct val="20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By leveraging data and insights, restaurants can make informed decisions that drive growth and ensure long-term success in the ever-evolving restaurant industry.</a:t>
            </a:r>
            <a:endParaRPr lang="en-IN" sz="1600" dirty="0">
              <a:latin typeface="Times New Roman" panose="02020603050405020304" pitchFamily="18" charset="0"/>
              <a:cs typeface="Times New Roman" panose="02020603050405020304" pitchFamily="18" charset="0"/>
            </a:endParaRPr>
          </a:p>
          <a:p>
            <a:pPr>
              <a:lnSpc>
                <a:spcPct val="150000"/>
              </a:lnSpc>
            </a:pPr>
            <a:endParaRPr lang="en-US" sz="1600" b="1" dirty="0">
              <a:latin typeface="Times New Roman" panose="02020603050405020304" pitchFamily="18" charset="0"/>
              <a:cs typeface="Times New Roman" panose="02020603050405020304" pitchFamily="18" charset="0"/>
            </a:endParaRPr>
          </a:p>
          <a:p>
            <a:pPr>
              <a:lnSpc>
                <a:spcPct val="150000"/>
              </a:lnSpc>
            </a:pP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5361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C7C6D8-A700-547E-9EC6-9A50045A1CC9}"/>
              </a:ext>
            </a:extLst>
          </p:cNvPr>
          <p:cNvSpPr/>
          <p:nvPr/>
        </p:nvSpPr>
        <p:spPr>
          <a:xfrm>
            <a:off x="0" y="0"/>
            <a:ext cx="12192000" cy="6858000"/>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C4322A60-77E0-FB33-7153-6DADE07431CA}"/>
              </a:ext>
            </a:extLst>
          </p:cNvPr>
          <p:cNvSpPr txBox="1"/>
          <p:nvPr/>
        </p:nvSpPr>
        <p:spPr>
          <a:xfrm>
            <a:off x="3717292" y="2301731"/>
            <a:ext cx="5856555" cy="2956835"/>
          </a:xfrm>
          <a:prstGeom prst="rect">
            <a:avLst/>
          </a:prstGeom>
          <a:noFill/>
        </p:spPr>
        <p:txBody>
          <a:bodyPr wrap="square">
            <a:spAutoFit/>
          </a:bodyPr>
          <a:lstStyle/>
          <a:p>
            <a:pPr>
              <a:lnSpc>
                <a:spcPct val="150000"/>
              </a:lnSpc>
            </a:pPr>
            <a:r>
              <a:rPr lang="en-US" sz="6600" b="1" dirty="0">
                <a:latin typeface="Times New Roman" panose="02020603050405020304" pitchFamily="18" charset="0"/>
                <a:cs typeface="Times New Roman" panose="02020603050405020304" pitchFamily="18" charset="0"/>
              </a:rPr>
              <a:t>THANK YOU</a:t>
            </a:r>
          </a:p>
          <a:p>
            <a:pPr>
              <a:lnSpc>
                <a:spcPct val="150000"/>
              </a:lnSpc>
            </a:pPr>
            <a:endParaRPr lang="en-US" sz="6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6727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TotalTime>
  <Words>870</Words>
  <Application>Microsoft Office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Courier New</vt:lpstr>
      <vt:lpstr>Times New Roman</vt:lpstr>
      <vt:lpstr>Office Theme</vt:lpstr>
      <vt:lpstr>ZOMATO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ANALYSIS</dc:title>
  <dc:creator>Aswani Ms</dc:creator>
  <cp:lastModifiedBy>Aswani Ms</cp:lastModifiedBy>
  <cp:revision>5</cp:revision>
  <dcterms:created xsi:type="dcterms:W3CDTF">2024-03-19T06:07:44Z</dcterms:created>
  <dcterms:modified xsi:type="dcterms:W3CDTF">2024-03-21T14:27:05Z</dcterms:modified>
</cp:coreProperties>
</file>