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9C94"/>
    <a:srgbClr val="185E59"/>
    <a:srgbClr val="4ED2C9"/>
    <a:srgbClr val="32C4BA"/>
    <a:srgbClr val="258F87"/>
    <a:srgbClr val="F6A530"/>
    <a:srgbClr val="4C1D01"/>
    <a:srgbClr val="070A13"/>
    <a:srgbClr val="F3821A"/>
    <a:srgbClr val="F06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6032-9087-4BA8-9ED9-FF464910F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A8304-1B8F-4744-B31F-0F6849896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FA34B-EDA4-4F56-8BE1-0AE703D5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55BA-B242-4DA7-B8F7-DB91BC85F45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2C17-450B-4389-9B71-8FD0E1FE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86C4-7C1F-41D7-8FBB-598BC59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4A76-1651-443E-8A6A-93B338DB5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48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7940-95D1-4C95-9FB3-A56EF260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81FB6-0E98-41B2-9507-4D0E3F55E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34EB-8CDA-4A75-8A87-C661A207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55BA-B242-4DA7-B8F7-DB91BC85F45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EF1F-1E5F-422B-919B-11E4953B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50E3-0472-4DA8-A52C-291F54CA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4A76-1651-443E-8A6A-93B338DB5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5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59FB7-E152-40B0-BE81-8484CD4C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A7B0E-C73B-4F76-9EA9-272F4D316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F176A-6391-4593-A1A2-4FBA5793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55BA-B242-4DA7-B8F7-DB91BC85F45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68F8A-93BC-427B-AE80-6DFBCAEB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4E6EA-4AEB-4315-94AC-E2C6F266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4A76-1651-443E-8A6A-93B338DB5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79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ABFD-D601-423A-9C55-F54A9FD4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B075-209F-4283-A318-0CD8CF0E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FF8-3884-4F7E-81F0-F027752C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55BA-B242-4DA7-B8F7-DB91BC85F45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3CE2-69F3-429E-A908-0AD2EB78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56FE-FF71-4349-9AD2-8E76882C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4A76-1651-443E-8A6A-93B338DB5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90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A86C-B595-42ED-BBBA-4EAE2E3D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0A89-A136-47BF-88E4-D4C01696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60EDE-4C9B-476C-971C-D8DC2CFA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55BA-B242-4DA7-B8F7-DB91BC85F45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70E97-6D8F-4829-93C3-BAF87DA2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57CD-AEBC-40A5-A077-49AB646C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4A76-1651-443E-8A6A-93B338DB5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A5F6-9462-42AF-8EAA-FE0539C4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AF37-48AB-4B6D-82B3-A558D6B0B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A9039-097E-44A7-8DB8-EC2E5FEA3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0E16F-0B5C-4DF1-BF81-FD61FE56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55BA-B242-4DA7-B8F7-DB91BC85F45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1FD3D-9C82-4F19-9034-4BE0E28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D554D-CF54-4999-A3CE-2447E684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4A76-1651-443E-8A6A-93B338DB5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7AEA-3240-4493-8A07-7DB0DFA3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2A255-16F3-4713-AE58-8E054F1A5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A7182-9EB9-4566-B2C8-DB5CB9EB7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5735E-7F34-409C-A555-BAA2E878E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4C6DB-C01F-462D-B8E1-005A966CC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A3114-1239-4F86-92B9-F98F55A4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55BA-B242-4DA7-B8F7-DB91BC85F45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47AF1-4196-46F8-A815-EB57B1F3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C776E-F91D-461E-96AC-6F1494DB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4A76-1651-443E-8A6A-93B338DB5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9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2A58-2672-4FF5-B012-EA8E5BA3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AF0FA-C313-4096-AC5C-851FF49A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55BA-B242-4DA7-B8F7-DB91BC85F45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8104-E829-464A-8AE0-196EB4D6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E958C-19FE-43E6-9958-33846710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4A76-1651-443E-8A6A-93B338DB5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3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6C504-E8FA-41F5-938A-415D94FD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55BA-B242-4DA7-B8F7-DB91BC85F45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CAE78-1848-4A65-9C5C-F48BB8D5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50AC9-0B8E-45C4-BA3D-172B57CD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4A76-1651-443E-8A6A-93B338DB5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8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F37C-72AD-404A-A544-201EBF1F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FA08-9608-40B9-822D-9C2076526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3BE2D-3775-4130-A2EC-E12E73E0F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FDE44-4890-454E-A4FB-2EBEC463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55BA-B242-4DA7-B8F7-DB91BC85F45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5E2EC-BBB6-4C0F-AAAF-29658993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2FC39-358D-4770-8E94-1B50E218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4A76-1651-443E-8A6A-93B338DB5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16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0E1C-8C21-4B28-97AB-76041318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A3EA5-1FF2-4D1C-B9E8-7B9AD24F2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19A4C-20CD-446B-969E-6FA572D14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8D542-49B7-4D50-BE47-258A9E99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55BA-B242-4DA7-B8F7-DB91BC85F45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03F5D-E6B0-4FAC-AE58-478EA370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31795-7367-419A-A076-1A09A8C6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4A76-1651-443E-8A6A-93B338DB5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93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0B3AC-5E9D-4DC2-B5CD-7AB30FA6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01D2D-9DB2-49B2-BE3E-02C5B5E68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67D5B-C4BE-4E39-A0EA-213B339B7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55BA-B242-4DA7-B8F7-DB91BC85F45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CAA67-C3FB-4DCB-9EA8-21519EF0D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8434F-3B57-4205-9365-74D6B6B21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4A76-1651-443E-8A6A-93B338DB5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09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E9DB8-7235-46E7-804C-1461DF093A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C4BA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00544-EEED-4E09-AFE8-883A5D610F4C}"/>
              </a:ext>
            </a:extLst>
          </p:cNvPr>
          <p:cNvSpPr txBox="1"/>
          <p:nvPr/>
        </p:nvSpPr>
        <p:spPr>
          <a:xfrm>
            <a:off x="853104" y="388927"/>
            <a:ext cx="10369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Subroutine and Stack</a:t>
            </a:r>
            <a:endParaRPr lang="en-I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2318F-E089-40F5-9D9B-FD495151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072728" y="-276136"/>
            <a:ext cx="2046551" cy="12192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E8F2CE-F583-4511-A134-56A70416E51A}"/>
              </a:ext>
            </a:extLst>
          </p:cNvPr>
          <p:cNvSpPr/>
          <p:nvPr/>
        </p:nvSpPr>
        <p:spPr>
          <a:xfrm>
            <a:off x="846219" y="2061412"/>
            <a:ext cx="3112166" cy="3994484"/>
          </a:xfrm>
          <a:prstGeom prst="rect">
            <a:avLst/>
          </a:prstGeom>
          <a:solidFill>
            <a:srgbClr val="289C9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38BB0-2A18-453D-ABA7-81E4BBD2A487}"/>
              </a:ext>
            </a:extLst>
          </p:cNvPr>
          <p:cNvSpPr txBox="1"/>
          <p:nvPr/>
        </p:nvSpPr>
        <p:spPr>
          <a:xfrm>
            <a:off x="1086844" y="3631226"/>
            <a:ext cx="27311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</a:rPr>
              <a:t>What is a Subroutine ? How to call a Subroutine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B711B-E561-47AD-BAEA-2F4900BDE394}"/>
              </a:ext>
            </a:extLst>
          </p:cNvPr>
          <p:cNvSpPr txBox="1"/>
          <p:nvPr/>
        </p:nvSpPr>
        <p:spPr>
          <a:xfrm>
            <a:off x="1086848" y="2139654"/>
            <a:ext cx="3112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IN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58890D-376D-42B3-BC3C-F4DA1ED6FB81}"/>
              </a:ext>
            </a:extLst>
          </p:cNvPr>
          <p:cNvSpPr/>
          <p:nvPr/>
        </p:nvSpPr>
        <p:spPr>
          <a:xfrm>
            <a:off x="4481766" y="2061412"/>
            <a:ext cx="3112166" cy="3994484"/>
          </a:xfrm>
          <a:prstGeom prst="rect">
            <a:avLst/>
          </a:prstGeom>
          <a:solidFill>
            <a:srgbClr val="289C9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0A82F-550F-4C43-AA47-DCCC22886453}"/>
              </a:ext>
            </a:extLst>
          </p:cNvPr>
          <p:cNvSpPr txBox="1"/>
          <p:nvPr/>
        </p:nvSpPr>
        <p:spPr>
          <a:xfrm>
            <a:off x="4698332" y="3640756"/>
            <a:ext cx="26790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</a:rPr>
              <a:t>What happens when a Subroutine is called?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21563-E577-411E-A9B9-102431831241}"/>
              </a:ext>
            </a:extLst>
          </p:cNvPr>
          <p:cNvSpPr txBox="1"/>
          <p:nvPr/>
        </p:nvSpPr>
        <p:spPr>
          <a:xfrm>
            <a:off x="4722395" y="2139654"/>
            <a:ext cx="3112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IN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F30-AD87-4BD7-B20A-D6E5CE565BA4}"/>
              </a:ext>
            </a:extLst>
          </p:cNvPr>
          <p:cNvSpPr/>
          <p:nvPr/>
        </p:nvSpPr>
        <p:spPr>
          <a:xfrm>
            <a:off x="8117313" y="2061412"/>
            <a:ext cx="3112166" cy="3994484"/>
          </a:xfrm>
          <a:prstGeom prst="rect">
            <a:avLst/>
          </a:prstGeom>
          <a:solidFill>
            <a:srgbClr val="289C9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411C64-A815-4E96-9E3F-53C5AFE7EC59}"/>
              </a:ext>
            </a:extLst>
          </p:cNvPr>
          <p:cNvSpPr txBox="1"/>
          <p:nvPr/>
        </p:nvSpPr>
        <p:spPr>
          <a:xfrm>
            <a:off x="8438147" y="3557008"/>
            <a:ext cx="26790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</a:rPr>
              <a:t>What happens when RET instruction is encountered in Subroutine?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EEAB99-0302-44A0-BD35-50D0E43EEDF4}"/>
              </a:ext>
            </a:extLst>
          </p:cNvPr>
          <p:cNvSpPr txBox="1"/>
          <p:nvPr/>
        </p:nvSpPr>
        <p:spPr>
          <a:xfrm>
            <a:off x="8357942" y="2139654"/>
            <a:ext cx="3112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IN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23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E9DB8-7235-46E7-804C-1461DF093A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C4BA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730BA9-37BD-4C71-84C1-964A08AB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7844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200544-EEED-4E09-AFE8-883A5D610F4C}"/>
              </a:ext>
            </a:extLst>
          </p:cNvPr>
          <p:cNvSpPr txBox="1"/>
          <p:nvPr/>
        </p:nvSpPr>
        <p:spPr>
          <a:xfrm>
            <a:off x="-1563329" y="619683"/>
            <a:ext cx="710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Subroutine</a:t>
            </a:r>
            <a:endParaRPr lang="en-IN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FF4CC-3E7C-45E8-A496-44B962F8F66C}"/>
              </a:ext>
            </a:extLst>
          </p:cNvPr>
          <p:cNvSpPr txBox="1"/>
          <p:nvPr/>
        </p:nvSpPr>
        <p:spPr>
          <a:xfrm>
            <a:off x="229765" y="1905506"/>
            <a:ext cx="32508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Subroutines are an extremely useful tool for any programmer that needs to execute the same sequence of instructions at different times during the operation of a program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CCEA12-E83D-4597-98A3-1ADDA27EFB2C}"/>
              </a:ext>
            </a:extLst>
          </p:cNvPr>
          <p:cNvSpPr/>
          <p:nvPr/>
        </p:nvSpPr>
        <p:spPr>
          <a:xfrm>
            <a:off x="245807" y="5240405"/>
            <a:ext cx="3074393" cy="619575"/>
          </a:xfrm>
          <a:prstGeom prst="roundRect">
            <a:avLst>
              <a:gd name="adj" fmla="val 30953"/>
            </a:avLst>
          </a:prstGeom>
          <a:solidFill>
            <a:srgbClr val="4ED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0E9F3-B42C-480D-8E9A-5FA92C0B6103}"/>
              </a:ext>
            </a:extLst>
          </p:cNvPr>
          <p:cNvSpPr txBox="1"/>
          <p:nvPr/>
        </p:nvSpPr>
        <p:spPr>
          <a:xfrm>
            <a:off x="317995" y="5319061"/>
            <a:ext cx="3074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Reusable Program Module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9412D-10A4-4307-A9C0-9F77DC230E7C}"/>
              </a:ext>
            </a:extLst>
          </p:cNvPr>
          <p:cNvSpPr txBox="1"/>
          <p:nvPr/>
        </p:nvSpPr>
        <p:spPr>
          <a:xfrm>
            <a:off x="4138402" y="313220"/>
            <a:ext cx="7106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Calling a Subroutine</a:t>
            </a:r>
            <a:endParaRPr lang="en-I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EA4ED-5D29-4849-BBCE-5C93CAC414F8}"/>
              </a:ext>
            </a:extLst>
          </p:cNvPr>
          <p:cNvSpPr txBox="1"/>
          <p:nvPr/>
        </p:nvSpPr>
        <p:spPr>
          <a:xfrm>
            <a:off x="4117808" y="3421369"/>
            <a:ext cx="80741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Subroutines are called using the CALL instruction. We can call the address of subroutine or a name of the subroutine</a:t>
            </a:r>
          </a:p>
          <a:p>
            <a:r>
              <a:rPr lang="en-IN" sz="2000" dirty="0">
                <a:solidFill>
                  <a:schemeClr val="bg1"/>
                </a:solidFill>
              </a:rPr>
              <a:t>The syntax of calling a subroutine is as follows 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CALL #0xF900			;Using the address of subroutine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 #</a:t>
            </a:r>
            <a:r>
              <a:rPr lang="en-US" sz="2000" dirty="0" err="1">
                <a:solidFill>
                  <a:schemeClr val="bg1"/>
                </a:solidFill>
              </a:rPr>
              <a:t>subroutine_name</a:t>
            </a:r>
            <a:r>
              <a:rPr lang="en-US" sz="2000" dirty="0">
                <a:solidFill>
                  <a:schemeClr val="bg1"/>
                </a:solidFill>
              </a:rPr>
              <a:t>		;Using name of subroutine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At the end of every subroutine a RET instruction must be written to resume the main program 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6E6A2E-A218-481F-8E29-E7B8D51D5FE5}"/>
              </a:ext>
            </a:extLst>
          </p:cNvPr>
          <p:cNvSpPr/>
          <p:nvPr/>
        </p:nvSpPr>
        <p:spPr>
          <a:xfrm>
            <a:off x="4298362" y="2671804"/>
            <a:ext cx="3065999" cy="521638"/>
          </a:xfrm>
          <a:prstGeom prst="roundRect">
            <a:avLst>
              <a:gd name="adj" fmla="val 30953"/>
            </a:avLst>
          </a:prstGeom>
          <a:solidFill>
            <a:srgbClr val="F6A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A853F-A655-4921-889F-32B47805965D}"/>
              </a:ext>
            </a:extLst>
          </p:cNvPr>
          <p:cNvSpPr txBox="1"/>
          <p:nvPr/>
        </p:nvSpPr>
        <p:spPr>
          <a:xfrm>
            <a:off x="3978443" y="2693172"/>
            <a:ext cx="37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Syntax of subroutine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E9DB8-7235-46E7-804C-1461DF093A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C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00544-EEED-4E09-AFE8-883A5D610F4C}"/>
              </a:ext>
            </a:extLst>
          </p:cNvPr>
          <p:cNvSpPr txBox="1"/>
          <p:nvPr/>
        </p:nvSpPr>
        <p:spPr>
          <a:xfrm>
            <a:off x="586939" y="252608"/>
            <a:ext cx="11018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Elephant" panose="02020904090505020303" pitchFamily="18" charset="0"/>
              </a:rPr>
              <a:t>When subroutine is called </a:t>
            </a:r>
            <a:endParaRPr lang="en-IN" sz="66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730BA9-37BD-4C71-84C1-964A08AB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072728" y="-276136"/>
            <a:ext cx="2046551" cy="12192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F946FB-6755-4EA1-B719-3ADFB1239D7F}"/>
              </a:ext>
            </a:extLst>
          </p:cNvPr>
          <p:cNvSpPr/>
          <p:nvPr/>
        </p:nvSpPr>
        <p:spPr>
          <a:xfrm>
            <a:off x="647708" y="1345902"/>
            <a:ext cx="7672816" cy="5150231"/>
          </a:xfrm>
          <a:prstGeom prst="rect">
            <a:avLst/>
          </a:prstGeom>
          <a:solidFill>
            <a:srgbClr val="289C9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FF4CC-3E7C-45E8-A496-44B962F8F66C}"/>
              </a:ext>
            </a:extLst>
          </p:cNvPr>
          <p:cNvSpPr txBox="1"/>
          <p:nvPr/>
        </p:nvSpPr>
        <p:spPr>
          <a:xfrm>
            <a:off x="820504" y="1762050"/>
            <a:ext cx="998084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300" dirty="0">
                <a:solidFill>
                  <a:schemeClr val="bg1"/>
                </a:solidFill>
              </a:rPr>
              <a:t>00				MOV #0x0004, R5				</a:t>
            </a:r>
          </a:p>
          <a:p>
            <a:pPr lvl="0"/>
            <a:r>
              <a:rPr lang="en-US" sz="2300" dirty="0">
                <a:solidFill>
                  <a:schemeClr val="bg1"/>
                </a:solidFill>
              </a:rPr>
              <a:t>01				MOV #0x0003, R6</a:t>
            </a:r>
          </a:p>
          <a:p>
            <a:pPr lvl="0"/>
            <a:r>
              <a:rPr lang="en-US" sz="2300" dirty="0">
                <a:solidFill>
                  <a:schemeClr val="bg1"/>
                </a:solidFill>
              </a:rPr>
              <a:t>02				CALL #Addition</a:t>
            </a:r>
          </a:p>
          <a:p>
            <a:pPr lvl="0"/>
            <a:endParaRPr lang="en-US" sz="2300" dirty="0">
              <a:solidFill>
                <a:schemeClr val="bg1"/>
              </a:solidFill>
            </a:endParaRPr>
          </a:p>
          <a:p>
            <a:pPr lvl="0"/>
            <a:r>
              <a:rPr lang="en-US" sz="2300" dirty="0">
                <a:solidFill>
                  <a:schemeClr val="bg1"/>
                </a:solidFill>
              </a:rPr>
              <a:t>03				MOV #0x0001, R7</a:t>
            </a:r>
          </a:p>
          <a:p>
            <a:pPr lvl="0"/>
            <a:r>
              <a:rPr lang="en-US" sz="2300" dirty="0">
                <a:solidFill>
                  <a:schemeClr val="bg1"/>
                </a:solidFill>
              </a:rPr>
              <a:t>04				MOV #0x0005, R8</a:t>
            </a:r>
          </a:p>
          <a:p>
            <a:pPr lvl="0"/>
            <a:r>
              <a:rPr lang="en-US" sz="2300" dirty="0">
                <a:solidFill>
                  <a:schemeClr val="bg1"/>
                </a:solidFill>
              </a:rPr>
              <a:t>05				CALL #Subtraction</a:t>
            </a:r>
          </a:p>
          <a:p>
            <a:pPr lvl="0"/>
            <a:r>
              <a:rPr lang="en-US" sz="2300" dirty="0">
                <a:solidFill>
                  <a:schemeClr val="bg1"/>
                </a:solidFill>
              </a:rPr>
              <a:t>06</a:t>
            </a:r>
          </a:p>
          <a:p>
            <a:pPr lvl="0"/>
            <a:r>
              <a:rPr lang="en-US" sz="2300" dirty="0">
                <a:solidFill>
                  <a:schemeClr val="bg1"/>
                </a:solidFill>
              </a:rPr>
              <a:t>07		Addition:	ADD R5, R6	</a:t>
            </a:r>
          </a:p>
          <a:p>
            <a:pPr lvl="0"/>
            <a:r>
              <a:rPr lang="en-US" sz="2300" dirty="0">
                <a:solidFill>
                  <a:schemeClr val="bg1"/>
                </a:solidFill>
              </a:rPr>
              <a:t>08				RET</a:t>
            </a:r>
          </a:p>
          <a:p>
            <a:pPr lvl="0"/>
            <a:r>
              <a:rPr lang="en-US" sz="2300" dirty="0">
                <a:solidFill>
                  <a:schemeClr val="bg1"/>
                </a:solidFill>
              </a:rPr>
              <a:t>09</a:t>
            </a:r>
          </a:p>
          <a:p>
            <a:pPr lvl="0"/>
            <a:r>
              <a:rPr lang="en-US" sz="2300" dirty="0">
                <a:solidFill>
                  <a:schemeClr val="bg1"/>
                </a:solidFill>
              </a:rPr>
              <a:t>10		Subtraction:	SUB R7, R8</a:t>
            </a:r>
          </a:p>
          <a:p>
            <a:pPr lvl="0"/>
            <a:r>
              <a:rPr lang="en-US" sz="2300" dirty="0">
                <a:solidFill>
                  <a:schemeClr val="bg1"/>
                </a:solidFill>
              </a:rPr>
              <a:t>11				RET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2C8B98-42BD-41F0-9B74-0E0853D96FDD}"/>
              </a:ext>
            </a:extLst>
          </p:cNvPr>
          <p:cNvSpPr/>
          <p:nvPr/>
        </p:nvSpPr>
        <p:spPr>
          <a:xfrm>
            <a:off x="8710336" y="1687568"/>
            <a:ext cx="3112166" cy="2316481"/>
          </a:xfrm>
          <a:prstGeom prst="rect">
            <a:avLst/>
          </a:prstGeom>
          <a:solidFill>
            <a:srgbClr val="289C9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E9E35B-DAFD-4573-A48E-83633C467A73}"/>
              </a:ext>
            </a:extLst>
          </p:cNvPr>
          <p:cNvSpPr txBox="1"/>
          <p:nvPr/>
        </p:nvSpPr>
        <p:spPr>
          <a:xfrm>
            <a:off x="8765039" y="2218946"/>
            <a:ext cx="30574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schemeClr val="bg1"/>
                </a:solidFill>
              </a:rPr>
              <a:t>Address		Contents</a:t>
            </a:r>
          </a:p>
          <a:p>
            <a:pPr lvl="0"/>
            <a:r>
              <a:rPr lang="en-US" sz="2200" dirty="0">
                <a:solidFill>
                  <a:schemeClr val="bg1"/>
                </a:solidFill>
              </a:rPr>
              <a:t>FF		</a:t>
            </a:r>
          </a:p>
          <a:p>
            <a:pPr lvl="0"/>
            <a:r>
              <a:rPr lang="en-US" sz="2200" dirty="0">
                <a:solidFill>
                  <a:schemeClr val="bg1"/>
                </a:solidFill>
              </a:rPr>
              <a:t>FE</a:t>
            </a:r>
          </a:p>
          <a:p>
            <a:pPr lvl="0"/>
            <a:r>
              <a:rPr lang="en-US" sz="2200" dirty="0">
                <a:solidFill>
                  <a:schemeClr val="bg1"/>
                </a:solidFill>
              </a:rPr>
              <a:t>FD</a:t>
            </a:r>
          </a:p>
          <a:p>
            <a:pPr lvl="0"/>
            <a:r>
              <a:rPr lang="en-US" sz="2200" dirty="0">
                <a:solidFill>
                  <a:schemeClr val="bg1"/>
                </a:solidFill>
              </a:rPr>
              <a:t>FC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AEE06-ADFA-4CB0-B5AD-DA0D2DEC1C9C}"/>
              </a:ext>
            </a:extLst>
          </p:cNvPr>
          <p:cNvSpPr txBox="1"/>
          <p:nvPr/>
        </p:nvSpPr>
        <p:spPr>
          <a:xfrm>
            <a:off x="8765034" y="1626293"/>
            <a:ext cx="3057467" cy="646331"/>
          </a:xfrm>
          <a:prstGeom prst="rect">
            <a:avLst/>
          </a:prstGeom>
          <a:solidFill>
            <a:srgbClr val="F6A53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</a:t>
            </a:r>
            <a:endParaRPr lang="en-I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9523B5-BD45-4033-869D-946B2BC4B39B}"/>
              </a:ext>
            </a:extLst>
          </p:cNvPr>
          <p:cNvSpPr/>
          <p:nvPr/>
        </p:nvSpPr>
        <p:spPr>
          <a:xfrm>
            <a:off x="8710336" y="4457646"/>
            <a:ext cx="3112166" cy="712785"/>
          </a:xfrm>
          <a:prstGeom prst="rect">
            <a:avLst/>
          </a:prstGeom>
          <a:solidFill>
            <a:srgbClr val="289C9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9C565-69B5-412F-BA2D-D8617E6D2460}"/>
              </a:ext>
            </a:extLst>
          </p:cNvPr>
          <p:cNvSpPr/>
          <p:nvPr/>
        </p:nvSpPr>
        <p:spPr>
          <a:xfrm>
            <a:off x="8737684" y="5338916"/>
            <a:ext cx="3112166" cy="777529"/>
          </a:xfrm>
          <a:prstGeom prst="rect">
            <a:avLst/>
          </a:prstGeom>
          <a:solidFill>
            <a:srgbClr val="289C9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37E34E-4838-4918-9297-E58D7C2B5168}"/>
              </a:ext>
            </a:extLst>
          </p:cNvPr>
          <p:cNvSpPr txBox="1"/>
          <p:nvPr/>
        </p:nvSpPr>
        <p:spPr>
          <a:xfrm>
            <a:off x="8792386" y="4548050"/>
            <a:ext cx="305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Stack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88454-5B46-48B3-A6E6-65FF3F22FF06}"/>
              </a:ext>
            </a:extLst>
          </p:cNvPr>
          <p:cNvSpPr txBox="1"/>
          <p:nvPr/>
        </p:nvSpPr>
        <p:spPr>
          <a:xfrm>
            <a:off x="8792386" y="5485470"/>
            <a:ext cx="30574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300" dirty="0">
                <a:solidFill>
                  <a:schemeClr val="bg1"/>
                </a:solidFill>
              </a:rPr>
              <a:t>Program Counter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6021D-0B55-4EC4-86EB-50C39FB1063B}"/>
              </a:ext>
            </a:extLst>
          </p:cNvPr>
          <p:cNvSpPr txBox="1"/>
          <p:nvPr/>
        </p:nvSpPr>
        <p:spPr>
          <a:xfrm>
            <a:off x="668020" y="1253269"/>
            <a:ext cx="7672817" cy="446276"/>
          </a:xfrm>
          <a:prstGeom prst="rect">
            <a:avLst/>
          </a:prstGeom>
          <a:solidFill>
            <a:srgbClr val="F6A53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Address	   Label		 Instruction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04401-E6CA-4CEB-9ABF-BA88460CF45B}"/>
              </a:ext>
            </a:extLst>
          </p:cNvPr>
          <p:cNvSpPr/>
          <p:nvPr/>
        </p:nvSpPr>
        <p:spPr>
          <a:xfrm>
            <a:off x="278209" y="2153143"/>
            <a:ext cx="515064" cy="370896"/>
          </a:xfrm>
          <a:prstGeom prst="rightArrow">
            <a:avLst>
              <a:gd name="adj1" fmla="val 43115"/>
              <a:gd name="adj2" fmla="val 50000"/>
            </a:avLst>
          </a:prstGeom>
          <a:solidFill>
            <a:srgbClr val="185E59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B9D88-3C7F-44E6-9926-5F2FF84B1435}"/>
              </a:ext>
            </a:extLst>
          </p:cNvPr>
          <p:cNvSpPr txBox="1"/>
          <p:nvPr/>
        </p:nvSpPr>
        <p:spPr>
          <a:xfrm>
            <a:off x="11093464" y="5486288"/>
            <a:ext cx="600075" cy="523220"/>
          </a:xfrm>
          <a:prstGeom prst="rect">
            <a:avLst/>
          </a:prstGeom>
          <a:solidFill>
            <a:srgbClr val="F6A53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6C239A2-7DDB-4A24-AA99-A054ACDA82D9}"/>
              </a:ext>
            </a:extLst>
          </p:cNvPr>
          <p:cNvSpPr/>
          <p:nvPr/>
        </p:nvSpPr>
        <p:spPr>
          <a:xfrm>
            <a:off x="8311003" y="2597576"/>
            <a:ext cx="515064" cy="370896"/>
          </a:xfrm>
          <a:prstGeom prst="rightArrow">
            <a:avLst>
              <a:gd name="adj1" fmla="val 43115"/>
              <a:gd name="adj2" fmla="val 50000"/>
            </a:avLst>
          </a:prstGeom>
          <a:solidFill>
            <a:srgbClr val="185E59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0E6EB1-ED37-47D7-B061-0238B018C2C5}"/>
              </a:ext>
            </a:extLst>
          </p:cNvPr>
          <p:cNvSpPr txBox="1"/>
          <p:nvPr/>
        </p:nvSpPr>
        <p:spPr>
          <a:xfrm>
            <a:off x="11071458" y="4570052"/>
            <a:ext cx="600075" cy="523220"/>
          </a:xfrm>
          <a:prstGeom prst="rect">
            <a:avLst/>
          </a:prstGeom>
          <a:solidFill>
            <a:srgbClr val="F6A53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FF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5AEA55-9DFC-4D0B-9B9D-CDE6B489E8F8}"/>
              </a:ext>
            </a:extLst>
          </p:cNvPr>
          <p:cNvSpPr/>
          <p:nvPr/>
        </p:nvSpPr>
        <p:spPr>
          <a:xfrm>
            <a:off x="4484116" y="1792178"/>
            <a:ext cx="2305947" cy="360965"/>
          </a:xfrm>
          <a:prstGeom prst="roundRect">
            <a:avLst/>
          </a:prstGeom>
          <a:noFill/>
          <a:ln w="38100">
            <a:solidFill>
              <a:srgbClr val="185E59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A18C808-1876-4D42-A614-DA21711556F8}"/>
              </a:ext>
            </a:extLst>
          </p:cNvPr>
          <p:cNvSpPr/>
          <p:nvPr/>
        </p:nvSpPr>
        <p:spPr>
          <a:xfrm>
            <a:off x="270858" y="2565127"/>
            <a:ext cx="515064" cy="370896"/>
          </a:xfrm>
          <a:prstGeom prst="rightArrow">
            <a:avLst>
              <a:gd name="adj1" fmla="val 43115"/>
              <a:gd name="adj2" fmla="val 50000"/>
            </a:avLst>
          </a:prstGeom>
          <a:solidFill>
            <a:srgbClr val="185E59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1CD3C2-F9A9-44A3-B4D6-F9C8DCCAE82A}"/>
              </a:ext>
            </a:extLst>
          </p:cNvPr>
          <p:cNvSpPr/>
          <p:nvPr/>
        </p:nvSpPr>
        <p:spPr>
          <a:xfrm>
            <a:off x="4484116" y="2163074"/>
            <a:ext cx="2305947" cy="360965"/>
          </a:xfrm>
          <a:prstGeom prst="roundRect">
            <a:avLst/>
          </a:prstGeom>
          <a:noFill/>
          <a:ln w="38100">
            <a:solidFill>
              <a:srgbClr val="185E59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976FA1-B0D4-4DD9-8F87-E7E84A96B06C}"/>
              </a:ext>
            </a:extLst>
          </p:cNvPr>
          <p:cNvSpPr txBox="1"/>
          <p:nvPr/>
        </p:nvSpPr>
        <p:spPr>
          <a:xfrm>
            <a:off x="11102977" y="5485470"/>
            <a:ext cx="600075" cy="523220"/>
          </a:xfrm>
          <a:prstGeom prst="rect">
            <a:avLst/>
          </a:prstGeom>
          <a:solidFill>
            <a:srgbClr val="F6A53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02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C01885F-2751-4CC7-8FED-1F43DC1860C7}"/>
              </a:ext>
            </a:extLst>
          </p:cNvPr>
          <p:cNvSpPr/>
          <p:nvPr/>
        </p:nvSpPr>
        <p:spPr>
          <a:xfrm>
            <a:off x="288149" y="3222790"/>
            <a:ext cx="515064" cy="370896"/>
          </a:xfrm>
          <a:prstGeom prst="rightArrow">
            <a:avLst>
              <a:gd name="adj1" fmla="val 43115"/>
              <a:gd name="adj2" fmla="val 50000"/>
            </a:avLst>
          </a:prstGeom>
          <a:solidFill>
            <a:srgbClr val="185E59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29CA1C0-A707-4B3E-87C0-893A62EF2A23}"/>
              </a:ext>
            </a:extLst>
          </p:cNvPr>
          <p:cNvSpPr/>
          <p:nvPr/>
        </p:nvSpPr>
        <p:spPr>
          <a:xfrm>
            <a:off x="4484115" y="2524039"/>
            <a:ext cx="2305947" cy="360965"/>
          </a:xfrm>
          <a:prstGeom prst="roundRect">
            <a:avLst/>
          </a:prstGeom>
          <a:noFill/>
          <a:ln w="38100">
            <a:solidFill>
              <a:srgbClr val="185E59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97D46-A8EF-4DDB-83CC-63C9524F6733}"/>
              </a:ext>
            </a:extLst>
          </p:cNvPr>
          <p:cNvSpPr txBox="1"/>
          <p:nvPr/>
        </p:nvSpPr>
        <p:spPr>
          <a:xfrm>
            <a:off x="11104194" y="5474485"/>
            <a:ext cx="600075" cy="523220"/>
          </a:xfrm>
          <a:prstGeom prst="rect">
            <a:avLst/>
          </a:prstGeom>
          <a:solidFill>
            <a:srgbClr val="F6A53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03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0E7E35-BBBE-4A5F-97FB-9DCDC3E91021}"/>
              </a:ext>
            </a:extLst>
          </p:cNvPr>
          <p:cNvSpPr txBox="1"/>
          <p:nvPr/>
        </p:nvSpPr>
        <p:spPr>
          <a:xfrm>
            <a:off x="10991572" y="2568362"/>
            <a:ext cx="480271" cy="400110"/>
          </a:xfrm>
          <a:prstGeom prst="rect">
            <a:avLst/>
          </a:prstGeom>
          <a:solidFill>
            <a:srgbClr val="F6A53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03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D985006-5E42-43BD-8E32-982F1AADB40C}"/>
              </a:ext>
            </a:extLst>
          </p:cNvPr>
          <p:cNvSpPr/>
          <p:nvPr/>
        </p:nvSpPr>
        <p:spPr>
          <a:xfrm>
            <a:off x="8309135" y="2945510"/>
            <a:ext cx="515064" cy="370896"/>
          </a:xfrm>
          <a:prstGeom prst="rightArrow">
            <a:avLst>
              <a:gd name="adj1" fmla="val 43115"/>
              <a:gd name="adj2" fmla="val 50000"/>
            </a:avLst>
          </a:prstGeom>
          <a:solidFill>
            <a:srgbClr val="185E59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A21DCC1-8B0F-40C1-B11D-4ECC69E1106B}"/>
              </a:ext>
            </a:extLst>
          </p:cNvPr>
          <p:cNvSpPr/>
          <p:nvPr/>
        </p:nvSpPr>
        <p:spPr>
          <a:xfrm>
            <a:off x="281797" y="4611140"/>
            <a:ext cx="515064" cy="370896"/>
          </a:xfrm>
          <a:prstGeom prst="rightArrow">
            <a:avLst>
              <a:gd name="adj1" fmla="val 43115"/>
              <a:gd name="adj2" fmla="val 50000"/>
            </a:avLst>
          </a:prstGeom>
          <a:solidFill>
            <a:srgbClr val="185E59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E53A27-4A49-40DE-8EAF-B43DBBB623C6}"/>
              </a:ext>
            </a:extLst>
          </p:cNvPr>
          <p:cNvSpPr txBox="1"/>
          <p:nvPr/>
        </p:nvSpPr>
        <p:spPr>
          <a:xfrm>
            <a:off x="11113413" y="5470321"/>
            <a:ext cx="578070" cy="523220"/>
          </a:xfrm>
          <a:prstGeom prst="rect">
            <a:avLst/>
          </a:prstGeom>
          <a:solidFill>
            <a:srgbClr val="F6A53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07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A367D1-847A-4C0A-BDD5-421A8DA580D2}"/>
              </a:ext>
            </a:extLst>
          </p:cNvPr>
          <p:cNvSpPr/>
          <p:nvPr/>
        </p:nvSpPr>
        <p:spPr>
          <a:xfrm>
            <a:off x="4484114" y="4598399"/>
            <a:ext cx="2305947" cy="360965"/>
          </a:xfrm>
          <a:prstGeom prst="roundRect">
            <a:avLst/>
          </a:prstGeom>
          <a:noFill/>
          <a:ln w="38100">
            <a:solidFill>
              <a:srgbClr val="185E59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72DAA1F-C487-4634-B6DF-01AF2AC7F94E}"/>
              </a:ext>
            </a:extLst>
          </p:cNvPr>
          <p:cNvSpPr/>
          <p:nvPr/>
        </p:nvSpPr>
        <p:spPr>
          <a:xfrm>
            <a:off x="268933" y="4990354"/>
            <a:ext cx="515064" cy="370896"/>
          </a:xfrm>
          <a:prstGeom prst="rightArrow">
            <a:avLst>
              <a:gd name="adj1" fmla="val 43115"/>
              <a:gd name="adj2" fmla="val 50000"/>
            </a:avLst>
          </a:prstGeom>
          <a:solidFill>
            <a:srgbClr val="185E59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9CBAA8-296F-4189-AFCD-709D827D93D8}"/>
              </a:ext>
            </a:extLst>
          </p:cNvPr>
          <p:cNvSpPr txBox="1"/>
          <p:nvPr/>
        </p:nvSpPr>
        <p:spPr>
          <a:xfrm>
            <a:off x="11104466" y="5439750"/>
            <a:ext cx="578070" cy="523220"/>
          </a:xfrm>
          <a:prstGeom prst="rect">
            <a:avLst/>
          </a:prstGeom>
          <a:solidFill>
            <a:srgbClr val="F6A53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08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C7E8CE-BF48-459E-AB9C-291CBEE13B8B}"/>
              </a:ext>
            </a:extLst>
          </p:cNvPr>
          <p:cNvSpPr txBox="1"/>
          <p:nvPr/>
        </p:nvSpPr>
        <p:spPr>
          <a:xfrm>
            <a:off x="84458" y="375215"/>
            <a:ext cx="1219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Elephant" panose="02020904090505020303" pitchFamily="18" charset="0"/>
              </a:rPr>
              <a:t>What happens when RET is encountered</a:t>
            </a:r>
            <a:endParaRPr lang="en-IN" sz="4400" b="1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CEFC998-AA07-439D-9C99-E19EEA68DB05}"/>
              </a:ext>
            </a:extLst>
          </p:cNvPr>
          <p:cNvSpPr/>
          <p:nvPr/>
        </p:nvSpPr>
        <p:spPr>
          <a:xfrm>
            <a:off x="270984" y="5356784"/>
            <a:ext cx="515064" cy="370896"/>
          </a:xfrm>
          <a:prstGeom prst="rightArrow">
            <a:avLst>
              <a:gd name="adj1" fmla="val 43115"/>
              <a:gd name="adj2" fmla="val 50000"/>
            </a:avLst>
          </a:prstGeom>
          <a:solidFill>
            <a:srgbClr val="185E59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2AB2E16-0A83-400D-BE35-00EDF3A24060}"/>
              </a:ext>
            </a:extLst>
          </p:cNvPr>
          <p:cNvSpPr/>
          <p:nvPr/>
        </p:nvSpPr>
        <p:spPr>
          <a:xfrm>
            <a:off x="4484113" y="4987001"/>
            <a:ext cx="2305947" cy="360965"/>
          </a:xfrm>
          <a:prstGeom prst="roundRect">
            <a:avLst/>
          </a:prstGeom>
          <a:noFill/>
          <a:ln w="38100">
            <a:solidFill>
              <a:srgbClr val="185E59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A6197BDA-93B8-42A9-9D48-AA5E09855F01}"/>
              </a:ext>
            </a:extLst>
          </p:cNvPr>
          <p:cNvSpPr/>
          <p:nvPr/>
        </p:nvSpPr>
        <p:spPr>
          <a:xfrm>
            <a:off x="8315298" y="2589539"/>
            <a:ext cx="515064" cy="370896"/>
          </a:xfrm>
          <a:prstGeom prst="rightArrow">
            <a:avLst>
              <a:gd name="adj1" fmla="val 43115"/>
              <a:gd name="adj2" fmla="val 50000"/>
            </a:avLst>
          </a:prstGeom>
          <a:solidFill>
            <a:srgbClr val="185E59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34E601B-DCA7-477A-A869-838254273078}"/>
              </a:ext>
            </a:extLst>
          </p:cNvPr>
          <p:cNvSpPr/>
          <p:nvPr/>
        </p:nvSpPr>
        <p:spPr>
          <a:xfrm>
            <a:off x="286281" y="3226475"/>
            <a:ext cx="515064" cy="370896"/>
          </a:xfrm>
          <a:prstGeom prst="rightArrow">
            <a:avLst>
              <a:gd name="adj1" fmla="val 43115"/>
              <a:gd name="adj2" fmla="val 50000"/>
            </a:avLst>
          </a:prstGeom>
          <a:solidFill>
            <a:srgbClr val="185E59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BAA837D-9A29-40B7-9D80-169DD3927218}"/>
              </a:ext>
            </a:extLst>
          </p:cNvPr>
          <p:cNvSpPr/>
          <p:nvPr/>
        </p:nvSpPr>
        <p:spPr>
          <a:xfrm>
            <a:off x="4484114" y="3200739"/>
            <a:ext cx="2305947" cy="360965"/>
          </a:xfrm>
          <a:prstGeom prst="roundRect">
            <a:avLst/>
          </a:prstGeom>
          <a:noFill/>
          <a:ln w="38100">
            <a:solidFill>
              <a:srgbClr val="185E59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1414FE2-6548-4944-96C4-499CE080C841}"/>
              </a:ext>
            </a:extLst>
          </p:cNvPr>
          <p:cNvSpPr/>
          <p:nvPr/>
        </p:nvSpPr>
        <p:spPr>
          <a:xfrm>
            <a:off x="292864" y="3583414"/>
            <a:ext cx="515064" cy="370896"/>
          </a:xfrm>
          <a:prstGeom prst="rightArrow">
            <a:avLst>
              <a:gd name="adj1" fmla="val 43115"/>
              <a:gd name="adj2" fmla="val 50000"/>
            </a:avLst>
          </a:prstGeom>
          <a:solidFill>
            <a:srgbClr val="185E59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9261B2-71EF-4FBA-A11A-482A5C52E0E3}"/>
              </a:ext>
            </a:extLst>
          </p:cNvPr>
          <p:cNvSpPr txBox="1"/>
          <p:nvPr/>
        </p:nvSpPr>
        <p:spPr>
          <a:xfrm>
            <a:off x="11100627" y="5455036"/>
            <a:ext cx="578070" cy="523220"/>
          </a:xfrm>
          <a:prstGeom prst="rect">
            <a:avLst/>
          </a:prstGeom>
          <a:solidFill>
            <a:srgbClr val="F6A53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09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876766-F46B-4F6B-B776-4A8F5ADAB390}"/>
              </a:ext>
            </a:extLst>
          </p:cNvPr>
          <p:cNvSpPr txBox="1"/>
          <p:nvPr/>
        </p:nvSpPr>
        <p:spPr>
          <a:xfrm>
            <a:off x="11101760" y="5446998"/>
            <a:ext cx="578070" cy="523220"/>
          </a:xfrm>
          <a:prstGeom prst="rect">
            <a:avLst/>
          </a:prstGeom>
          <a:solidFill>
            <a:srgbClr val="F6A53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03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FED49A-F2D4-4767-A264-A2349B198B0F}"/>
              </a:ext>
            </a:extLst>
          </p:cNvPr>
          <p:cNvSpPr txBox="1"/>
          <p:nvPr/>
        </p:nvSpPr>
        <p:spPr>
          <a:xfrm>
            <a:off x="11101756" y="5463500"/>
            <a:ext cx="578070" cy="523220"/>
          </a:xfrm>
          <a:prstGeom prst="rect">
            <a:avLst/>
          </a:prstGeom>
          <a:solidFill>
            <a:srgbClr val="F6A53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04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080C805-208A-4D2D-A512-A591F3C32351}"/>
              </a:ext>
            </a:extLst>
          </p:cNvPr>
          <p:cNvSpPr/>
          <p:nvPr/>
        </p:nvSpPr>
        <p:spPr>
          <a:xfrm>
            <a:off x="268933" y="3883295"/>
            <a:ext cx="515064" cy="370896"/>
          </a:xfrm>
          <a:prstGeom prst="rightArrow">
            <a:avLst>
              <a:gd name="adj1" fmla="val 43115"/>
              <a:gd name="adj2" fmla="val 50000"/>
            </a:avLst>
          </a:prstGeom>
          <a:solidFill>
            <a:srgbClr val="185E59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4FA72DB-1351-4FAC-91A2-FBA4D9D599BC}"/>
              </a:ext>
            </a:extLst>
          </p:cNvPr>
          <p:cNvSpPr/>
          <p:nvPr/>
        </p:nvSpPr>
        <p:spPr>
          <a:xfrm>
            <a:off x="4484114" y="3567157"/>
            <a:ext cx="2305947" cy="360965"/>
          </a:xfrm>
          <a:prstGeom prst="roundRect">
            <a:avLst/>
          </a:prstGeom>
          <a:noFill/>
          <a:ln w="38100">
            <a:solidFill>
              <a:srgbClr val="185E59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D3952B-8018-4006-8E65-E6C3C9293688}"/>
              </a:ext>
            </a:extLst>
          </p:cNvPr>
          <p:cNvSpPr txBox="1"/>
          <p:nvPr/>
        </p:nvSpPr>
        <p:spPr>
          <a:xfrm>
            <a:off x="11107020" y="5469503"/>
            <a:ext cx="578070" cy="523220"/>
          </a:xfrm>
          <a:prstGeom prst="rect">
            <a:avLst/>
          </a:prstGeom>
          <a:solidFill>
            <a:srgbClr val="F6A53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05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 animBg="1"/>
      <p:bldP spid="6" grpId="0"/>
      <p:bldP spid="24" grpId="0" animBg="1"/>
      <p:bldP spid="25" grpId="0"/>
      <p:bldP spid="26" grpId="0" animBg="1"/>
      <p:bldP spid="16" grpId="0" animBg="1"/>
      <p:bldP spid="17" grpId="0" animBg="1"/>
      <p:bldP spid="23" grpId="0"/>
      <p:bldP spid="27" grpId="0"/>
      <p:bldP spid="7" grpId="0" animBg="1"/>
      <p:bldP spid="8" grpId="0" animBg="1"/>
      <p:bldP spid="8" grpId="1" animBg="1"/>
      <p:bldP spid="9" grpId="0" animBg="1"/>
      <p:bldP spid="9" grpId="2" animBg="1"/>
      <p:bldP spid="30" grpId="0" animBg="1"/>
      <p:bldP spid="30" grpId="1" animBg="1"/>
      <p:bldP spid="31" grpId="0" animBg="1"/>
      <p:bldP spid="10" grpId="0" animBg="1"/>
      <p:bldP spid="1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4" grpId="0" animBg="1"/>
      <p:bldP spid="54" grpId="1" animBg="1"/>
      <p:bldP spid="49" grpId="0" animBg="1"/>
      <p:bldP spid="49" grpId="1" animBg="1"/>
      <p:bldP spid="55" grpId="0" animBg="1"/>
      <p:bldP spid="55" grpId="1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283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Elephant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Amrutha Somayaji</dc:creator>
  <cp:lastModifiedBy>Amrutha Somayaji</cp:lastModifiedBy>
  <cp:revision>53</cp:revision>
  <dcterms:created xsi:type="dcterms:W3CDTF">2020-03-31T18:16:59Z</dcterms:created>
  <dcterms:modified xsi:type="dcterms:W3CDTF">2020-04-01T10:25:16Z</dcterms:modified>
</cp:coreProperties>
</file>