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8"/>
  </p:notesMasterIdLst>
  <p:sldIdLst>
    <p:sldId id="256" r:id="rId2"/>
    <p:sldId id="257" r:id="rId3"/>
    <p:sldId id="258" r:id="rId4"/>
    <p:sldId id="259" r:id="rId5"/>
    <p:sldId id="261" r:id="rId6"/>
    <p:sldId id="262" r:id="rId7"/>
    <p:sldId id="263" r:id="rId8"/>
    <p:sldId id="264" r:id="rId9"/>
    <p:sldId id="265" r:id="rId10"/>
    <p:sldId id="266" r:id="rId11"/>
    <p:sldId id="267" r:id="rId12"/>
    <p:sldId id="268" r:id="rId13"/>
    <p:sldId id="260"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0C0304-ABD7-4EEF-9336-450DF3355272}"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485C9F12-B7AE-41A2-B65A-558C7C855B98}">
      <dgm:prSet custT="1"/>
      <dgm:spPr/>
      <dgm:t>
        <a:bodyPr/>
        <a:lstStyle/>
        <a:p>
          <a:r>
            <a:rPr lang="en-US" sz="3200" b="1" i="0" u="sng" baseline="-25000" dirty="0">
              <a:solidFill>
                <a:srgbClr val="FF0000"/>
              </a:solidFill>
              <a:highlight>
                <a:srgbClr val="FFFF00"/>
              </a:highlight>
            </a:rPr>
            <a:t>Null Hypothesis : </a:t>
          </a:r>
        </a:p>
        <a:p>
          <a:r>
            <a:rPr lang="en-US" sz="3200" b="1" i="0" baseline="-25000" dirty="0">
              <a:solidFill>
                <a:schemeClr val="tx1"/>
              </a:solidFill>
            </a:rPr>
            <a:t>The data set is uniformly distributed (meaning no meaningful cluster is possible)</a:t>
          </a:r>
          <a:endParaRPr lang="en-US" sz="3200" b="1" dirty="0">
            <a:solidFill>
              <a:schemeClr val="tx1"/>
            </a:solidFill>
          </a:endParaRPr>
        </a:p>
      </dgm:t>
    </dgm:pt>
    <dgm:pt modelId="{391A080C-9487-4EE5-8900-7B29A2EBB488}" type="parTrans" cxnId="{97AC6E2D-48F1-410E-9297-AC9B017E701B}">
      <dgm:prSet/>
      <dgm:spPr/>
      <dgm:t>
        <a:bodyPr/>
        <a:lstStyle/>
        <a:p>
          <a:endParaRPr lang="en-US"/>
        </a:p>
      </dgm:t>
    </dgm:pt>
    <dgm:pt modelId="{A74000C2-E9FE-4A4B-8F1D-DD02D84E0828}" type="sibTrans" cxnId="{97AC6E2D-48F1-410E-9297-AC9B017E701B}">
      <dgm:prSet/>
      <dgm:spPr/>
      <dgm:t>
        <a:bodyPr/>
        <a:lstStyle/>
        <a:p>
          <a:endParaRPr lang="en-US"/>
        </a:p>
      </dgm:t>
    </dgm:pt>
    <dgm:pt modelId="{B0244872-BC6D-4AB0-9A93-860C5C3DF9C0}">
      <dgm:prSet/>
      <dgm:spPr/>
      <dgm:t>
        <a:bodyPr/>
        <a:lstStyle/>
        <a:p>
          <a:r>
            <a:rPr lang="en-US" b="1" i="0" u="sng" baseline="-25000" dirty="0">
              <a:solidFill>
                <a:srgbClr val="FF0000"/>
              </a:solidFill>
              <a:highlight>
                <a:srgbClr val="FFFF00"/>
              </a:highlight>
            </a:rPr>
            <a:t>Alternative Hypothesis : </a:t>
          </a:r>
        </a:p>
        <a:p>
          <a:r>
            <a:rPr lang="en-US" b="1" i="0" baseline="-25000" dirty="0">
              <a:solidFill>
                <a:schemeClr val="tx1"/>
              </a:solidFill>
            </a:rPr>
            <a:t>The data set is not uniformly distributed (meaning there can be a meaningful clusters)</a:t>
          </a:r>
          <a:endParaRPr lang="en-US" b="1" dirty="0">
            <a:solidFill>
              <a:schemeClr val="tx1"/>
            </a:solidFill>
          </a:endParaRPr>
        </a:p>
      </dgm:t>
    </dgm:pt>
    <dgm:pt modelId="{40D1A3BD-16FD-4FFE-AEF2-1AA76948F21F}" type="parTrans" cxnId="{4EBFB03D-A85A-4D31-9A6D-3F5FE64A2AF4}">
      <dgm:prSet/>
      <dgm:spPr/>
      <dgm:t>
        <a:bodyPr/>
        <a:lstStyle/>
        <a:p>
          <a:endParaRPr lang="en-US"/>
        </a:p>
      </dgm:t>
    </dgm:pt>
    <dgm:pt modelId="{E3CF78D6-76CB-4B16-ABCD-A829A160F877}" type="sibTrans" cxnId="{4EBFB03D-A85A-4D31-9A6D-3F5FE64A2AF4}">
      <dgm:prSet/>
      <dgm:spPr/>
      <dgm:t>
        <a:bodyPr/>
        <a:lstStyle/>
        <a:p>
          <a:endParaRPr lang="en-US"/>
        </a:p>
      </dgm:t>
    </dgm:pt>
    <dgm:pt modelId="{01D28A00-5AFC-4E9F-88A9-7A63CB3CAD5C}" type="pres">
      <dgm:prSet presAssocID="{D90C0304-ABD7-4EEF-9336-450DF3355272}" presName="diagram" presStyleCnt="0">
        <dgm:presLayoutVars>
          <dgm:chPref val="1"/>
          <dgm:dir/>
          <dgm:animOne val="branch"/>
          <dgm:animLvl val="lvl"/>
          <dgm:resizeHandles/>
        </dgm:presLayoutVars>
      </dgm:prSet>
      <dgm:spPr/>
    </dgm:pt>
    <dgm:pt modelId="{9E5F351D-3639-4EFC-8B64-7EC8D9F5950D}" type="pres">
      <dgm:prSet presAssocID="{485C9F12-B7AE-41A2-B65A-558C7C855B98}" presName="root" presStyleCnt="0"/>
      <dgm:spPr/>
    </dgm:pt>
    <dgm:pt modelId="{522DAA83-5FF7-476C-AE12-ADF3E4617FFD}" type="pres">
      <dgm:prSet presAssocID="{485C9F12-B7AE-41A2-B65A-558C7C855B98}" presName="rootComposite" presStyleCnt="0"/>
      <dgm:spPr/>
    </dgm:pt>
    <dgm:pt modelId="{6ED51DF6-A0E2-4C0D-9194-560DD4CB10B5}" type="pres">
      <dgm:prSet presAssocID="{485C9F12-B7AE-41A2-B65A-558C7C855B98}" presName="rootText" presStyleLbl="node1" presStyleIdx="0" presStyleCnt="2"/>
      <dgm:spPr/>
    </dgm:pt>
    <dgm:pt modelId="{9A7AC25D-BBC7-4E09-B313-B28D5CF5C6C3}" type="pres">
      <dgm:prSet presAssocID="{485C9F12-B7AE-41A2-B65A-558C7C855B98}" presName="rootConnector" presStyleLbl="node1" presStyleIdx="0" presStyleCnt="2"/>
      <dgm:spPr/>
    </dgm:pt>
    <dgm:pt modelId="{AEED8CD1-BAD9-48A3-B0DC-C7C4F154B649}" type="pres">
      <dgm:prSet presAssocID="{485C9F12-B7AE-41A2-B65A-558C7C855B98}" presName="childShape" presStyleCnt="0"/>
      <dgm:spPr/>
    </dgm:pt>
    <dgm:pt modelId="{C7184E20-7FF1-4A7D-84E2-1ECC2B88ECED}" type="pres">
      <dgm:prSet presAssocID="{B0244872-BC6D-4AB0-9A93-860C5C3DF9C0}" presName="root" presStyleCnt="0"/>
      <dgm:spPr/>
    </dgm:pt>
    <dgm:pt modelId="{5DB3485C-2096-4800-BD32-CCC93E3E89F3}" type="pres">
      <dgm:prSet presAssocID="{B0244872-BC6D-4AB0-9A93-860C5C3DF9C0}" presName="rootComposite" presStyleCnt="0"/>
      <dgm:spPr/>
    </dgm:pt>
    <dgm:pt modelId="{6C4C1066-A6EF-42D4-BF6E-7BDF8EA92293}" type="pres">
      <dgm:prSet presAssocID="{B0244872-BC6D-4AB0-9A93-860C5C3DF9C0}" presName="rootText" presStyleLbl="node1" presStyleIdx="1" presStyleCnt="2"/>
      <dgm:spPr/>
    </dgm:pt>
    <dgm:pt modelId="{37B5D166-E131-465C-8F85-E4C9E6183B0E}" type="pres">
      <dgm:prSet presAssocID="{B0244872-BC6D-4AB0-9A93-860C5C3DF9C0}" presName="rootConnector" presStyleLbl="node1" presStyleIdx="1" presStyleCnt="2"/>
      <dgm:spPr/>
    </dgm:pt>
    <dgm:pt modelId="{F9C5803A-E7A5-4A7C-84AE-E3F444D0762A}" type="pres">
      <dgm:prSet presAssocID="{B0244872-BC6D-4AB0-9A93-860C5C3DF9C0}" presName="childShape" presStyleCnt="0"/>
      <dgm:spPr/>
    </dgm:pt>
  </dgm:ptLst>
  <dgm:cxnLst>
    <dgm:cxn modelId="{59C25603-2C80-4955-839E-789BDDEFA3CB}" type="presOf" srcId="{485C9F12-B7AE-41A2-B65A-558C7C855B98}" destId="{6ED51DF6-A0E2-4C0D-9194-560DD4CB10B5}" srcOrd="0" destOrd="0" presId="urn:microsoft.com/office/officeart/2005/8/layout/hierarchy3"/>
    <dgm:cxn modelId="{E5B45112-27A0-4E7F-B5C4-D82975709828}" type="presOf" srcId="{B0244872-BC6D-4AB0-9A93-860C5C3DF9C0}" destId="{37B5D166-E131-465C-8F85-E4C9E6183B0E}" srcOrd="1" destOrd="0" presId="urn:microsoft.com/office/officeart/2005/8/layout/hierarchy3"/>
    <dgm:cxn modelId="{97AC6E2D-48F1-410E-9297-AC9B017E701B}" srcId="{D90C0304-ABD7-4EEF-9336-450DF3355272}" destId="{485C9F12-B7AE-41A2-B65A-558C7C855B98}" srcOrd="0" destOrd="0" parTransId="{391A080C-9487-4EE5-8900-7B29A2EBB488}" sibTransId="{A74000C2-E9FE-4A4B-8F1D-DD02D84E0828}"/>
    <dgm:cxn modelId="{4EBFB03D-A85A-4D31-9A6D-3F5FE64A2AF4}" srcId="{D90C0304-ABD7-4EEF-9336-450DF3355272}" destId="{B0244872-BC6D-4AB0-9A93-860C5C3DF9C0}" srcOrd="1" destOrd="0" parTransId="{40D1A3BD-16FD-4FFE-AEF2-1AA76948F21F}" sibTransId="{E3CF78D6-76CB-4B16-ABCD-A829A160F877}"/>
    <dgm:cxn modelId="{53EE809F-6258-4816-83F4-D87A8B74C1AC}" type="presOf" srcId="{D90C0304-ABD7-4EEF-9336-450DF3355272}" destId="{01D28A00-5AFC-4E9F-88A9-7A63CB3CAD5C}" srcOrd="0" destOrd="0" presId="urn:microsoft.com/office/officeart/2005/8/layout/hierarchy3"/>
    <dgm:cxn modelId="{4E9AA2D5-824A-46DF-B790-C340CD8406B0}" type="presOf" srcId="{B0244872-BC6D-4AB0-9A93-860C5C3DF9C0}" destId="{6C4C1066-A6EF-42D4-BF6E-7BDF8EA92293}" srcOrd="0" destOrd="0" presId="urn:microsoft.com/office/officeart/2005/8/layout/hierarchy3"/>
    <dgm:cxn modelId="{7B163AE4-476D-48DF-A72A-4661DD03E832}" type="presOf" srcId="{485C9F12-B7AE-41A2-B65A-558C7C855B98}" destId="{9A7AC25D-BBC7-4E09-B313-B28D5CF5C6C3}" srcOrd="1" destOrd="0" presId="urn:microsoft.com/office/officeart/2005/8/layout/hierarchy3"/>
    <dgm:cxn modelId="{E1F8883A-2E2D-40EC-B9FB-B4A653B86468}" type="presParOf" srcId="{01D28A00-5AFC-4E9F-88A9-7A63CB3CAD5C}" destId="{9E5F351D-3639-4EFC-8B64-7EC8D9F5950D}" srcOrd="0" destOrd="0" presId="urn:microsoft.com/office/officeart/2005/8/layout/hierarchy3"/>
    <dgm:cxn modelId="{C5871ED1-4446-40BC-AFDB-333064E896EC}" type="presParOf" srcId="{9E5F351D-3639-4EFC-8B64-7EC8D9F5950D}" destId="{522DAA83-5FF7-476C-AE12-ADF3E4617FFD}" srcOrd="0" destOrd="0" presId="urn:microsoft.com/office/officeart/2005/8/layout/hierarchy3"/>
    <dgm:cxn modelId="{1CD88B8D-D6CE-424D-B149-700CC1025C02}" type="presParOf" srcId="{522DAA83-5FF7-476C-AE12-ADF3E4617FFD}" destId="{6ED51DF6-A0E2-4C0D-9194-560DD4CB10B5}" srcOrd="0" destOrd="0" presId="urn:microsoft.com/office/officeart/2005/8/layout/hierarchy3"/>
    <dgm:cxn modelId="{AD0CBC0D-090E-48F5-80A7-81CCA1F29CC3}" type="presParOf" srcId="{522DAA83-5FF7-476C-AE12-ADF3E4617FFD}" destId="{9A7AC25D-BBC7-4E09-B313-B28D5CF5C6C3}" srcOrd="1" destOrd="0" presId="urn:microsoft.com/office/officeart/2005/8/layout/hierarchy3"/>
    <dgm:cxn modelId="{1DCAF937-4D39-4B47-BD40-7320369B33A0}" type="presParOf" srcId="{9E5F351D-3639-4EFC-8B64-7EC8D9F5950D}" destId="{AEED8CD1-BAD9-48A3-B0DC-C7C4F154B649}" srcOrd="1" destOrd="0" presId="urn:microsoft.com/office/officeart/2005/8/layout/hierarchy3"/>
    <dgm:cxn modelId="{99266523-78C6-435F-8DB1-B7C282FB1F50}" type="presParOf" srcId="{01D28A00-5AFC-4E9F-88A9-7A63CB3CAD5C}" destId="{C7184E20-7FF1-4A7D-84E2-1ECC2B88ECED}" srcOrd="1" destOrd="0" presId="urn:microsoft.com/office/officeart/2005/8/layout/hierarchy3"/>
    <dgm:cxn modelId="{8994AC64-3C0E-4488-99B2-C9EE511A6BFD}" type="presParOf" srcId="{C7184E20-7FF1-4A7D-84E2-1ECC2B88ECED}" destId="{5DB3485C-2096-4800-BD32-CCC93E3E89F3}" srcOrd="0" destOrd="0" presId="urn:microsoft.com/office/officeart/2005/8/layout/hierarchy3"/>
    <dgm:cxn modelId="{643BF54A-AE49-4DB6-933E-CC47ABB6B44E}" type="presParOf" srcId="{5DB3485C-2096-4800-BD32-CCC93E3E89F3}" destId="{6C4C1066-A6EF-42D4-BF6E-7BDF8EA92293}" srcOrd="0" destOrd="0" presId="urn:microsoft.com/office/officeart/2005/8/layout/hierarchy3"/>
    <dgm:cxn modelId="{2706BE60-F5B0-4427-AC0B-3B86A66357FF}" type="presParOf" srcId="{5DB3485C-2096-4800-BD32-CCC93E3E89F3}" destId="{37B5D166-E131-465C-8F85-E4C9E6183B0E}" srcOrd="1" destOrd="0" presId="urn:microsoft.com/office/officeart/2005/8/layout/hierarchy3"/>
    <dgm:cxn modelId="{7879A06B-7C5F-4CED-9A22-A7DB61CB0C1A}" type="presParOf" srcId="{C7184E20-7FF1-4A7D-84E2-1ECC2B88ECED}" destId="{F9C5803A-E7A5-4A7C-84AE-E3F444D0762A}"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D51DF6-A0E2-4C0D-9194-560DD4CB10B5}">
      <dsp:nvSpPr>
        <dsp:cNvPr id="0" name=""/>
        <dsp:cNvSpPr/>
      </dsp:nvSpPr>
      <dsp:spPr>
        <a:xfrm>
          <a:off x="1227" y="894352"/>
          <a:ext cx="4469308" cy="22346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b="1" i="0" u="sng" kern="1200" baseline="-25000" dirty="0">
              <a:solidFill>
                <a:srgbClr val="FF0000"/>
              </a:solidFill>
              <a:highlight>
                <a:srgbClr val="FFFF00"/>
              </a:highlight>
            </a:rPr>
            <a:t>Null Hypothesis : </a:t>
          </a:r>
        </a:p>
        <a:p>
          <a:pPr marL="0" lvl="0" indent="0" algn="ctr" defTabSz="1422400">
            <a:lnSpc>
              <a:spcPct val="90000"/>
            </a:lnSpc>
            <a:spcBef>
              <a:spcPct val="0"/>
            </a:spcBef>
            <a:spcAft>
              <a:spcPct val="35000"/>
            </a:spcAft>
            <a:buNone/>
          </a:pPr>
          <a:r>
            <a:rPr lang="en-US" sz="3200" b="1" i="0" kern="1200" baseline="-25000" dirty="0">
              <a:solidFill>
                <a:schemeClr val="tx1"/>
              </a:solidFill>
            </a:rPr>
            <a:t>The data set is uniformly distributed (meaning no meaningful cluster is possible)</a:t>
          </a:r>
          <a:endParaRPr lang="en-US" sz="3200" b="1" kern="1200" dirty="0">
            <a:solidFill>
              <a:schemeClr val="tx1"/>
            </a:solidFill>
          </a:endParaRPr>
        </a:p>
      </dsp:txBody>
      <dsp:txXfrm>
        <a:off x="66678" y="959803"/>
        <a:ext cx="4338406" cy="2103752"/>
      </dsp:txXfrm>
    </dsp:sp>
    <dsp:sp modelId="{6C4C1066-A6EF-42D4-BF6E-7BDF8EA92293}">
      <dsp:nvSpPr>
        <dsp:cNvPr id="0" name=""/>
        <dsp:cNvSpPr/>
      </dsp:nvSpPr>
      <dsp:spPr>
        <a:xfrm>
          <a:off x="5587863" y="894352"/>
          <a:ext cx="4469308" cy="223465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US" sz="3200" b="1" i="0" u="sng" kern="1200" baseline="-25000" dirty="0">
              <a:solidFill>
                <a:srgbClr val="FF0000"/>
              </a:solidFill>
              <a:highlight>
                <a:srgbClr val="FFFF00"/>
              </a:highlight>
            </a:rPr>
            <a:t>Alternative Hypothesis : </a:t>
          </a:r>
        </a:p>
        <a:p>
          <a:pPr marL="0" lvl="0" indent="0" algn="ctr" defTabSz="1422400">
            <a:lnSpc>
              <a:spcPct val="90000"/>
            </a:lnSpc>
            <a:spcBef>
              <a:spcPct val="0"/>
            </a:spcBef>
            <a:spcAft>
              <a:spcPct val="35000"/>
            </a:spcAft>
            <a:buNone/>
          </a:pPr>
          <a:r>
            <a:rPr lang="en-US" sz="3200" b="1" i="0" kern="1200" baseline="-25000" dirty="0">
              <a:solidFill>
                <a:schemeClr val="tx1"/>
              </a:solidFill>
            </a:rPr>
            <a:t>The data set is not uniformly distributed (meaning there can be a meaningful clusters)</a:t>
          </a:r>
          <a:endParaRPr lang="en-US" sz="3200" b="1" kern="1200" dirty="0">
            <a:solidFill>
              <a:schemeClr val="tx1"/>
            </a:solidFill>
          </a:endParaRPr>
        </a:p>
      </dsp:txBody>
      <dsp:txXfrm>
        <a:off x="5653314" y="959803"/>
        <a:ext cx="4338406" cy="210375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3659F3-7CB8-40B2-812F-36A6D79822D2}" type="datetimeFigureOut">
              <a:rPr lang="en-US" smtClean="0"/>
              <a:t>2/11/2022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ECA8C0-59D8-4CF2-8C19-3EAC605902EB}" type="slidenum">
              <a:rPr lang="en-US" smtClean="0"/>
              <a:t>‹#›</a:t>
            </a:fld>
            <a:endParaRPr lang="en-US"/>
          </a:p>
        </p:txBody>
      </p:sp>
    </p:spTree>
    <p:extLst>
      <p:ext uri="{BB962C8B-B14F-4D97-AF65-F5344CB8AC3E}">
        <p14:creationId xmlns:p14="http://schemas.microsoft.com/office/powerpoint/2010/main" val="1264074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6D6E5E4-A0ED-4E62-80E9-DCA05595BE9F}" type="datetime1">
              <a:rPr lang="en-US" smtClean="0"/>
              <a:t>2/11/2022</a:t>
            </a:fld>
            <a:endParaRPr lang="en-US"/>
          </a:p>
        </p:txBody>
      </p:sp>
      <p:sp>
        <p:nvSpPr>
          <p:cNvPr id="5" name="Footer Placeholder 4"/>
          <p:cNvSpPr>
            <a:spLocks noGrp="1"/>
          </p:cNvSpPr>
          <p:nvPr>
            <p:ph type="ftr" sz="quarter" idx="11"/>
          </p:nvPr>
        </p:nvSpPr>
        <p:spPr/>
        <p:txBody>
          <a:bodyPr/>
          <a:lstStyle/>
          <a:p>
            <a:r>
              <a:rPr lang="en-US"/>
              <a:t>Made by Amrutha S</a:t>
            </a:r>
          </a:p>
        </p:txBody>
      </p:sp>
      <p:sp>
        <p:nvSpPr>
          <p:cNvPr id="6" name="Slide Number Placeholder 5"/>
          <p:cNvSpPr>
            <a:spLocks noGrp="1"/>
          </p:cNvSpPr>
          <p:nvPr>
            <p:ph type="sldNum" sz="quarter" idx="12"/>
          </p:nvPr>
        </p:nvSpPr>
        <p:spPr/>
        <p:txBody>
          <a:bodyPr/>
          <a:lstStyle/>
          <a:p>
            <a:fld id="{89034EF2-CC99-4EA8-A662-593868D0AF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5710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26476-983B-4C5E-9591-D7CE9C860773}" type="datetime1">
              <a:rPr lang="en-US" smtClean="0"/>
              <a:t>2/11/2022</a:t>
            </a:fld>
            <a:endParaRPr lang="en-US"/>
          </a:p>
        </p:txBody>
      </p:sp>
      <p:sp>
        <p:nvSpPr>
          <p:cNvPr id="5" name="Footer Placeholder 4"/>
          <p:cNvSpPr>
            <a:spLocks noGrp="1"/>
          </p:cNvSpPr>
          <p:nvPr>
            <p:ph type="ftr" sz="quarter" idx="11"/>
          </p:nvPr>
        </p:nvSpPr>
        <p:spPr/>
        <p:txBody>
          <a:bodyPr/>
          <a:lstStyle/>
          <a:p>
            <a:r>
              <a:rPr lang="en-US"/>
              <a:t>Made by Amrutha S</a:t>
            </a:r>
          </a:p>
        </p:txBody>
      </p:sp>
      <p:sp>
        <p:nvSpPr>
          <p:cNvPr id="6" name="Slide Number Placeholder 5"/>
          <p:cNvSpPr>
            <a:spLocks noGrp="1"/>
          </p:cNvSpPr>
          <p:nvPr>
            <p:ph type="sldNum" sz="quarter" idx="12"/>
          </p:nvPr>
        </p:nvSpPr>
        <p:spPr/>
        <p:txBody>
          <a:bodyPr/>
          <a:lstStyle/>
          <a:p>
            <a:fld id="{89034EF2-CC99-4EA8-A662-593868D0AFE2}" type="slidenum">
              <a:rPr lang="en-US" smtClean="0"/>
              <a:t>‹#›</a:t>
            </a:fld>
            <a:endParaRPr lang="en-US"/>
          </a:p>
        </p:txBody>
      </p:sp>
    </p:spTree>
    <p:extLst>
      <p:ext uri="{BB962C8B-B14F-4D97-AF65-F5344CB8AC3E}">
        <p14:creationId xmlns:p14="http://schemas.microsoft.com/office/powerpoint/2010/main" val="2803416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73ABA8-CEB5-4A74-81C7-484F3D48A9D4}" type="datetime1">
              <a:rPr lang="en-US" smtClean="0"/>
              <a:t>2/11/2022</a:t>
            </a:fld>
            <a:endParaRPr lang="en-US"/>
          </a:p>
        </p:txBody>
      </p:sp>
      <p:sp>
        <p:nvSpPr>
          <p:cNvPr id="5" name="Footer Placeholder 4"/>
          <p:cNvSpPr>
            <a:spLocks noGrp="1"/>
          </p:cNvSpPr>
          <p:nvPr>
            <p:ph type="ftr" sz="quarter" idx="11"/>
          </p:nvPr>
        </p:nvSpPr>
        <p:spPr/>
        <p:txBody>
          <a:bodyPr/>
          <a:lstStyle/>
          <a:p>
            <a:r>
              <a:rPr lang="en-US"/>
              <a:t>Made by Amrutha S</a:t>
            </a:r>
          </a:p>
        </p:txBody>
      </p:sp>
      <p:sp>
        <p:nvSpPr>
          <p:cNvPr id="6" name="Slide Number Placeholder 5"/>
          <p:cNvSpPr>
            <a:spLocks noGrp="1"/>
          </p:cNvSpPr>
          <p:nvPr>
            <p:ph type="sldNum" sz="quarter" idx="12"/>
          </p:nvPr>
        </p:nvSpPr>
        <p:spPr/>
        <p:txBody>
          <a:bodyPr/>
          <a:lstStyle/>
          <a:p>
            <a:fld id="{89034EF2-CC99-4EA8-A662-593868D0AFE2}" type="slidenum">
              <a:rPr lang="en-US" smtClean="0"/>
              <a:t>‹#›</a:t>
            </a:fld>
            <a:endParaRPr lang="en-US"/>
          </a:p>
        </p:txBody>
      </p:sp>
    </p:spTree>
    <p:extLst>
      <p:ext uri="{BB962C8B-B14F-4D97-AF65-F5344CB8AC3E}">
        <p14:creationId xmlns:p14="http://schemas.microsoft.com/office/powerpoint/2010/main" val="428530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791EE0-D3B6-445E-BBD9-FF332CA61E31}" type="datetime1">
              <a:rPr lang="en-US" smtClean="0"/>
              <a:t>2/11/2022</a:t>
            </a:fld>
            <a:endParaRPr lang="en-US"/>
          </a:p>
        </p:txBody>
      </p:sp>
      <p:sp>
        <p:nvSpPr>
          <p:cNvPr id="5" name="Footer Placeholder 4"/>
          <p:cNvSpPr>
            <a:spLocks noGrp="1"/>
          </p:cNvSpPr>
          <p:nvPr>
            <p:ph type="ftr" sz="quarter" idx="11"/>
          </p:nvPr>
        </p:nvSpPr>
        <p:spPr/>
        <p:txBody>
          <a:bodyPr/>
          <a:lstStyle/>
          <a:p>
            <a:r>
              <a:rPr lang="en-US"/>
              <a:t>Made by Amrutha S</a:t>
            </a:r>
          </a:p>
        </p:txBody>
      </p:sp>
      <p:sp>
        <p:nvSpPr>
          <p:cNvPr id="6" name="Slide Number Placeholder 5"/>
          <p:cNvSpPr>
            <a:spLocks noGrp="1"/>
          </p:cNvSpPr>
          <p:nvPr>
            <p:ph type="sldNum" sz="quarter" idx="12"/>
          </p:nvPr>
        </p:nvSpPr>
        <p:spPr/>
        <p:txBody>
          <a:bodyPr/>
          <a:lstStyle/>
          <a:p>
            <a:fld id="{89034EF2-CC99-4EA8-A662-593868D0AFE2}" type="slidenum">
              <a:rPr lang="en-US" smtClean="0"/>
              <a:t>‹#›</a:t>
            </a:fld>
            <a:endParaRPr lang="en-US"/>
          </a:p>
        </p:txBody>
      </p:sp>
    </p:spTree>
    <p:extLst>
      <p:ext uri="{BB962C8B-B14F-4D97-AF65-F5344CB8AC3E}">
        <p14:creationId xmlns:p14="http://schemas.microsoft.com/office/powerpoint/2010/main" val="415676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A35EDD8-9A58-4B51-BD58-94CBE84DA56A}" type="datetime1">
              <a:rPr lang="en-US" smtClean="0"/>
              <a:t>2/11/2022</a:t>
            </a:fld>
            <a:endParaRPr lang="en-US"/>
          </a:p>
        </p:txBody>
      </p:sp>
      <p:sp>
        <p:nvSpPr>
          <p:cNvPr id="5" name="Footer Placeholder 4"/>
          <p:cNvSpPr>
            <a:spLocks noGrp="1"/>
          </p:cNvSpPr>
          <p:nvPr>
            <p:ph type="ftr" sz="quarter" idx="11"/>
          </p:nvPr>
        </p:nvSpPr>
        <p:spPr/>
        <p:txBody>
          <a:bodyPr/>
          <a:lstStyle/>
          <a:p>
            <a:r>
              <a:rPr lang="en-US"/>
              <a:t>Made by Amrutha S</a:t>
            </a:r>
          </a:p>
        </p:txBody>
      </p:sp>
      <p:sp>
        <p:nvSpPr>
          <p:cNvPr id="6" name="Slide Number Placeholder 5"/>
          <p:cNvSpPr>
            <a:spLocks noGrp="1"/>
          </p:cNvSpPr>
          <p:nvPr>
            <p:ph type="sldNum" sz="quarter" idx="12"/>
          </p:nvPr>
        </p:nvSpPr>
        <p:spPr/>
        <p:txBody>
          <a:bodyPr/>
          <a:lstStyle/>
          <a:p>
            <a:fld id="{89034EF2-CC99-4EA8-A662-593868D0AFE2}"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3368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BC66458-E234-4F1B-B798-9C2B370671F1}" type="datetime1">
              <a:rPr lang="en-US" smtClean="0"/>
              <a:t>2/11/2022</a:t>
            </a:fld>
            <a:endParaRPr lang="en-US"/>
          </a:p>
        </p:txBody>
      </p:sp>
      <p:sp>
        <p:nvSpPr>
          <p:cNvPr id="6" name="Footer Placeholder 5"/>
          <p:cNvSpPr>
            <a:spLocks noGrp="1"/>
          </p:cNvSpPr>
          <p:nvPr>
            <p:ph type="ftr" sz="quarter" idx="11"/>
          </p:nvPr>
        </p:nvSpPr>
        <p:spPr/>
        <p:txBody>
          <a:bodyPr/>
          <a:lstStyle/>
          <a:p>
            <a:r>
              <a:rPr lang="en-US"/>
              <a:t>Made by Amrutha S</a:t>
            </a:r>
          </a:p>
        </p:txBody>
      </p:sp>
      <p:sp>
        <p:nvSpPr>
          <p:cNvPr id="7" name="Slide Number Placeholder 6"/>
          <p:cNvSpPr>
            <a:spLocks noGrp="1"/>
          </p:cNvSpPr>
          <p:nvPr>
            <p:ph type="sldNum" sz="quarter" idx="12"/>
          </p:nvPr>
        </p:nvSpPr>
        <p:spPr/>
        <p:txBody>
          <a:bodyPr/>
          <a:lstStyle/>
          <a:p>
            <a:fld id="{89034EF2-CC99-4EA8-A662-593868D0AFE2}" type="slidenum">
              <a:rPr lang="en-US" smtClean="0"/>
              <a:t>‹#›</a:t>
            </a:fld>
            <a:endParaRPr lang="en-US"/>
          </a:p>
        </p:txBody>
      </p:sp>
    </p:spTree>
    <p:extLst>
      <p:ext uri="{BB962C8B-B14F-4D97-AF65-F5344CB8AC3E}">
        <p14:creationId xmlns:p14="http://schemas.microsoft.com/office/powerpoint/2010/main" val="2365637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C54F67-7463-4CD6-92D2-7A9823812EA6}" type="datetime1">
              <a:rPr lang="en-US" smtClean="0"/>
              <a:t>2/11/2022</a:t>
            </a:fld>
            <a:endParaRPr lang="en-US"/>
          </a:p>
        </p:txBody>
      </p:sp>
      <p:sp>
        <p:nvSpPr>
          <p:cNvPr id="8" name="Footer Placeholder 7"/>
          <p:cNvSpPr>
            <a:spLocks noGrp="1"/>
          </p:cNvSpPr>
          <p:nvPr>
            <p:ph type="ftr" sz="quarter" idx="11"/>
          </p:nvPr>
        </p:nvSpPr>
        <p:spPr/>
        <p:txBody>
          <a:bodyPr/>
          <a:lstStyle/>
          <a:p>
            <a:r>
              <a:rPr lang="en-US"/>
              <a:t>Made by Amrutha S</a:t>
            </a:r>
          </a:p>
        </p:txBody>
      </p:sp>
      <p:sp>
        <p:nvSpPr>
          <p:cNvPr id="9" name="Slide Number Placeholder 8"/>
          <p:cNvSpPr>
            <a:spLocks noGrp="1"/>
          </p:cNvSpPr>
          <p:nvPr>
            <p:ph type="sldNum" sz="quarter" idx="12"/>
          </p:nvPr>
        </p:nvSpPr>
        <p:spPr/>
        <p:txBody>
          <a:bodyPr/>
          <a:lstStyle/>
          <a:p>
            <a:fld id="{89034EF2-CC99-4EA8-A662-593868D0AFE2}" type="slidenum">
              <a:rPr lang="en-US" smtClean="0"/>
              <a:t>‹#›</a:t>
            </a:fld>
            <a:endParaRPr lang="en-US"/>
          </a:p>
        </p:txBody>
      </p:sp>
    </p:spTree>
    <p:extLst>
      <p:ext uri="{BB962C8B-B14F-4D97-AF65-F5344CB8AC3E}">
        <p14:creationId xmlns:p14="http://schemas.microsoft.com/office/powerpoint/2010/main" val="18169398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21D896-117D-4DC4-861C-1B74E165B06F}" type="datetime1">
              <a:rPr lang="en-US" smtClean="0"/>
              <a:t>2/11/2022</a:t>
            </a:fld>
            <a:endParaRPr lang="en-US"/>
          </a:p>
        </p:txBody>
      </p:sp>
      <p:sp>
        <p:nvSpPr>
          <p:cNvPr id="4" name="Footer Placeholder 3"/>
          <p:cNvSpPr>
            <a:spLocks noGrp="1"/>
          </p:cNvSpPr>
          <p:nvPr>
            <p:ph type="ftr" sz="quarter" idx="11"/>
          </p:nvPr>
        </p:nvSpPr>
        <p:spPr/>
        <p:txBody>
          <a:bodyPr/>
          <a:lstStyle/>
          <a:p>
            <a:r>
              <a:rPr lang="en-US"/>
              <a:t>Made by Amrutha S</a:t>
            </a:r>
          </a:p>
        </p:txBody>
      </p:sp>
      <p:sp>
        <p:nvSpPr>
          <p:cNvPr id="5" name="Slide Number Placeholder 4"/>
          <p:cNvSpPr>
            <a:spLocks noGrp="1"/>
          </p:cNvSpPr>
          <p:nvPr>
            <p:ph type="sldNum" sz="quarter" idx="12"/>
          </p:nvPr>
        </p:nvSpPr>
        <p:spPr/>
        <p:txBody>
          <a:bodyPr/>
          <a:lstStyle/>
          <a:p>
            <a:fld id="{89034EF2-CC99-4EA8-A662-593868D0AFE2}" type="slidenum">
              <a:rPr lang="en-US" smtClean="0"/>
              <a:t>‹#›</a:t>
            </a:fld>
            <a:endParaRPr lang="en-US"/>
          </a:p>
        </p:txBody>
      </p:sp>
    </p:spTree>
    <p:extLst>
      <p:ext uri="{BB962C8B-B14F-4D97-AF65-F5344CB8AC3E}">
        <p14:creationId xmlns:p14="http://schemas.microsoft.com/office/powerpoint/2010/main" val="6203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7B6CCE2-C879-4B0C-ABAC-DB5BB0AD724D}" type="datetime1">
              <a:rPr lang="en-US" smtClean="0"/>
              <a:t>2/11/2022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Made by Amrutha S</a:t>
            </a:r>
          </a:p>
        </p:txBody>
      </p:sp>
      <p:sp>
        <p:nvSpPr>
          <p:cNvPr id="9" name="Slide Number Placeholder 8"/>
          <p:cNvSpPr>
            <a:spLocks noGrp="1"/>
          </p:cNvSpPr>
          <p:nvPr>
            <p:ph type="sldNum" sz="quarter" idx="12"/>
          </p:nvPr>
        </p:nvSpPr>
        <p:spPr/>
        <p:txBody>
          <a:bodyPr/>
          <a:lstStyle/>
          <a:p>
            <a:fld id="{89034EF2-CC99-4EA8-A662-593868D0AFE2}" type="slidenum">
              <a:rPr lang="en-US" smtClean="0"/>
              <a:t>‹#›</a:t>
            </a:fld>
            <a:endParaRPr lang="en-US"/>
          </a:p>
        </p:txBody>
      </p:sp>
    </p:spTree>
    <p:extLst>
      <p:ext uri="{BB962C8B-B14F-4D97-AF65-F5344CB8AC3E}">
        <p14:creationId xmlns:p14="http://schemas.microsoft.com/office/powerpoint/2010/main" val="45499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51D84A9-D5EA-415F-96A6-6FC161F90314}" type="datetime1">
              <a:rPr lang="en-US" smtClean="0"/>
              <a:t>2/11/2022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Made by Amrutha 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034EF2-CC99-4EA8-A662-593868D0AFE2}" type="slidenum">
              <a:rPr lang="en-US" smtClean="0"/>
              <a:t>‹#›</a:t>
            </a:fld>
            <a:endParaRPr lang="en-US"/>
          </a:p>
        </p:txBody>
      </p:sp>
    </p:spTree>
    <p:extLst>
      <p:ext uri="{BB962C8B-B14F-4D97-AF65-F5344CB8AC3E}">
        <p14:creationId xmlns:p14="http://schemas.microsoft.com/office/powerpoint/2010/main" val="225185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DE3F3C-8949-4904-B29C-210A8FADAA57}" type="datetime1">
              <a:rPr lang="en-US" smtClean="0"/>
              <a:t>2/11/2022</a:t>
            </a:fld>
            <a:endParaRPr lang="en-US"/>
          </a:p>
        </p:txBody>
      </p:sp>
      <p:sp>
        <p:nvSpPr>
          <p:cNvPr id="6" name="Footer Placeholder 5"/>
          <p:cNvSpPr>
            <a:spLocks noGrp="1"/>
          </p:cNvSpPr>
          <p:nvPr>
            <p:ph type="ftr" sz="quarter" idx="11"/>
          </p:nvPr>
        </p:nvSpPr>
        <p:spPr/>
        <p:txBody>
          <a:bodyPr/>
          <a:lstStyle/>
          <a:p>
            <a:r>
              <a:rPr lang="en-US"/>
              <a:t>Made by Amrutha S</a:t>
            </a:r>
          </a:p>
        </p:txBody>
      </p:sp>
      <p:sp>
        <p:nvSpPr>
          <p:cNvPr id="7" name="Slide Number Placeholder 6"/>
          <p:cNvSpPr>
            <a:spLocks noGrp="1"/>
          </p:cNvSpPr>
          <p:nvPr>
            <p:ph type="sldNum" sz="quarter" idx="12"/>
          </p:nvPr>
        </p:nvSpPr>
        <p:spPr/>
        <p:txBody>
          <a:bodyPr/>
          <a:lstStyle/>
          <a:p>
            <a:fld id="{89034EF2-CC99-4EA8-A662-593868D0AFE2}" type="slidenum">
              <a:rPr lang="en-US" smtClean="0"/>
              <a:t>‹#›</a:t>
            </a:fld>
            <a:endParaRPr lang="en-US"/>
          </a:p>
        </p:txBody>
      </p:sp>
    </p:spTree>
    <p:extLst>
      <p:ext uri="{BB962C8B-B14F-4D97-AF65-F5344CB8AC3E}">
        <p14:creationId xmlns:p14="http://schemas.microsoft.com/office/powerpoint/2010/main" val="2847904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E44A643-8BF1-457B-84A7-6B35D02F1619}" type="datetime1">
              <a:rPr lang="en-US" smtClean="0"/>
              <a:t>2/11/2022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Made by Amrutha S</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034EF2-CC99-4EA8-A662-593868D0AFE2}"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566658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kaggle.com/lachhebo/hopkins-test" TargetMode="External"/><Relationship Id="rId2" Type="http://schemas.openxmlformats.org/officeDocument/2006/relationships/hyperlink" Target="https://datasciencewithlearner.blogspot.com/2021/11/hopkins-statistics-in-clustering.html" TargetMode="External"/><Relationship Id="rId1" Type="http://schemas.openxmlformats.org/officeDocument/2006/relationships/slideLayout" Target="../slideLayouts/slideLayout2.xml"/><Relationship Id="rId4" Type="http://schemas.openxmlformats.org/officeDocument/2006/relationships/hyperlink" Target="https://en.wikipedia.org/wiki/Hopkins_statistic"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9542380-1E0A-4442-8A5F-B8BE4DD6BE57}"/>
              </a:ext>
            </a:extLst>
          </p:cNvPr>
          <p:cNvSpPr>
            <a:spLocks noGrp="1"/>
          </p:cNvSpPr>
          <p:nvPr>
            <p:ph type="title"/>
          </p:nvPr>
        </p:nvSpPr>
        <p:spPr>
          <a:xfrm>
            <a:off x="2120438" y="1648692"/>
            <a:ext cx="7951123" cy="2258290"/>
          </a:xfrm>
        </p:spPr>
        <p:txBody>
          <a:bodyPr>
            <a:normAutofit/>
          </a:bodyPr>
          <a:lstStyle/>
          <a:p>
            <a:pPr algn="ctr"/>
            <a:r>
              <a:rPr lang="en-US" b="1" i="0" dirty="0">
                <a:solidFill>
                  <a:srgbClr val="292929"/>
                </a:solidFill>
                <a:effectLst/>
              </a:rPr>
              <a:t>HOPKINS STATISTIC</a:t>
            </a:r>
            <a:br>
              <a:rPr lang="en-US" b="1" i="0" dirty="0">
                <a:solidFill>
                  <a:srgbClr val="292929"/>
                </a:solidFill>
                <a:effectLst/>
                <a:latin typeface="sohne"/>
              </a:rPr>
            </a:br>
            <a:endParaRPr lang="en-US" dirty="0"/>
          </a:p>
        </p:txBody>
      </p:sp>
      <p:sp>
        <p:nvSpPr>
          <p:cNvPr id="6" name="Text Placeholder 5">
            <a:extLst>
              <a:ext uri="{FF2B5EF4-FFF2-40B4-BE49-F238E27FC236}">
                <a16:creationId xmlns:a16="http://schemas.microsoft.com/office/drawing/2014/main" id="{1D69A8EF-74E2-4441-9ADE-0328C41789D7}"/>
              </a:ext>
            </a:extLst>
          </p:cNvPr>
          <p:cNvSpPr>
            <a:spLocks noGrp="1"/>
          </p:cNvSpPr>
          <p:nvPr>
            <p:ph type="body" idx="1"/>
          </p:nvPr>
        </p:nvSpPr>
        <p:spPr>
          <a:xfrm>
            <a:off x="1898074" y="3429000"/>
            <a:ext cx="9434945" cy="375181"/>
          </a:xfrm>
        </p:spPr>
        <p:txBody>
          <a:bodyPr>
            <a:normAutofit fontScale="85000" lnSpcReduction="10000"/>
          </a:bodyPr>
          <a:lstStyle/>
          <a:p>
            <a:r>
              <a:rPr lang="en-US" b="1" i="0" dirty="0">
                <a:solidFill>
                  <a:srgbClr val="202124"/>
                </a:solidFill>
                <a:effectLst/>
                <a:latin typeface="+mn-lt"/>
              </a:rPr>
              <a:t>introduced by Brian Hopkins and John Gordon Skellam in 1990</a:t>
            </a:r>
            <a:endParaRPr lang="en-US" b="1" dirty="0">
              <a:latin typeface="+mn-lt"/>
            </a:endParaRPr>
          </a:p>
        </p:txBody>
      </p:sp>
      <p:pic>
        <p:nvPicPr>
          <p:cNvPr id="8" name="Graphic 7" descr="Statistics">
            <a:extLst>
              <a:ext uri="{FF2B5EF4-FFF2-40B4-BE49-F238E27FC236}">
                <a16:creationId xmlns:a16="http://schemas.microsoft.com/office/drawing/2014/main" id="{B1070006-9122-4F2A-BFC1-67F2F676AD5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293924" y="1814946"/>
            <a:ext cx="872839" cy="872839"/>
          </a:xfrm>
          <a:prstGeom prst="rect">
            <a:avLst/>
          </a:prstGeom>
        </p:spPr>
      </p:pic>
      <p:sp>
        <p:nvSpPr>
          <p:cNvPr id="2" name="Slide Number Placeholder 1">
            <a:extLst>
              <a:ext uri="{FF2B5EF4-FFF2-40B4-BE49-F238E27FC236}">
                <a16:creationId xmlns:a16="http://schemas.microsoft.com/office/drawing/2014/main" id="{C387CDEA-1858-4C76-B26C-95EDE9489D18}"/>
              </a:ext>
            </a:extLst>
          </p:cNvPr>
          <p:cNvSpPr>
            <a:spLocks noGrp="1"/>
          </p:cNvSpPr>
          <p:nvPr>
            <p:ph type="sldNum" sz="quarter" idx="12"/>
          </p:nvPr>
        </p:nvSpPr>
        <p:spPr/>
        <p:txBody>
          <a:bodyPr/>
          <a:lstStyle/>
          <a:p>
            <a:fld id="{89034EF2-CC99-4EA8-A662-593868D0AFE2}" type="slidenum">
              <a:rPr lang="en-US" smtClean="0"/>
              <a:t>1</a:t>
            </a:fld>
            <a:endParaRPr lang="en-US"/>
          </a:p>
        </p:txBody>
      </p:sp>
      <p:sp>
        <p:nvSpPr>
          <p:cNvPr id="3" name="Footer Placeholder 2">
            <a:extLst>
              <a:ext uri="{FF2B5EF4-FFF2-40B4-BE49-F238E27FC236}">
                <a16:creationId xmlns:a16="http://schemas.microsoft.com/office/drawing/2014/main" id="{691C3F8A-E75B-48AA-9DAC-6CECD1D75625}"/>
              </a:ext>
            </a:extLst>
          </p:cNvPr>
          <p:cNvSpPr>
            <a:spLocks noGrp="1"/>
          </p:cNvSpPr>
          <p:nvPr>
            <p:ph type="ftr" sz="quarter" idx="11"/>
          </p:nvPr>
        </p:nvSpPr>
        <p:spPr>
          <a:xfrm>
            <a:off x="3200400" y="6459785"/>
            <a:ext cx="5308589" cy="398215"/>
          </a:xfrm>
        </p:spPr>
        <p:txBody>
          <a:bodyPr/>
          <a:lstStyle/>
          <a:p>
            <a:r>
              <a:rPr lang="en-US" dirty="0"/>
              <a:t>Made by Amrutha S</a:t>
            </a:r>
          </a:p>
        </p:txBody>
      </p:sp>
    </p:spTree>
    <p:extLst>
      <p:ext uri="{BB962C8B-B14F-4D97-AF65-F5344CB8AC3E}">
        <p14:creationId xmlns:p14="http://schemas.microsoft.com/office/powerpoint/2010/main" val="3201490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A7DCF3E-9083-4E40-81ED-56C9DD446057}"/>
              </a:ext>
            </a:extLst>
          </p:cNvPr>
          <p:cNvSpPr txBox="1"/>
          <p:nvPr/>
        </p:nvSpPr>
        <p:spPr>
          <a:xfrm>
            <a:off x="464127" y="338086"/>
            <a:ext cx="11263746" cy="1323439"/>
          </a:xfrm>
          <a:prstGeom prst="rect">
            <a:avLst/>
          </a:prstGeom>
          <a:noFill/>
        </p:spPr>
        <p:txBody>
          <a:bodyPr wrap="square">
            <a:spAutoFit/>
          </a:bodyPr>
          <a:lstStyle/>
          <a:p>
            <a:r>
              <a:rPr lang="en-US" sz="2000" b="1" u="sng" dirty="0">
                <a:solidFill>
                  <a:srgbClr val="FF0000"/>
                </a:solidFill>
              </a:rPr>
              <a:t>STEP 4 :</a:t>
            </a:r>
          </a:p>
          <a:p>
            <a:endParaRPr lang="en-US" sz="2000" b="1" u="sng" dirty="0"/>
          </a:p>
          <a:p>
            <a:r>
              <a:rPr lang="en-US" sz="2000" b="0" i="0" dirty="0">
                <a:effectLst/>
              </a:rPr>
              <a:t>It was said that software generates an artificial data randomly. Since, we have taken three sample data, there should be three artificial data points (</a:t>
            </a:r>
            <a:r>
              <a:rPr lang="en-US" sz="2000" dirty="0"/>
              <a:t>these points are randomly generated by machine)</a:t>
            </a:r>
            <a:endParaRPr lang="en-US" sz="2000" b="1" u="sng" dirty="0"/>
          </a:p>
        </p:txBody>
      </p:sp>
      <p:pic>
        <p:nvPicPr>
          <p:cNvPr id="4" name="Picture 3">
            <a:extLst>
              <a:ext uri="{FF2B5EF4-FFF2-40B4-BE49-F238E27FC236}">
                <a16:creationId xmlns:a16="http://schemas.microsoft.com/office/drawing/2014/main" id="{123646E9-5887-4ED2-A26B-2BBAA1536E51}"/>
              </a:ext>
            </a:extLst>
          </p:cNvPr>
          <p:cNvPicPr>
            <a:picLocks noChangeAspect="1"/>
          </p:cNvPicPr>
          <p:nvPr/>
        </p:nvPicPr>
        <p:blipFill>
          <a:blip r:embed="rId2"/>
          <a:stretch>
            <a:fillRect/>
          </a:stretch>
        </p:blipFill>
        <p:spPr>
          <a:xfrm>
            <a:off x="526472" y="2015468"/>
            <a:ext cx="6184984" cy="3817295"/>
          </a:xfrm>
          <a:prstGeom prst="rect">
            <a:avLst/>
          </a:prstGeom>
        </p:spPr>
      </p:pic>
      <p:pic>
        <p:nvPicPr>
          <p:cNvPr id="20" name="Picture 19">
            <a:extLst>
              <a:ext uri="{FF2B5EF4-FFF2-40B4-BE49-F238E27FC236}">
                <a16:creationId xmlns:a16="http://schemas.microsoft.com/office/drawing/2014/main" id="{9CA554D7-38D9-45F2-9FA4-41FAC4B1EBF1}"/>
              </a:ext>
            </a:extLst>
          </p:cNvPr>
          <p:cNvPicPr>
            <a:picLocks noChangeAspect="1"/>
          </p:cNvPicPr>
          <p:nvPr/>
        </p:nvPicPr>
        <p:blipFill>
          <a:blip r:embed="rId3"/>
          <a:stretch>
            <a:fillRect/>
          </a:stretch>
        </p:blipFill>
        <p:spPr>
          <a:xfrm>
            <a:off x="7176197" y="3345872"/>
            <a:ext cx="857252" cy="685800"/>
          </a:xfrm>
          <a:prstGeom prst="rect">
            <a:avLst/>
          </a:prstGeom>
        </p:spPr>
      </p:pic>
      <p:sp>
        <p:nvSpPr>
          <p:cNvPr id="21" name="Arrow: Right 20">
            <a:extLst>
              <a:ext uri="{FF2B5EF4-FFF2-40B4-BE49-F238E27FC236}">
                <a16:creationId xmlns:a16="http://schemas.microsoft.com/office/drawing/2014/main" id="{27BA2520-11C5-47B4-AAE5-F560A84BA599}"/>
              </a:ext>
            </a:extLst>
          </p:cNvPr>
          <p:cNvSpPr/>
          <p:nvPr/>
        </p:nvSpPr>
        <p:spPr>
          <a:xfrm>
            <a:off x="8144897" y="3688772"/>
            <a:ext cx="1066800" cy="124691"/>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E2AAE41-9FA5-46FB-9D74-88EB901A3B44}"/>
              </a:ext>
            </a:extLst>
          </p:cNvPr>
          <p:cNvSpPr/>
          <p:nvPr/>
        </p:nvSpPr>
        <p:spPr>
          <a:xfrm>
            <a:off x="9131775" y="3521075"/>
            <a:ext cx="2533753" cy="646331"/>
          </a:xfrm>
          <a:prstGeom prst="rect">
            <a:avLst/>
          </a:prstGeom>
          <a:noFill/>
        </p:spPr>
        <p:txBody>
          <a:bodyPr wrap="square" lIns="91440" tIns="45720" rIns="91440" bIns="45720">
            <a:spAutoFit/>
          </a:bodyPr>
          <a:lstStyle/>
          <a:p>
            <a:pPr algn="ctr"/>
            <a:r>
              <a:rPr lang="en-US" dirty="0">
                <a:ln w="0"/>
                <a:effectLst>
                  <a:outerShdw blurRad="38100" dist="19050" dir="2700000" algn="tl" rotWithShape="0">
                    <a:schemeClr val="dk1">
                      <a:alpha val="40000"/>
                    </a:schemeClr>
                  </a:outerShdw>
                </a:effectLst>
              </a:rPr>
              <a:t>r</a:t>
            </a:r>
            <a:r>
              <a:rPr lang="en-US" b="0" cap="none" spc="0" dirty="0">
                <a:ln w="0"/>
                <a:solidFill>
                  <a:schemeClr val="tx1"/>
                </a:solidFill>
                <a:effectLst>
                  <a:outerShdw blurRad="38100" dist="19050" dir="2700000" algn="tl" rotWithShape="0">
                    <a:schemeClr val="dk1">
                      <a:alpha val="40000"/>
                    </a:schemeClr>
                  </a:outerShdw>
                </a:effectLst>
              </a:rPr>
              <a:t>andomly generated artificial points</a:t>
            </a:r>
          </a:p>
        </p:txBody>
      </p:sp>
      <p:sp>
        <p:nvSpPr>
          <p:cNvPr id="2" name="Slide Number Placeholder 1">
            <a:extLst>
              <a:ext uri="{FF2B5EF4-FFF2-40B4-BE49-F238E27FC236}">
                <a16:creationId xmlns:a16="http://schemas.microsoft.com/office/drawing/2014/main" id="{BBE13841-032E-4F04-B272-B13FE1A8C3C8}"/>
              </a:ext>
            </a:extLst>
          </p:cNvPr>
          <p:cNvSpPr>
            <a:spLocks noGrp="1"/>
          </p:cNvSpPr>
          <p:nvPr>
            <p:ph type="sldNum" sz="quarter" idx="12"/>
          </p:nvPr>
        </p:nvSpPr>
        <p:spPr/>
        <p:txBody>
          <a:bodyPr/>
          <a:lstStyle/>
          <a:p>
            <a:fld id="{89034EF2-CC99-4EA8-A662-593868D0AFE2}" type="slidenum">
              <a:rPr lang="en-US" smtClean="0"/>
              <a:t>10</a:t>
            </a:fld>
            <a:endParaRPr lang="en-US"/>
          </a:p>
        </p:txBody>
      </p:sp>
      <p:sp>
        <p:nvSpPr>
          <p:cNvPr id="5" name="Footer Placeholder 4">
            <a:extLst>
              <a:ext uri="{FF2B5EF4-FFF2-40B4-BE49-F238E27FC236}">
                <a16:creationId xmlns:a16="http://schemas.microsoft.com/office/drawing/2014/main" id="{EA696259-E8C1-4707-9B06-B69C15F8E5B8}"/>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712084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405821-2AB8-4FCF-AAE8-A0EE8943ECD3}"/>
              </a:ext>
            </a:extLst>
          </p:cNvPr>
          <p:cNvSpPr txBox="1"/>
          <p:nvPr/>
        </p:nvSpPr>
        <p:spPr>
          <a:xfrm>
            <a:off x="429491" y="546964"/>
            <a:ext cx="11610110" cy="1015663"/>
          </a:xfrm>
          <a:prstGeom prst="rect">
            <a:avLst/>
          </a:prstGeom>
          <a:noFill/>
        </p:spPr>
        <p:txBody>
          <a:bodyPr wrap="square">
            <a:spAutoFit/>
          </a:bodyPr>
          <a:lstStyle/>
          <a:p>
            <a:r>
              <a:rPr lang="en-US" sz="2000" b="1" u="sng" dirty="0">
                <a:solidFill>
                  <a:srgbClr val="FF0000"/>
                </a:solidFill>
              </a:rPr>
              <a:t>STEP 5 :</a:t>
            </a:r>
          </a:p>
          <a:p>
            <a:endParaRPr lang="en-US" sz="2000" b="1" u="sng" dirty="0">
              <a:solidFill>
                <a:srgbClr val="FF0000"/>
              </a:solidFill>
            </a:endParaRPr>
          </a:p>
          <a:p>
            <a:pPr algn="just"/>
            <a:r>
              <a:rPr lang="en-US" sz="2000" b="0" i="0" dirty="0">
                <a:effectLst/>
              </a:rPr>
              <a:t>The distance between the artificial data to its nearest neighbor data from original dataset D is calculated.</a:t>
            </a:r>
          </a:p>
        </p:txBody>
      </p:sp>
      <p:pic>
        <p:nvPicPr>
          <p:cNvPr id="2050" name="Picture 2">
            <a:extLst>
              <a:ext uri="{FF2B5EF4-FFF2-40B4-BE49-F238E27FC236}">
                <a16:creationId xmlns:a16="http://schemas.microsoft.com/office/drawing/2014/main" id="{C30074C8-7877-4761-853D-3852B8F1BB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890" y="1887681"/>
            <a:ext cx="6248400" cy="380761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B970750-A926-4664-9EC7-CB0CC06BC96B}"/>
              </a:ext>
            </a:extLst>
          </p:cNvPr>
          <p:cNvSpPr txBox="1"/>
          <p:nvPr/>
        </p:nvSpPr>
        <p:spPr>
          <a:xfrm>
            <a:off x="7135090" y="3406362"/>
            <a:ext cx="4627419" cy="923330"/>
          </a:xfrm>
          <a:prstGeom prst="rect">
            <a:avLst/>
          </a:prstGeom>
          <a:noFill/>
        </p:spPr>
        <p:txBody>
          <a:bodyPr wrap="square">
            <a:spAutoFit/>
          </a:bodyPr>
          <a:lstStyle/>
          <a:p>
            <a:pPr algn="just"/>
            <a:r>
              <a:rPr lang="en-US" dirty="0">
                <a:highlight>
                  <a:srgbClr val="FFFF00"/>
                </a:highlight>
              </a:rPr>
              <a:t>The green color represents </a:t>
            </a:r>
            <a:r>
              <a:rPr lang="en-US" u="sng" dirty="0">
                <a:solidFill>
                  <a:srgbClr val="FF0000"/>
                </a:solidFill>
                <a:highlight>
                  <a:srgbClr val="FFFF00"/>
                </a:highlight>
              </a:rPr>
              <a:t>the distance from artificial data to original data</a:t>
            </a:r>
            <a:r>
              <a:rPr lang="en-US" dirty="0">
                <a:highlight>
                  <a:srgbClr val="FFFF00"/>
                </a:highlight>
              </a:rPr>
              <a:t> and then these green colored distances are summed up (∑wi.)</a:t>
            </a:r>
          </a:p>
        </p:txBody>
      </p:sp>
      <p:cxnSp>
        <p:nvCxnSpPr>
          <p:cNvPr id="7" name="Straight Arrow Connector 6">
            <a:extLst>
              <a:ext uri="{FF2B5EF4-FFF2-40B4-BE49-F238E27FC236}">
                <a16:creationId xmlns:a16="http://schemas.microsoft.com/office/drawing/2014/main" id="{478E5A06-FF90-424D-AA7F-CA380295AB86}"/>
              </a:ext>
            </a:extLst>
          </p:cNvPr>
          <p:cNvCxnSpPr/>
          <p:nvPr/>
        </p:nvCxnSpPr>
        <p:spPr>
          <a:xfrm>
            <a:off x="5444837" y="3851564"/>
            <a:ext cx="157941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Slide Number Placeholder 1">
            <a:extLst>
              <a:ext uri="{FF2B5EF4-FFF2-40B4-BE49-F238E27FC236}">
                <a16:creationId xmlns:a16="http://schemas.microsoft.com/office/drawing/2014/main" id="{14688746-D66A-4C0F-A9AB-E7D15E3CB211}"/>
              </a:ext>
            </a:extLst>
          </p:cNvPr>
          <p:cNvSpPr>
            <a:spLocks noGrp="1"/>
          </p:cNvSpPr>
          <p:nvPr>
            <p:ph type="sldNum" sz="quarter" idx="12"/>
          </p:nvPr>
        </p:nvSpPr>
        <p:spPr/>
        <p:txBody>
          <a:bodyPr/>
          <a:lstStyle/>
          <a:p>
            <a:fld id="{89034EF2-CC99-4EA8-A662-593868D0AFE2}" type="slidenum">
              <a:rPr lang="en-US" smtClean="0"/>
              <a:t>11</a:t>
            </a:fld>
            <a:endParaRPr lang="en-US"/>
          </a:p>
        </p:txBody>
      </p:sp>
      <p:sp>
        <p:nvSpPr>
          <p:cNvPr id="4" name="Footer Placeholder 3">
            <a:extLst>
              <a:ext uri="{FF2B5EF4-FFF2-40B4-BE49-F238E27FC236}">
                <a16:creationId xmlns:a16="http://schemas.microsoft.com/office/drawing/2014/main" id="{997D5161-960D-4B89-A2DC-22FE20FB5BF2}"/>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1654190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751E3C9-020D-424B-89B7-72B1C7E86329}"/>
              </a:ext>
            </a:extLst>
          </p:cNvPr>
          <p:cNvSpPr txBox="1"/>
          <p:nvPr/>
        </p:nvSpPr>
        <p:spPr>
          <a:xfrm>
            <a:off x="554182" y="570407"/>
            <a:ext cx="6096000" cy="1200329"/>
          </a:xfrm>
          <a:prstGeom prst="rect">
            <a:avLst/>
          </a:prstGeom>
          <a:noFill/>
        </p:spPr>
        <p:txBody>
          <a:bodyPr wrap="square">
            <a:spAutoFit/>
          </a:bodyPr>
          <a:lstStyle/>
          <a:p>
            <a:r>
              <a:rPr lang="en-US" sz="2400" b="1" u="sng" dirty="0">
                <a:solidFill>
                  <a:srgbClr val="FF0000"/>
                </a:solidFill>
              </a:rPr>
              <a:t>STEP 6 :</a:t>
            </a:r>
          </a:p>
          <a:p>
            <a:endParaRPr lang="en-US" sz="2400" b="1" u="sng" dirty="0">
              <a:solidFill>
                <a:srgbClr val="FF0000"/>
              </a:solidFill>
            </a:endParaRPr>
          </a:p>
          <a:p>
            <a:r>
              <a:rPr lang="en-US" sz="2400" dirty="0"/>
              <a:t>Now finally Hopkins Formula is used</a:t>
            </a:r>
            <a:r>
              <a:rPr lang="en-US" sz="2000" dirty="0"/>
              <a:t>.</a:t>
            </a:r>
          </a:p>
        </p:txBody>
      </p:sp>
      <p:pic>
        <p:nvPicPr>
          <p:cNvPr id="4" name="Picture 3">
            <a:extLst>
              <a:ext uri="{FF2B5EF4-FFF2-40B4-BE49-F238E27FC236}">
                <a16:creationId xmlns:a16="http://schemas.microsoft.com/office/drawing/2014/main" id="{AE09FF50-6DB4-47F8-BDCC-EF763469F596}"/>
              </a:ext>
            </a:extLst>
          </p:cNvPr>
          <p:cNvPicPr>
            <a:picLocks noChangeAspect="1"/>
          </p:cNvPicPr>
          <p:nvPr/>
        </p:nvPicPr>
        <p:blipFill rotWithShape="1">
          <a:blip r:embed="rId2"/>
          <a:srcRect b="27768"/>
          <a:stretch/>
        </p:blipFill>
        <p:spPr>
          <a:xfrm>
            <a:off x="5308023" y="570407"/>
            <a:ext cx="4762500" cy="3034145"/>
          </a:xfrm>
          <a:prstGeom prst="rect">
            <a:avLst/>
          </a:prstGeom>
        </p:spPr>
      </p:pic>
      <p:sp>
        <p:nvSpPr>
          <p:cNvPr id="2" name="Slide Number Placeholder 1">
            <a:extLst>
              <a:ext uri="{FF2B5EF4-FFF2-40B4-BE49-F238E27FC236}">
                <a16:creationId xmlns:a16="http://schemas.microsoft.com/office/drawing/2014/main" id="{AF5D9ADD-54E6-4CA6-AB26-A39711A3E91C}"/>
              </a:ext>
            </a:extLst>
          </p:cNvPr>
          <p:cNvSpPr>
            <a:spLocks noGrp="1"/>
          </p:cNvSpPr>
          <p:nvPr>
            <p:ph type="sldNum" sz="quarter" idx="12"/>
          </p:nvPr>
        </p:nvSpPr>
        <p:spPr/>
        <p:txBody>
          <a:bodyPr/>
          <a:lstStyle/>
          <a:p>
            <a:fld id="{89034EF2-CC99-4EA8-A662-593868D0AFE2}" type="slidenum">
              <a:rPr lang="en-US" smtClean="0"/>
              <a:t>12</a:t>
            </a:fld>
            <a:endParaRPr lang="en-US"/>
          </a:p>
        </p:txBody>
      </p:sp>
      <p:sp>
        <p:nvSpPr>
          <p:cNvPr id="5" name="Footer Placeholder 4">
            <a:extLst>
              <a:ext uri="{FF2B5EF4-FFF2-40B4-BE49-F238E27FC236}">
                <a16:creationId xmlns:a16="http://schemas.microsoft.com/office/drawing/2014/main" id="{6BB234A2-19FF-4630-9EA9-6BBF4E32008B}"/>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4124975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5212B-F04C-4C89-9C99-88DE6B1EC9E6}"/>
              </a:ext>
            </a:extLst>
          </p:cNvPr>
          <p:cNvSpPr>
            <a:spLocks noGrp="1"/>
          </p:cNvSpPr>
          <p:nvPr>
            <p:ph type="title"/>
          </p:nvPr>
        </p:nvSpPr>
        <p:spPr>
          <a:xfrm>
            <a:off x="1097280" y="614679"/>
            <a:ext cx="10058400" cy="748454"/>
          </a:xfrm>
        </p:spPr>
        <p:txBody>
          <a:bodyPr/>
          <a:lstStyle/>
          <a:p>
            <a:r>
              <a:rPr lang="en-US" b="1" i="0" dirty="0">
                <a:solidFill>
                  <a:schemeClr val="tx1"/>
                </a:solidFill>
                <a:effectLst/>
              </a:rPr>
              <a:t>Hypothesis of Hopkins Statistics:</a:t>
            </a:r>
            <a:endParaRPr lang="en-US" dirty="0">
              <a:solidFill>
                <a:schemeClr val="tx1"/>
              </a:solidFill>
            </a:endParaRPr>
          </a:p>
        </p:txBody>
      </p:sp>
      <p:graphicFrame>
        <p:nvGraphicFramePr>
          <p:cNvPr id="8" name="Content Placeholder 7">
            <a:extLst>
              <a:ext uri="{FF2B5EF4-FFF2-40B4-BE49-F238E27FC236}">
                <a16:creationId xmlns:a16="http://schemas.microsoft.com/office/drawing/2014/main" id="{7522F74F-0F65-4987-BDF2-3CB62523064C}"/>
              </a:ext>
            </a:extLst>
          </p:cNvPr>
          <p:cNvGraphicFramePr>
            <a:graphicFrameLocks noGrp="1"/>
          </p:cNvGraphicFramePr>
          <p:nvPr>
            <p:ph idx="1"/>
            <p:extLst>
              <p:ext uri="{D42A27DB-BD31-4B8C-83A1-F6EECF244321}">
                <p14:modId xmlns:p14="http://schemas.microsoft.com/office/powerpoint/2010/main" val="107692398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5EB769ED-AFBD-419B-9970-4B99EEFDA7AB}"/>
              </a:ext>
            </a:extLst>
          </p:cNvPr>
          <p:cNvSpPr>
            <a:spLocks noGrp="1"/>
          </p:cNvSpPr>
          <p:nvPr>
            <p:ph type="sldNum" sz="quarter" idx="12"/>
          </p:nvPr>
        </p:nvSpPr>
        <p:spPr/>
        <p:txBody>
          <a:bodyPr/>
          <a:lstStyle/>
          <a:p>
            <a:fld id="{89034EF2-CC99-4EA8-A662-593868D0AFE2}" type="slidenum">
              <a:rPr lang="en-US" smtClean="0"/>
              <a:t>13</a:t>
            </a:fld>
            <a:endParaRPr lang="en-US"/>
          </a:p>
        </p:txBody>
      </p:sp>
      <p:sp>
        <p:nvSpPr>
          <p:cNvPr id="4" name="Footer Placeholder 3">
            <a:extLst>
              <a:ext uri="{FF2B5EF4-FFF2-40B4-BE49-F238E27FC236}">
                <a16:creationId xmlns:a16="http://schemas.microsoft.com/office/drawing/2014/main" id="{5335CDAD-84E1-4C08-B316-FDDC2DB4AA99}"/>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3461987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09FAA-9182-46BD-A04E-7E279820C913}"/>
              </a:ext>
            </a:extLst>
          </p:cNvPr>
          <p:cNvSpPr>
            <a:spLocks noGrp="1"/>
          </p:cNvSpPr>
          <p:nvPr>
            <p:ph type="title"/>
          </p:nvPr>
        </p:nvSpPr>
        <p:spPr>
          <a:xfrm>
            <a:off x="1097280" y="467189"/>
            <a:ext cx="10058400" cy="1043433"/>
          </a:xfrm>
        </p:spPr>
        <p:txBody>
          <a:bodyPr/>
          <a:lstStyle/>
          <a:p>
            <a:r>
              <a:rPr lang="en-US" b="1" u="sng" dirty="0">
                <a:solidFill>
                  <a:srgbClr val="FF0000"/>
                </a:solidFill>
              </a:rPr>
              <a:t>NOTE</a:t>
            </a:r>
            <a:r>
              <a:rPr lang="en-US" dirty="0">
                <a:solidFill>
                  <a:srgbClr val="FF0000"/>
                </a:solidFill>
              </a:rPr>
              <a:t>:</a:t>
            </a:r>
          </a:p>
        </p:txBody>
      </p:sp>
      <p:sp>
        <p:nvSpPr>
          <p:cNvPr id="3" name="Content Placeholder 2">
            <a:extLst>
              <a:ext uri="{FF2B5EF4-FFF2-40B4-BE49-F238E27FC236}">
                <a16:creationId xmlns:a16="http://schemas.microsoft.com/office/drawing/2014/main" id="{63BBA8DD-EA75-40BD-96F3-4406497ABB9F}"/>
              </a:ext>
            </a:extLst>
          </p:cNvPr>
          <p:cNvSpPr>
            <a:spLocks noGrp="1"/>
          </p:cNvSpPr>
          <p:nvPr>
            <p:ph idx="1"/>
          </p:nvPr>
        </p:nvSpPr>
        <p:spPr>
          <a:xfrm>
            <a:off x="1066800" y="1956570"/>
            <a:ext cx="10058400" cy="4023360"/>
          </a:xfrm>
        </p:spPr>
        <p:txBody>
          <a:bodyPr/>
          <a:lstStyle/>
          <a:p>
            <a:r>
              <a:rPr lang="en-US" dirty="0">
                <a:solidFill>
                  <a:schemeClr val="tx1"/>
                </a:solidFill>
              </a:rPr>
              <a:t>IF </a:t>
            </a:r>
            <a:r>
              <a:rPr lang="en-US" b="1" u="sng" dirty="0">
                <a:solidFill>
                  <a:schemeClr val="tx1"/>
                </a:solidFill>
              </a:rPr>
              <a:t>HOPKINS VALUE &lt;= 0.5 </a:t>
            </a:r>
            <a:r>
              <a:rPr lang="en-US" dirty="0">
                <a:solidFill>
                  <a:schemeClr val="tx1"/>
                </a:solidFill>
              </a:rPr>
              <a:t>THEN GOOD CLUSTERING (CLUSTERS HAS MEANING)</a:t>
            </a:r>
          </a:p>
          <a:p>
            <a:endParaRPr lang="en-US" dirty="0">
              <a:solidFill>
                <a:schemeClr val="tx1"/>
              </a:solidFill>
            </a:endParaRPr>
          </a:p>
          <a:p>
            <a:r>
              <a:rPr lang="en-US" dirty="0">
                <a:solidFill>
                  <a:schemeClr val="tx1"/>
                </a:solidFill>
              </a:rPr>
              <a:t>                     </a:t>
            </a:r>
          </a:p>
          <a:p>
            <a:r>
              <a:rPr lang="en-US" dirty="0">
                <a:solidFill>
                  <a:schemeClr val="tx1"/>
                </a:solidFill>
              </a:rPr>
              <a:t>    </a:t>
            </a:r>
            <a:r>
              <a:rPr lang="en-US" dirty="0">
                <a:solidFill>
                  <a:schemeClr val="tx1"/>
                </a:solidFill>
                <a:highlight>
                  <a:srgbClr val="FFFF00"/>
                </a:highlight>
              </a:rPr>
              <a:t>REJECT NULL HYPOTHESIS </a:t>
            </a:r>
          </a:p>
          <a:p>
            <a:r>
              <a:rPr lang="en-US" dirty="0">
                <a:solidFill>
                  <a:schemeClr val="tx1"/>
                </a:solidFill>
              </a:rPr>
              <a:t>IF </a:t>
            </a:r>
            <a:r>
              <a:rPr lang="en-US" b="1" u="sng" dirty="0">
                <a:solidFill>
                  <a:schemeClr val="tx1"/>
                </a:solidFill>
              </a:rPr>
              <a:t>HOPKINS VALUE &gt; 0.5 </a:t>
            </a:r>
            <a:r>
              <a:rPr lang="en-US" dirty="0">
                <a:solidFill>
                  <a:schemeClr val="tx1"/>
                </a:solidFill>
              </a:rPr>
              <a:t>THEN NO MEANINGFUL CLUSTERS</a:t>
            </a:r>
          </a:p>
          <a:p>
            <a:endParaRPr lang="en-US" dirty="0">
              <a:solidFill>
                <a:schemeClr val="tx1"/>
              </a:solidFill>
            </a:endParaRPr>
          </a:p>
          <a:p>
            <a:endParaRPr lang="en-US" dirty="0">
              <a:solidFill>
                <a:schemeClr val="tx1"/>
              </a:solidFill>
            </a:endParaRPr>
          </a:p>
          <a:p>
            <a:r>
              <a:rPr lang="en-US" dirty="0">
                <a:solidFill>
                  <a:schemeClr val="tx1"/>
                </a:solidFill>
              </a:rPr>
              <a:t>    </a:t>
            </a:r>
            <a:r>
              <a:rPr lang="en-US" dirty="0">
                <a:solidFill>
                  <a:schemeClr val="tx1"/>
                </a:solidFill>
                <a:highlight>
                  <a:srgbClr val="FFFF00"/>
                </a:highlight>
              </a:rPr>
              <a:t>ACCEPT NULL HYPOTHESIS</a:t>
            </a:r>
          </a:p>
        </p:txBody>
      </p:sp>
      <p:cxnSp>
        <p:nvCxnSpPr>
          <p:cNvPr id="7" name="Straight Arrow Connector 6">
            <a:extLst>
              <a:ext uri="{FF2B5EF4-FFF2-40B4-BE49-F238E27FC236}">
                <a16:creationId xmlns:a16="http://schemas.microsoft.com/office/drawing/2014/main" id="{55295708-F721-45B7-8BCE-DBF91613388B}"/>
              </a:ext>
            </a:extLst>
          </p:cNvPr>
          <p:cNvCxnSpPr>
            <a:cxnSpLocks/>
          </p:cNvCxnSpPr>
          <p:nvPr/>
        </p:nvCxnSpPr>
        <p:spPr>
          <a:xfrm>
            <a:off x="2563089" y="2327564"/>
            <a:ext cx="0" cy="900545"/>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2AE8271-8AF3-4470-BF7C-6B5C4C416687}"/>
              </a:ext>
            </a:extLst>
          </p:cNvPr>
          <p:cNvCxnSpPr>
            <a:cxnSpLocks/>
          </p:cNvCxnSpPr>
          <p:nvPr/>
        </p:nvCxnSpPr>
        <p:spPr>
          <a:xfrm>
            <a:off x="2563087" y="4128655"/>
            <a:ext cx="0" cy="900545"/>
          </a:xfrm>
          <a:prstGeom prst="straightConnector1">
            <a:avLst/>
          </a:prstGeom>
          <a:ln>
            <a:solidFill>
              <a:srgbClr val="C00000"/>
            </a:solidFill>
            <a:tailEnd type="triangle"/>
          </a:ln>
        </p:spPr>
        <p:style>
          <a:lnRef idx="1">
            <a:schemeClr val="dk1"/>
          </a:lnRef>
          <a:fillRef idx="0">
            <a:schemeClr val="dk1"/>
          </a:fillRef>
          <a:effectRef idx="0">
            <a:schemeClr val="dk1"/>
          </a:effectRef>
          <a:fontRef idx="minor">
            <a:schemeClr val="tx1"/>
          </a:fontRef>
        </p:style>
      </p:cxnSp>
      <p:sp>
        <p:nvSpPr>
          <p:cNvPr id="4" name="Slide Number Placeholder 3">
            <a:extLst>
              <a:ext uri="{FF2B5EF4-FFF2-40B4-BE49-F238E27FC236}">
                <a16:creationId xmlns:a16="http://schemas.microsoft.com/office/drawing/2014/main" id="{2DDCD3EA-312C-4DE1-946A-EA7357F8C0CA}"/>
              </a:ext>
            </a:extLst>
          </p:cNvPr>
          <p:cNvSpPr>
            <a:spLocks noGrp="1"/>
          </p:cNvSpPr>
          <p:nvPr>
            <p:ph type="sldNum" sz="quarter" idx="12"/>
          </p:nvPr>
        </p:nvSpPr>
        <p:spPr/>
        <p:txBody>
          <a:bodyPr/>
          <a:lstStyle/>
          <a:p>
            <a:fld id="{89034EF2-CC99-4EA8-A662-593868D0AFE2}" type="slidenum">
              <a:rPr lang="en-US" smtClean="0"/>
              <a:t>14</a:t>
            </a:fld>
            <a:endParaRPr lang="en-US"/>
          </a:p>
        </p:txBody>
      </p:sp>
      <p:sp>
        <p:nvSpPr>
          <p:cNvPr id="5" name="Footer Placeholder 4">
            <a:extLst>
              <a:ext uri="{FF2B5EF4-FFF2-40B4-BE49-F238E27FC236}">
                <a16:creationId xmlns:a16="http://schemas.microsoft.com/office/drawing/2014/main" id="{92D73664-D34F-4489-BF10-EC214A4C2D19}"/>
              </a:ext>
            </a:extLst>
          </p:cNvPr>
          <p:cNvSpPr>
            <a:spLocks noGrp="1"/>
          </p:cNvSpPr>
          <p:nvPr>
            <p:ph type="ftr" sz="quarter" idx="11"/>
          </p:nvPr>
        </p:nvSpPr>
        <p:spPr/>
        <p:txBody>
          <a:bodyPr/>
          <a:lstStyle/>
          <a:p>
            <a:r>
              <a:rPr lang="en-US" dirty="0"/>
              <a:t>Made by Amrutha S</a:t>
            </a:r>
          </a:p>
        </p:txBody>
      </p:sp>
    </p:spTree>
    <p:extLst>
      <p:ext uri="{BB962C8B-B14F-4D97-AF65-F5344CB8AC3E}">
        <p14:creationId xmlns:p14="http://schemas.microsoft.com/office/powerpoint/2010/main" val="4880618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B20F52-D847-4E76-8AA5-5B6DBC61EA70}"/>
              </a:ext>
            </a:extLst>
          </p:cNvPr>
          <p:cNvSpPr>
            <a:spLocks noGrp="1"/>
          </p:cNvSpPr>
          <p:nvPr>
            <p:ph type="title"/>
          </p:nvPr>
        </p:nvSpPr>
        <p:spPr>
          <a:xfrm>
            <a:off x="1066800" y="111127"/>
            <a:ext cx="10058400" cy="1450757"/>
          </a:xfrm>
        </p:spPr>
        <p:txBody>
          <a:bodyPr/>
          <a:lstStyle/>
          <a:p>
            <a:r>
              <a:rPr lang="en-US" b="1" dirty="0">
                <a:solidFill>
                  <a:schemeClr val="tx1"/>
                </a:solidFill>
              </a:rPr>
              <a:t>References:</a:t>
            </a:r>
          </a:p>
        </p:txBody>
      </p:sp>
      <p:sp>
        <p:nvSpPr>
          <p:cNvPr id="5" name="Content Placeholder 4">
            <a:extLst>
              <a:ext uri="{FF2B5EF4-FFF2-40B4-BE49-F238E27FC236}">
                <a16:creationId xmlns:a16="http://schemas.microsoft.com/office/drawing/2014/main" id="{659FFB07-0FBA-4193-8F53-D84A4E84121E}"/>
              </a:ext>
            </a:extLst>
          </p:cNvPr>
          <p:cNvSpPr>
            <a:spLocks noGrp="1"/>
          </p:cNvSpPr>
          <p:nvPr>
            <p:ph idx="1"/>
          </p:nvPr>
        </p:nvSpPr>
        <p:spPr>
          <a:xfrm>
            <a:off x="653934" y="2025843"/>
            <a:ext cx="11385666" cy="4023360"/>
          </a:xfrm>
        </p:spPr>
        <p:txBody>
          <a:bodyPr/>
          <a:lstStyle/>
          <a:p>
            <a:r>
              <a:rPr lang="en-US" dirty="0">
                <a:hlinkClick r:id="rId2"/>
              </a:rPr>
              <a:t>https://datasciencewithlearner.blogspot.com/2021/11/hopkins-statistics-in-clustering.html</a:t>
            </a:r>
            <a:r>
              <a:rPr lang="en-US" dirty="0"/>
              <a:t> </a:t>
            </a:r>
            <a:r>
              <a:rPr lang="en-US" dirty="0">
                <a:solidFill>
                  <a:schemeClr val="tx1"/>
                </a:solidFill>
              </a:rPr>
              <a:t>- Tejaswini’s Blog</a:t>
            </a:r>
          </a:p>
          <a:p>
            <a:endParaRPr lang="en-US" dirty="0"/>
          </a:p>
          <a:p>
            <a:r>
              <a:rPr lang="en-US" dirty="0">
                <a:hlinkClick r:id="rId3"/>
              </a:rPr>
              <a:t>https://www.kaggle.com/lachhebo/hopkins-test</a:t>
            </a:r>
            <a:r>
              <a:rPr lang="en-US" dirty="0"/>
              <a:t> </a:t>
            </a:r>
            <a:r>
              <a:rPr lang="en-US" dirty="0">
                <a:solidFill>
                  <a:schemeClr val="tx1"/>
                </a:solidFill>
              </a:rPr>
              <a:t>- Hopkins coding</a:t>
            </a:r>
          </a:p>
          <a:p>
            <a:endParaRPr lang="en-US" dirty="0"/>
          </a:p>
          <a:p>
            <a:r>
              <a:rPr lang="en-US" dirty="0">
                <a:hlinkClick r:id="rId4"/>
              </a:rPr>
              <a:t>https://en.wikipedia.org/wiki/Hopkins_statistic</a:t>
            </a:r>
            <a:r>
              <a:rPr lang="en-US" dirty="0"/>
              <a:t> </a:t>
            </a:r>
            <a:r>
              <a:rPr lang="en-US" dirty="0">
                <a:solidFill>
                  <a:schemeClr val="tx1"/>
                </a:solidFill>
              </a:rPr>
              <a:t>- Wikipedia</a:t>
            </a:r>
          </a:p>
          <a:p>
            <a:r>
              <a:rPr lang="en-US" dirty="0"/>
              <a:t> </a:t>
            </a:r>
          </a:p>
        </p:txBody>
      </p:sp>
      <p:sp>
        <p:nvSpPr>
          <p:cNvPr id="2" name="Slide Number Placeholder 1">
            <a:extLst>
              <a:ext uri="{FF2B5EF4-FFF2-40B4-BE49-F238E27FC236}">
                <a16:creationId xmlns:a16="http://schemas.microsoft.com/office/drawing/2014/main" id="{1083982F-63D4-4152-B9D9-7E0FB1268A9B}"/>
              </a:ext>
            </a:extLst>
          </p:cNvPr>
          <p:cNvSpPr>
            <a:spLocks noGrp="1"/>
          </p:cNvSpPr>
          <p:nvPr>
            <p:ph type="sldNum" sz="quarter" idx="12"/>
          </p:nvPr>
        </p:nvSpPr>
        <p:spPr/>
        <p:txBody>
          <a:bodyPr/>
          <a:lstStyle/>
          <a:p>
            <a:fld id="{89034EF2-CC99-4EA8-A662-593868D0AFE2}" type="slidenum">
              <a:rPr lang="en-US" smtClean="0"/>
              <a:t>15</a:t>
            </a:fld>
            <a:endParaRPr lang="en-US"/>
          </a:p>
        </p:txBody>
      </p:sp>
      <p:sp>
        <p:nvSpPr>
          <p:cNvPr id="3" name="Footer Placeholder 2">
            <a:extLst>
              <a:ext uri="{FF2B5EF4-FFF2-40B4-BE49-F238E27FC236}">
                <a16:creationId xmlns:a16="http://schemas.microsoft.com/office/drawing/2014/main" id="{DC0A9499-07A8-40B9-9AA7-1F213683DBF9}"/>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3402786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105F8F9-8C82-4DF9-98D5-E5100AC794E9}"/>
              </a:ext>
            </a:extLst>
          </p:cNvPr>
          <p:cNvPicPr>
            <a:picLocks noChangeAspect="1"/>
          </p:cNvPicPr>
          <p:nvPr/>
        </p:nvPicPr>
        <p:blipFill>
          <a:blip r:embed="rId2"/>
          <a:stretch>
            <a:fillRect/>
          </a:stretch>
        </p:blipFill>
        <p:spPr>
          <a:xfrm>
            <a:off x="6096000" y="207818"/>
            <a:ext cx="4268904" cy="2929072"/>
          </a:xfrm>
          <a:prstGeom prst="rect">
            <a:avLst/>
          </a:prstGeom>
        </p:spPr>
      </p:pic>
      <p:sp>
        <p:nvSpPr>
          <p:cNvPr id="6" name="Rectangle 5">
            <a:extLst>
              <a:ext uri="{FF2B5EF4-FFF2-40B4-BE49-F238E27FC236}">
                <a16:creationId xmlns:a16="http://schemas.microsoft.com/office/drawing/2014/main" id="{09FA3FAE-35C5-4EC4-A393-2D800FB4C007}"/>
              </a:ext>
            </a:extLst>
          </p:cNvPr>
          <p:cNvSpPr/>
          <p:nvPr/>
        </p:nvSpPr>
        <p:spPr>
          <a:xfrm>
            <a:off x="189192" y="1810308"/>
            <a:ext cx="4082784" cy="923330"/>
          </a:xfrm>
          <a:prstGeom prst="rect">
            <a:avLst/>
          </a:prstGeom>
          <a:noFill/>
        </p:spPr>
        <p:txBody>
          <a:bodyPr wrap="none" lIns="91440" tIns="45720" rIns="91440" bIns="45720">
            <a:spAutoFit/>
          </a:bodyPr>
          <a:lstStyle/>
          <a:p>
            <a:pPr algn="ctr"/>
            <a:r>
              <a:rPr lang="en-US" sz="5400" b="1" cap="none" spc="0" dirty="0">
                <a:ln w="0"/>
                <a:solidFill>
                  <a:schemeClr val="tx1"/>
                </a:solidFill>
                <a:effectLst>
                  <a:outerShdw blurRad="38100" dist="19050" dir="2700000" algn="tl" rotWithShape="0">
                    <a:schemeClr val="dk1">
                      <a:alpha val="40000"/>
                    </a:schemeClr>
                  </a:outerShdw>
                </a:effectLst>
              </a:rPr>
              <a:t>THANK YOU!!</a:t>
            </a:r>
          </a:p>
        </p:txBody>
      </p:sp>
      <p:pic>
        <p:nvPicPr>
          <p:cNvPr id="7" name="Picture 6">
            <a:extLst>
              <a:ext uri="{FF2B5EF4-FFF2-40B4-BE49-F238E27FC236}">
                <a16:creationId xmlns:a16="http://schemas.microsoft.com/office/drawing/2014/main" id="{F8420C0C-8072-42F6-9848-D639ED605880}"/>
              </a:ext>
            </a:extLst>
          </p:cNvPr>
          <p:cNvPicPr>
            <a:picLocks noChangeAspect="1"/>
          </p:cNvPicPr>
          <p:nvPr/>
        </p:nvPicPr>
        <p:blipFill rotWithShape="1">
          <a:blip r:embed="rId3"/>
          <a:srcRect b="13229"/>
          <a:stretch/>
        </p:blipFill>
        <p:spPr>
          <a:xfrm>
            <a:off x="2687782" y="3247727"/>
            <a:ext cx="4847403" cy="3001781"/>
          </a:xfrm>
          <a:prstGeom prst="rect">
            <a:avLst/>
          </a:prstGeom>
        </p:spPr>
      </p:pic>
      <p:sp>
        <p:nvSpPr>
          <p:cNvPr id="2" name="Slide Number Placeholder 1">
            <a:extLst>
              <a:ext uri="{FF2B5EF4-FFF2-40B4-BE49-F238E27FC236}">
                <a16:creationId xmlns:a16="http://schemas.microsoft.com/office/drawing/2014/main" id="{F14D8B8A-A210-4C33-ACF7-3785C3A50DED}"/>
              </a:ext>
            </a:extLst>
          </p:cNvPr>
          <p:cNvSpPr>
            <a:spLocks noGrp="1"/>
          </p:cNvSpPr>
          <p:nvPr>
            <p:ph type="sldNum" sz="quarter" idx="12"/>
          </p:nvPr>
        </p:nvSpPr>
        <p:spPr/>
        <p:txBody>
          <a:bodyPr/>
          <a:lstStyle/>
          <a:p>
            <a:fld id="{89034EF2-CC99-4EA8-A662-593868D0AFE2}" type="slidenum">
              <a:rPr lang="en-US" smtClean="0"/>
              <a:t>16</a:t>
            </a:fld>
            <a:endParaRPr lang="en-US"/>
          </a:p>
        </p:txBody>
      </p:sp>
      <p:sp>
        <p:nvSpPr>
          <p:cNvPr id="3" name="Footer Placeholder 2">
            <a:extLst>
              <a:ext uri="{FF2B5EF4-FFF2-40B4-BE49-F238E27FC236}">
                <a16:creationId xmlns:a16="http://schemas.microsoft.com/office/drawing/2014/main" id="{0BAE4505-8E18-488D-973F-D13DCA949CF1}"/>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3448097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8F16EB-C2A6-4ECA-ACBF-56C2DDC5E8D7}"/>
              </a:ext>
            </a:extLst>
          </p:cNvPr>
          <p:cNvSpPr>
            <a:spLocks noGrp="1"/>
          </p:cNvSpPr>
          <p:nvPr>
            <p:ph type="title"/>
          </p:nvPr>
        </p:nvSpPr>
        <p:spPr>
          <a:xfrm>
            <a:off x="858982" y="885490"/>
            <a:ext cx="10058400" cy="748454"/>
          </a:xfrm>
        </p:spPr>
        <p:txBody>
          <a:bodyPr/>
          <a:lstStyle/>
          <a:p>
            <a:r>
              <a:rPr lang="en-US" b="1" dirty="0"/>
              <a:t>What is Hopkins Statistic?</a:t>
            </a:r>
          </a:p>
        </p:txBody>
      </p:sp>
      <p:sp>
        <p:nvSpPr>
          <p:cNvPr id="5" name="Content Placeholder 4">
            <a:extLst>
              <a:ext uri="{FF2B5EF4-FFF2-40B4-BE49-F238E27FC236}">
                <a16:creationId xmlns:a16="http://schemas.microsoft.com/office/drawing/2014/main" id="{A9F9AC34-843E-4AD2-91C0-004C7CD0AC59}"/>
              </a:ext>
            </a:extLst>
          </p:cNvPr>
          <p:cNvSpPr>
            <a:spLocks noGrp="1"/>
          </p:cNvSpPr>
          <p:nvPr>
            <p:ph idx="1"/>
          </p:nvPr>
        </p:nvSpPr>
        <p:spPr>
          <a:xfrm>
            <a:off x="858982" y="1901153"/>
            <a:ext cx="11014363" cy="4023360"/>
          </a:xfrm>
        </p:spPr>
        <p:txBody>
          <a:bodyPr>
            <a:normAutofit/>
          </a:bodyPr>
          <a:lstStyle/>
          <a:p>
            <a:pPr>
              <a:buFont typeface="Arial" panose="020B0604020202020204" pitchFamily="34" charset="0"/>
              <a:buChar char="•"/>
            </a:pPr>
            <a:r>
              <a:rPr lang="en-US" sz="2800" i="0" dirty="0">
                <a:solidFill>
                  <a:schemeClr val="tx1"/>
                </a:solidFill>
                <a:effectLst/>
              </a:rPr>
              <a:t> Hopkins Statistics is used to evaluate the </a:t>
            </a:r>
            <a:r>
              <a:rPr lang="en-US" sz="2800" i="0" dirty="0">
                <a:solidFill>
                  <a:srgbClr val="FF0000"/>
                </a:solidFill>
                <a:effectLst/>
              </a:rPr>
              <a:t>tendency of </a:t>
            </a:r>
            <a:r>
              <a:rPr lang="en-US" sz="2800" i="0" u="sng" dirty="0">
                <a:solidFill>
                  <a:srgbClr val="FF0000"/>
                </a:solidFill>
                <a:effectLst/>
              </a:rPr>
              <a:t>clustering</a:t>
            </a:r>
            <a:r>
              <a:rPr lang="en-US" sz="2800" i="0" dirty="0">
                <a:solidFill>
                  <a:srgbClr val="FF0000"/>
                </a:solidFill>
                <a:effectLst/>
              </a:rPr>
              <a:t> </a:t>
            </a:r>
            <a:r>
              <a:rPr lang="en-US" sz="2800" i="0" dirty="0">
                <a:solidFill>
                  <a:schemeClr val="tx1"/>
                </a:solidFill>
                <a:effectLst/>
              </a:rPr>
              <a:t>in a data.</a:t>
            </a:r>
            <a:endParaRPr lang="en-US" sz="2800" dirty="0">
              <a:solidFill>
                <a:schemeClr val="tx1"/>
              </a:solidFill>
            </a:endParaRPr>
          </a:p>
        </p:txBody>
      </p:sp>
      <p:cxnSp>
        <p:nvCxnSpPr>
          <p:cNvPr id="7" name="Straight Arrow Connector 6">
            <a:extLst>
              <a:ext uri="{FF2B5EF4-FFF2-40B4-BE49-F238E27FC236}">
                <a16:creationId xmlns:a16="http://schemas.microsoft.com/office/drawing/2014/main" id="{03AE2964-6304-41EF-B6AC-E3940C9DEA4B}"/>
              </a:ext>
            </a:extLst>
          </p:cNvPr>
          <p:cNvCxnSpPr/>
          <p:nvPr/>
        </p:nvCxnSpPr>
        <p:spPr>
          <a:xfrm>
            <a:off x="9337963" y="2410691"/>
            <a:ext cx="0" cy="6373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Rectangle 7">
            <a:extLst>
              <a:ext uri="{FF2B5EF4-FFF2-40B4-BE49-F238E27FC236}">
                <a16:creationId xmlns:a16="http://schemas.microsoft.com/office/drawing/2014/main" id="{558594DD-DDDD-46AF-B115-03108870E94D}"/>
              </a:ext>
            </a:extLst>
          </p:cNvPr>
          <p:cNvSpPr/>
          <p:nvPr/>
        </p:nvSpPr>
        <p:spPr>
          <a:xfrm>
            <a:off x="7600339" y="3048000"/>
            <a:ext cx="3812868" cy="1015663"/>
          </a:xfrm>
          <a:prstGeom prst="rect">
            <a:avLst/>
          </a:prstGeom>
          <a:noFill/>
        </p:spPr>
        <p:txBody>
          <a:bodyPr wrap="square" lIns="91440" tIns="45720" rIns="91440" bIns="45720">
            <a:spAutoFit/>
          </a:bodyPr>
          <a:lstStyle/>
          <a:p>
            <a:r>
              <a:rPr lang="en-US" sz="2000" dirty="0">
                <a:ln w="0"/>
                <a:effectLst>
                  <a:outerShdw blurRad="38100" dist="19050" dir="2700000" algn="tl" rotWithShape="0">
                    <a:schemeClr val="dk1">
                      <a:alpha val="40000"/>
                    </a:schemeClr>
                  </a:outerShdw>
                </a:effectLst>
                <a:highlight>
                  <a:srgbClr val="FFFF00"/>
                </a:highlight>
              </a:rPr>
              <a:t>d</a:t>
            </a:r>
            <a:r>
              <a:rPr lang="en-US" sz="2000" cap="none" spc="0" dirty="0">
                <a:ln w="0"/>
                <a:solidFill>
                  <a:schemeClr val="tx1"/>
                </a:solidFill>
                <a:effectLst>
                  <a:outerShdw blurRad="38100" dist="19050" dir="2700000" algn="tl" rotWithShape="0">
                    <a:schemeClr val="dk1">
                      <a:alpha val="40000"/>
                    </a:schemeClr>
                  </a:outerShdw>
                </a:effectLst>
                <a:highlight>
                  <a:srgbClr val="FFFF00"/>
                </a:highlight>
              </a:rPr>
              <a:t>ividing the dataset into groups</a:t>
            </a:r>
          </a:p>
          <a:p>
            <a:endParaRPr lang="en-US" sz="2000" dirty="0">
              <a:ln w="0"/>
              <a:effectLst>
                <a:outerShdw blurRad="38100" dist="19050" dir="2700000" algn="tl" rotWithShape="0">
                  <a:schemeClr val="dk1">
                    <a:alpha val="40000"/>
                  </a:schemeClr>
                </a:outerShdw>
              </a:effectLst>
              <a:highlight>
                <a:srgbClr val="FFFF00"/>
              </a:highlight>
            </a:endParaRPr>
          </a:p>
          <a:p>
            <a:r>
              <a:rPr lang="en-US" sz="2000" cap="none" spc="0" dirty="0">
                <a:ln w="0"/>
                <a:solidFill>
                  <a:schemeClr val="tx1"/>
                </a:solidFill>
                <a:effectLst>
                  <a:outerShdw blurRad="38100" dist="19050" dir="2700000" algn="tl" rotWithShape="0">
                    <a:schemeClr val="dk1">
                      <a:alpha val="40000"/>
                    </a:schemeClr>
                  </a:outerShdw>
                </a:effectLst>
              </a:rPr>
              <a:t>Eg. Items arranged in a mall</a:t>
            </a:r>
          </a:p>
        </p:txBody>
      </p:sp>
      <p:pic>
        <p:nvPicPr>
          <p:cNvPr id="10" name="Picture 9">
            <a:extLst>
              <a:ext uri="{FF2B5EF4-FFF2-40B4-BE49-F238E27FC236}">
                <a16:creationId xmlns:a16="http://schemas.microsoft.com/office/drawing/2014/main" id="{0517AF07-DDB6-47F4-B842-8D3B64A17740}"/>
              </a:ext>
            </a:extLst>
          </p:cNvPr>
          <p:cNvPicPr>
            <a:picLocks noChangeAspect="1"/>
          </p:cNvPicPr>
          <p:nvPr/>
        </p:nvPicPr>
        <p:blipFill>
          <a:blip r:embed="rId2"/>
          <a:stretch>
            <a:fillRect/>
          </a:stretch>
        </p:blipFill>
        <p:spPr>
          <a:xfrm>
            <a:off x="7689056" y="4247185"/>
            <a:ext cx="3297814" cy="247017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1" name="Rectangle 10">
            <a:extLst>
              <a:ext uri="{FF2B5EF4-FFF2-40B4-BE49-F238E27FC236}">
                <a16:creationId xmlns:a16="http://schemas.microsoft.com/office/drawing/2014/main" id="{FC0F12D0-4145-4573-AD4F-98DE1BB9DA87}"/>
              </a:ext>
            </a:extLst>
          </p:cNvPr>
          <p:cNvSpPr/>
          <p:nvPr/>
        </p:nvSpPr>
        <p:spPr>
          <a:xfrm>
            <a:off x="1221504" y="3646843"/>
            <a:ext cx="3202416" cy="400110"/>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rPr>
              <a:t>Eg. Men,Women,Kids section</a:t>
            </a:r>
          </a:p>
        </p:txBody>
      </p:sp>
      <p:pic>
        <p:nvPicPr>
          <p:cNvPr id="12" name="Picture 11">
            <a:extLst>
              <a:ext uri="{FF2B5EF4-FFF2-40B4-BE49-F238E27FC236}">
                <a16:creationId xmlns:a16="http://schemas.microsoft.com/office/drawing/2014/main" id="{E7BCD3A2-537F-4AA9-BCB1-0664D5141961}"/>
              </a:ext>
            </a:extLst>
          </p:cNvPr>
          <p:cNvPicPr>
            <a:picLocks noChangeAspect="1"/>
          </p:cNvPicPr>
          <p:nvPr/>
        </p:nvPicPr>
        <p:blipFill>
          <a:blip r:embed="rId3"/>
          <a:stretch>
            <a:fillRect/>
          </a:stretch>
        </p:blipFill>
        <p:spPr>
          <a:xfrm>
            <a:off x="1357261" y="4488437"/>
            <a:ext cx="3331732" cy="221711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2" name="Slide Number Placeholder 1">
            <a:extLst>
              <a:ext uri="{FF2B5EF4-FFF2-40B4-BE49-F238E27FC236}">
                <a16:creationId xmlns:a16="http://schemas.microsoft.com/office/drawing/2014/main" id="{4553F716-71FD-4BE1-8EF0-966FB3B44012}"/>
              </a:ext>
            </a:extLst>
          </p:cNvPr>
          <p:cNvSpPr>
            <a:spLocks noGrp="1"/>
          </p:cNvSpPr>
          <p:nvPr>
            <p:ph type="sldNum" sz="quarter" idx="12"/>
          </p:nvPr>
        </p:nvSpPr>
        <p:spPr/>
        <p:txBody>
          <a:bodyPr/>
          <a:lstStyle/>
          <a:p>
            <a:fld id="{89034EF2-CC99-4EA8-A662-593868D0AFE2}" type="slidenum">
              <a:rPr lang="en-US" smtClean="0"/>
              <a:t>2</a:t>
            </a:fld>
            <a:endParaRPr lang="en-US"/>
          </a:p>
        </p:txBody>
      </p:sp>
      <p:sp>
        <p:nvSpPr>
          <p:cNvPr id="3" name="Footer Placeholder 2">
            <a:extLst>
              <a:ext uri="{FF2B5EF4-FFF2-40B4-BE49-F238E27FC236}">
                <a16:creationId xmlns:a16="http://schemas.microsoft.com/office/drawing/2014/main" id="{1C3671F3-6F8C-44A6-B0D2-46510BBBA29F}"/>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4191426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10149-9BC8-47B8-82D9-0355DFCEC385}"/>
              </a:ext>
            </a:extLst>
          </p:cNvPr>
          <p:cNvSpPr>
            <a:spLocks noGrp="1"/>
          </p:cNvSpPr>
          <p:nvPr>
            <p:ph type="title"/>
          </p:nvPr>
        </p:nvSpPr>
        <p:spPr>
          <a:xfrm>
            <a:off x="1097280" y="800210"/>
            <a:ext cx="10058400" cy="748454"/>
          </a:xfrm>
        </p:spPr>
        <p:txBody>
          <a:bodyPr/>
          <a:lstStyle/>
          <a:p>
            <a:r>
              <a:rPr lang="en-US" b="1" i="1" dirty="0">
                <a:solidFill>
                  <a:srgbClr val="FF0000"/>
                </a:solidFill>
              </a:rPr>
              <a:t>Steps involved in clustering :</a:t>
            </a:r>
          </a:p>
        </p:txBody>
      </p:sp>
      <p:sp>
        <p:nvSpPr>
          <p:cNvPr id="3" name="Content Placeholder 2">
            <a:extLst>
              <a:ext uri="{FF2B5EF4-FFF2-40B4-BE49-F238E27FC236}">
                <a16:creationId xmlns:a16="http://schemas.microsoft.com/office/drawing/2014/main" id="{181D5FA1-286E-4B4B-9A05-0EBA1360A6DF}"/>
              </a:ext>
            </a:extLst>
          </p:cNvPr>
          <p:cNvSpPr>
            <a:spLocks noGrp="1"/>
          </p:cNvSpPr>
          <p:nvPr>
            <p:ph idx="1"/>
          </p:nvPr>
        </p:nvSpPr>
        <p:spPr>
          <a:xfrm>
            <a:off x="654657" y="1872238"/>
            <a:ext cx="10882685" cy="4023360"/>
          </a:xfrm>
        </p:spPr>
        <p:txBody>
          <a:bodyPr/>
          <a:lstStyle/>
          <a:p>
            <a:pPr algn="just"/>
            <a:r>
              <a:rPr lang="en-US" sz="2400" b="0" i="0" dirty="0">
                <a:solidFill>
                  <a:schemeClr val="tx1"/>
                </a:solidFill>
                <a:effectLst/>
              </a:rPr>
              <a:t>1.) </a:t>
            </a:r>
            <a:r>
              <a:rPr lang="en-US" sz="2400" b="1" i="0" dirty="0">
                <a:solidFill>
                  <a:schemeClr val="tx1"/>
                </a:solidFill>
                <a:effectLst/>
              </a:rPr>
              <a:t>Data Preprocessing </a:t>
            </a:r>
            <a:r>
              <a:rPr lang="en-US" sz="2400" b="0" i="0" dirty="0">
                <a:solidFill>
                  <a:schemeClr val="tx1"/>
                </a:solidFill>
                <a:effectLst/>
              </a:rPr>
              <a:t>- Though clustering is also a part of Exploratory Data Analysis (EDA), the initial data preprocessing steps should be performed like removing null values, outliers etc.</a:t>
            </a:r>
          </a:p>
          <a:p>
            <a:endParaRPr lang="en-US" dirty="0"/>
          </a:p>
        </p:txBody>
      </p:sp>
      <p:sp>
        <p:nvSpPr>
          <p:cNvPr id="6" name="TextBox 5">
            <a:extLst>
              <a:ext uri="{FF2B5EF4-FFF2-40B4-BE49-F238E27FC236}">
                <a16:creationId xmlns:a16="http://schemas.microsoft.com/office/drawing/2014/main" id="{16E3AF1A-E933-41D6-81DA-93F9F0D4A67A}"/>
              </a:ext>
            </a:extLst>
          </p:cNvPr>
          <p:cNvSpPr txBox="1"/>
          <p:nvPr/>
        </p:nvSpPr>
        <p:spPr>
          <a:xfrm>
            <a:off x="654657" y="3006755"/>
            <a:ext cx="11192786" cy="2308324"/>
          </a:xfrm>
          <a:prstGeom prst="rect">
            <a:avLst/>
          </a:prstGeom>
          <a:noFill/>
        </p:spPr>
        <p:txBody>
          <a:bodyPr wrap="square">
            <a:spAutoFit/>
          </a:bodyPr>
          <a:lstStyle/>
          <a:p>
            <a:pPr algn="just"/>
            <a:r>
              <a:rPr lang="en-US" sz="2400" b="0" i="0" dirty="0">
                <a:effectLst/>
              </a:rPr>
              <a:t>2.) </a:t>
            </a:r>
            <a:r>
              <a:rPr lang="en-US" sz="2400" b="1" i="0" dirty="0">
                <a:effectLst/>
              </a:rPr>
              <a:t>Evaluate Clustering tendency </a:t>
            </a:r>
            <a:r>
              <a:rPr lang="en-US" sz="2400" b="0" i="0" dirty="0">
                <a:effectLst/>
              </a:rPr>
              <a:t>- Check if the data will be able to perform clustering. If yes, we can proceed with clustering. If no, more data will be required or data should be reprocessed or the solution will not be qualitative.</a:t>
            </a:r>
          </a:p>
          <a:p>
            <a:pPr algn="just"/>
            <a:endParaRPr lang="en-US" sz="2400" b="0" i="0" dirty="0">
              <a:effectLst/>
            </a:endParaRPr>
          </a:p>
          <a:p>
            <a:pPr algn="just"/>
            <a:r>
              <a:rPr lang="en-US" sz="2400" b="0" i="0" dirty="0">
                <a:effectLst/>
              </a:rPr>
              <a:t>3.) </a:t>
            </a:r>
            <a:r>
              <a:rPr lang="en-US" sz="2400" b="1" i="0" dirty="0">
                <a:effectLst/>
              </a:rPr>
              <a:t>Clustering Algorithm </a:t>
            </a:r>
            <a:r>
              <a:rPr lang="en-US" sz="2400" b="0" i="0" dirty="0">
                <a:effectLst/>
              </a:rPr>
              <a:t>- Apply clustering algorithms to create optimum number of clusters.</a:t>
            </a:r>
          </a:p>
        </p:txBody>
      </p:sp>
      <p:sp>
        <p:nvSpPr>
          <p:cNvPr id="4" name="Slide Number Placeholder 3">
            <a:extLst>
              <a:ext uri="{FF2B5EF4-FFF2-40B4-BE49-F238E27FC236}">
                <a16:creationId xmlns:a16="http://schemas.microsoft.com/office/drawing/2014/main" id="{F45F9962-3999-4D2D-9200-CB31E0220FEA}"/>
              </a:ext>
            </a:extLst>
          </p:cNvPr>
          <p:cNvSpPr>
            <a:spLocks noGrp="1"/>
          </p:cNvSpPr>
          <p:nvPr>
            <p:ph type="sldNum" sz="quarter" idx="12"/>
          </p:nvPr>
        </p:nvSpPr>
        <p:spPr/>
        <p:txBody>
          <a:bodyPr/>
          <a:lstStyle/>
          <a:p>
            <a:fld id="{89034EF2-CC99-4EA8-A662-593868D0AFE2}" type="slidenum">
              <a:rPr lang="en-US" smtClean="0"/>
              <a:t>3</a:t>
            </a:fld>
            <a:endParaRPr lang="en-US"/>
          </a:p>
        </p:txBody>
      </p:sp>
      <p:sp>
        <p:nvSpPr>
          <p:cNvPr id="5" name="Footer Placeholder 4">
            <a:extLst>
              <a:ext uri="{FF2B5EF4-FFF2-40B4-BE49-F238E27FC236}">
                <a16:creationId xmlns:a16="http://schemas.microsoft.com/office/drawing/2014/main" id="{401F1A7D-8807-46A3-9AE1-CEE6F5F83329}"/>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1329905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EABE1A-9682-4C54-8AD5-1E4EAACB285A}"/>
              </a:ext>
            </a:extLst>
          </p:cNvPr>
          <p:cNvSpPr txBox="1"/>
          <p:nvPr/>
        </p:nvSpPr>
        <p:spPr>
          <a:xfrm>
            <a:off x="655982" y="760273"/>
            <a:ext cx="10880035" cy="3785652"/>
          </a:xfrm>
          <a:prstGeom prst="rect">
            <a:avLst/>
          </a:prstGeom>
          <a:noFill/>
        </p:spPr>
        <p:txBody>
          <a:bodyPr wrap="square">
            <a:spAutoFit/>
          </a:bodyPr>
          <a:lstStyle/>
          <a:p>
            <a:pPr algn="just"/>
            <a:r>
              <a:rPr lang="en-US" sz="2400" b="1" i="0" u="sng" dirty="0">
                <a:solidFill>
                  <a:srgbClr val="FF0000"/>
                </a:solidFill>
                <a:effectLst/>
              </a:rPr>
              <a:t>NOTE</a:t>
            </a:r>
            <a:r>
              <a:rPr lang="en-US" sz="2400" b="1" i="0" dirty="0">
                <a:solidFill>
                  <a:srgbClr val="FF0000"/>
                </a:solidFill>
                <a:effectLst/>
              </a:rPr>
              <a:t> : </a:t>
            </a:r>
            <a:r>
              <a:rPr lang="en-US" sz="2400" b="0" i="0" dirty="0">
                <a:effectLst/>
              </a:rPr>
              <a:t>One should be very careful while applying clustering because the algorithm will cluster the data no matter if clustering is possible or no. So the most important step in clustering is to evaluate the clustering tendency.</a:t>
            </a:r>
          </a:p>
          <a:p>
            <a:pPr algn="just"/>
            <a:endParaRPr lang="en-US" sz="2400" dirty="0"/>
          </a:p>
          <a:p>
            <a:pPr algn="just"/>
            <a:endParaRPr lang="en-US" sz="2400" dirty="0"/>
          </a:p>
          <a:p>
            <a:pPr algn="just"/>
            <a:endParaRPr lang="en-US" sz="2800" b="0" i="0" u="sng" dirty="0">
              <a:effectLst/>
              <a:highlight>
                <a:srgbClr val="FFFF00"/>
              </a:highlight>
            </a:endParaRPr>
          </a:p>
          <a:p>
            <a:pPr algn="just"/>
            <a:r>
              <a:rPr lang="en-US" sz="2800" b="0" i="0" u="sng" dirty="0">
                <a:effectLst/>
                <a:highlight>
                  <a:srgbClr val="FFFF00"/>
                </a:highlight>
              </a:rPr>
              <a:t>Hence, we use Hopkins Statistic in order to see if the dataset if feasible for clustering or not.</a:t>
            </a:r>
          </a:p>
          <a:p>
            <a:br>
              <a:rPr lang="en-US" dirty="0"/>
            </a:br>
            <a:endParaRPr lang="en-US" dirty="0"/>
          </a:p>
        </p:txBody>
      </p:sp>
      <p:pic>
        <p:nvPicPr>
          <p:cNvPr id="7" name="Picture 6">
            <a:extLst>
              <a:ext uri="{FF2B5EF4-FFF2-40B4-BE49-F238E27FC236}">
                <a16:creationId xmlns:a16="http://schemas.microsoft.com/office/drawing/2014/main" id="{57988989-B29C-4AC7-9D99-93E2581C9D7C}"/>
              </a:ext>
            </a:extLst>
          </p:cNvPr>
          <p:cNvPicPr>
            <a:picLocks noChangeAspect="1"/>
          </p:cNvPicPr>
          <p:nvPr/>
        </p:nvPicPr>
        <p:blipFill>
          <a:blip r:embed="rId2"/>
          <a:stretch>
            <a:fillRect/>
          </a:stretch>
        </p:blipFill>
        <p:spPr>
          <a:xfrm rot="669673">
            <a:off x="7598217" y="1708824"/>
            <a:ext cx="1903717" cy="509641"/>
          </a:xfrm>
          <a:prstGeom prst="rect">
            <a:avLst/>
          </a:prstGeom>
        </p:spPr>
      </p:pic>
      <p:sp>
        <p:nvSpPr>
          <p:cNvPr id="2" name="Slide Number Placeholder 1">
            <a:extLst>
              <a:ext uri="{FF2B5EF4-FFF2-40B4-BE49-F238E27FC236}">
                <a16:creationId xmlns:a16="http://schemas.microsoft.com/office/drawing/2014/main" id="{760E1B1A-A909-4D51-A0E2-847D224015C1}"/>
              </a:ext>
            </a:extLst>
          </p:cNvPr>
          <p:cNvSpPr>
            <a:spLocks noGrp="1"/>
          </p:cNvSpPr>
          <p:nvPr>
            <p:ph type="sldNum" sz="quarter" idx="12"/>
          </p:nvPr>
        </p:nvSpPr>
        <p:spPr/>
        <p:txBody>
          <a:bodyPr/>
          <a:lstStyle/>
          <a:p>
            <a:fld id="{89034EF2-CC99-4EA8-A662-593868D0AFE2}" type="slidenum">
              <a:rPr lang="en-US" smtClean="0"/>
              <a:t>4</a:t>
            </a:fld>
            <a:endParaRPr lang="en-US"/>
          </a:p>
        </p:txBody>
      </p:sp>
      <p:sp>
        <p:nvSpPr>
          <p:cNvPr id="3" name="Footer Placeholder 2">
            <a:extLst>
              <a:ext uri="{FF2B5EF4-FFF2-40B4-BE49-F238E27FC236}">
                <a16:creationId xmlns:a16="http://schemas.microsoft.com/office/drawing/2014/main" id="{16985C4C-C269-4C2E-85FF-6132E931C26A}"/>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2277584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81BD5-681B-43E1-A136-5CAAD00ECEC5}"/>
              </a:ext>
            </a:extLst>
          </p:cNvPr>
          <p:cNvSpPr>
            <a:spLocks noGrp="1"/>
          </p:cNvSpPr>
          <p:nvPr>
            <p:ph type="title"/>
          </p:nvPr>
        </p:nvSpPr>
        <p:spPr>
          <a:xfrm>
            <a:off x="1097280" y="614679"/>
            <a:ext cx="10058400" cy="748454"/>
          </a:xfrm>
        </p:spPr>
        <p:txBody>
          <a:bodyPr/>
          <a:lstStyle/>
          <a:p>
            <a:r>
              <a:rPr lang="en-US" b="1" dirty="0">
                <a:solidFill>
                  <a:schemeClr val="tx1"/>
                </a:solidFill>
              </a:rPr>
              <a:t>Formula of Hopkins Statistic:</a:t>
            </a:r>
          </a:p>
        </p:txBody>
      </p:sp>
      <p:pic>
        <p:nvPicPr>
          <p:cNvPr id="5" name="Content Placeholder 4">
            <a:extLst>
              <a:ext uri="{FF2B5EF4-FFF2-40B4-BE49-F238E27FC236}">
                <a16:creationId xmlns:a16="http://schemas.microsoft.com/office/drawing/2014/main" id="{317089BD-4E71-4DE5-9A12-337607DD7501}"/>
              </a:ext>
            </a:extLst>
          </p:cNvPr>
          <p:cNvPicPr>
            <a:picLocks noGrp="1" noChangeAspect="1"/>
          </p:cNvPicPr>
          <p:nvPr>
            <p:ph idx="1"/>
          </p:nvPr>
        </p:nvPicPr>
        <p:blipFill>
          <a:blip r:embed="rId2"/>
          <a:stretch>
            <a:fillRect/>
          </a:stretch>
        </p:blipFill>
        <p:spPr>
          <a:xfrm>
            <a:off x="1097280" y="2034891"/>
            <a:ext cx="5034422" cy="16159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6" name="TextBox 5">
            <a:extLst>
              <a:ext uri="{FF2B5EF4-FFF2-40B4-BE49-F238E27FC236}">
                <a16:creationId xmlns:a16="http://schemas.microsoft.com/office/drawing/2014/main" id="{24AE7C03-208F-4F63-85B8-8370081D8F74}"/>
              </a:ext>
            </a:extLst>
          </p:cNvPr>
          <p:cNvSpPr txBox="1"/>
          <p:nvPr/>
        </p:nvSpPr>
        <p:spPr>
          <a:xfrm>
            <a:off x="1097280" y="4322637"/>
            <a:ext cx="7658793" cy="830997"/>
          </a:xfrm>
          <a:prstGeom prst="rect">
            <a:avLst/>
          </a:prstGeom>
          <a:noFill/>
        </p:spPr>
        <p:txBody>
          <a:bodyPr wrap="square">
            <a:spAutoFit/>
          </a:bodyPr>
          <a:lstStyle/>
          <a:p>
            <a:r>
              <a:rPr lang="en-US" sz="2400" b="1" i="1" dirty="0"/>
              <a:t>ui = Distance between original data and sample data</a:t>
            </a:r>
          </a:p>
          <a:p>
            <a:r>
              <a:rPr lang="en-US" sz="2400" b="1" i="1" dirty="0"/>
              <a:t>wi = Distance between artificial data and original data</a:t>
            </a:r>
          </a:p>
        </p:txBody>
      </p:sp>
      <p:sp>
        <p:nvSpPr>
          <p:cNvPr id="3" name="Slide Number Placeholder 2">
            <a:extLst>
              <a:ext uri="{FF2B5EF4-FFF2-40B4-BE49-F238E27FC236}">
                <a16:creationId xmlns:a16="http://schemas.microsoft.com/office/drawing/2014/main" id="{CB02B252-22B4-4E41-AE11-35D5D2803D2B}"/>
              </a:ext>
            </a:extLst>
          </p:cNvPr>
          <p:cNvSpPr>
            <a:spLocks noGrp="1"/>
          </p:cNvSpPr>
          <p:nvPr>
            <p:ph type="sldNum" sz="quarter" idx="12"/>
          </p:nvPr>
        </p:nvSpPr>
        <p:spPr/>
        <p:txBody>
          <a:bodyPr/>
          <a:lstStyle/>
          <a:p>
            <a:fld id="{89034EF2-CC99-4EA8-A662-593868D0AFE2}" type="slidenum">
              <a:rPr lang="en-US" smtClean="0"/>
              <a:t>5</a:t>
            </a:fld>
            <a:endParaRPr lang="en-US"/>
          </a:p>
        </p:txBody>
      </p:sp>
      <p:sp>
        <p:nvSpPr>
          <p:cNvPr id="4" name="Footer Placeholder 3">
            <a:extLst>
              <a:ext uri="{FF2B5EF4-FFF2-40B4-BE49-F238E27FC236}">
                <a16:creationId xmlns:a16="http://schemas.microsoft.com/office/drawing/2014/main" id="{352583FB-6385-46C6-88DE-D9064EBEE6AC}"/>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552473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32C5E-96FD-400C-981B-026968DD1C66}"/>
              </a:ext>
            </a:extLst>
          </p:cNvPr>
          <p:cNvSpPr>
            <a:spLocks noGrp="1"/>
          </p:cNvSpPr>
          <p:nvPr>
            <p:ph type="title"/>
          </p:nvPr>
        </p:nvSpPr>
        <p:spPr>
          <a:xfrm>
            <a:off x="1169324" y="307879"/>
            <a:ext cx="7669876" cy="1867285"/>
          </a:xfrm>
        </p:spPr>
        <p:txBody>
          <a:bodyPr>
            <a:normAutofit fontScale="90000"/>
          </a:bodyPr>
          <a:lstStyle/>
          <a:p>
            <a:br>
              <a:rPr lang="en-US" b="0" i="0" u="sng" dirty="0">
                <a:solidFill>
                  <a:srgbClr val="646464"/>
                </a:solidFill>
                <a:effectLst/>
                <a:latin typeface="Dancing Script"/>
              </a:rPr>
            </a:br>
            <a:br>
              <a:rPr lang="en-US" b="0" i="0" u="sng" dirty="0">
                <a:solidFill>
                  <a:srgbClr val="646464"/>
                </a:solidFill>
                <a:effectLst/>
                <a:latin typeface="Dancing Script"/>
              </a:rPr>
            </a:br>
            <a:br>
              <a:rPr lang="en-US" b="0" i="0" u="sng" dirty="0">
                <a:solidFill>
                  <a:srgbClr val="646464"/>
                </a:solidFill>
                <a:effectLst/>
                <a:latin typeface="Dancing Script"/>
              </a:rPr>
            </a:br>
            <a:br>
              <a:rPr lang="en-US" b="0" i="0" u="sng" dirty="0">
                <a:solidFill>
                  <a:srgbClr val="646464"/>
                </a:solidFill>
                <a:effectLst/>
                <a:latin typeface="Dancing Script"/>
              </a:rPr>
            </a:br>
            <a:br>
              <a:rPr lang="en-US" b="0" i="0" u="sng" dirty="0">
                <a:solidFill>
                  <a:srgbClr val="646464"/>
                </a:solidFill>
                <a:effectLst/>
                <a:latin typeface="Dancing Script"/>
              </a:rPr>
            </a:br>
            <a:br>
              <a:rPr lang="en-US" b="0" i="0" u="sng" dirty="0">
                <a:solidFill>
                  <a:srgbClr val="646464"/>
                </a:solidFill>
                <a:effectLst/>
                <a:latin typeface="Dancing Script"/>
              </a:rPr>
            </a:br>
            <a:br>
              <a:rPr lang="en-US" b="0" i="0" u="sng" dirty="0">
                <a:solidFill>
                  <a:srgbClr val="646464"/>
                </a:solidFill>
                <a:effectLst/>
                <a:latin typeface="Dancing Script"/>
              </a:rPr>
            </a:br>
            <a:br>
              <a:rPr lang="en-US" b="0" i="0" u="sng" dirty="0">
                <a:solidFill>
                  <a:srgbClr val="646464"/>
                </a:solidFill>
                <a:effectLst/>
                <a:latin typeface="Dancing Script"/>
              </a:rPr>
            </a:br>
            <a:br>
              <a:rPr lang="en-US" b="0" i="0" dirty="0">
                <a:solidFill>
                  <a:srgbClr val="646464"/>
                </a:solidFill>
                <a:effectLst/>
                <a:latin typeface="Roboto" panose="02000000000000000000" pitchFamily="2" charset="0"/>
              </a:rPr>
            </a:br>
            <a:br>
              <a:rPr lang="en-US" b="0" i="0" dirty="0">
                <a:solidFill>
                  <a:srgbClr val="646464"/>
                </a:solidFill>
                <a:effectLst/>
                <a:latin typeface="Roboto" panose="02000000000000000000" pitchFamily="2" charset="0"/>
              </a:rPr>
            </a:br>
            <a:br>
              <a:rPr lang="en-US" dirty="0"/>
            </a:br>
            <a:r>
              <a:rPr lang="en-US" sz="5300" b="1" dirty="0">
                <a:solidFill>
                  <a:schemeClr val="tx1"/>
                </a:solidFill>
              </a:rPr>
              <a:t>How Hopkins Statistics works?</a:t>
            </a:r>
            <a:br>
              <a:rPr lang="en-US" sz="5300" dirty="0">
                <a:solidFill>
                  <a:schemeClr val="tx1"/>
                </a:solidFill>
              </a:rPr>
            </a:br>
            <a:endParaRPr lang="en-US" sz="5300" dirty="0">
              <a:solidFill>
                <a:schemeClr val="tx1"/>
              </a:solidFill>
            </a:endParaRPr>
          </a:p>
        </p:txBody>
      </p:sp>
      <p:pic>
        <p:nvPicPr>
          <p:cNvPr id="5" name="Content Placeholder 4">
            <a:extLst>
              <a:ext uri="{FF2B5EF4-FFF2-40B4-BE49-F238E27FC236}">
                <a16:creationId xmlns:a16="http://schemas.microsoft.com/office/drawing/2014/main" id="{73D7F2C8-450A-46CE-874E-8E4BC72EC1D7}"/>
              </a:ext>
            </a:extLst>
          </p:cNvPr>
          <p:cNvPicPr>
            <a:picLocks noGrp="1" noChangeAspect="1"/>
          </p:cNvPicPr>
          <p:nvPr>
            <p:ph idx="1"/>
          </p:nvPr>
        </p:nvPicPr>
        <p:blipFill rotWithShape="1">
          <a:blip r:embed="rId2"/>
          <a:srcRect l="2015" r="4796" b="3722"/>
          <a:stretch/>
        </p:blipFill>
        <p:spPr>
          <a:xfrm>
            <a:off x="195079" y="2299855"/>
            <a:ext cx="11996922" cy="2687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Slide Number Placeholder 2">
            <a:extLst>
              <a:ext uri="{FF2B5EF4-FFF2-40B4-BE49-F238E27FC236}">
                <a16:creationId xmlns:a16="http://schemas.microsoft.com/office/drawing/2014/main" id="{6DAF70C9-589C-4EB5-907E-341CBB3E7594}"/>
              </a:ext>
            </a:extLst>
          </p:cNvPr>
          <p:cNvSpPr>
            <a:spLocks noGrp="1"/>
          </p:cNvSpPr>
          <p:nvPr>
            <p:ph type="sldNum" sz="quarter" idx="12"/>
          </p:nvPr>
        </p:nvSpPr>
        <p:spPr/>
        <p:txBody>
          <a:bodyPr/>
          <a:lstStyle/>
          <a:p>
            <a:fld id="{89034EF2-CC99-4EA8-A662-593868D0AFE2}" type="slidenum">
              <a:rPr lang="en-US" smtClean="0"/>
              <a:t>6</a:t>
            </a:fld>
            <a:endParaRPr lang="en-US"/>
          </a:p>
        </p:txBody>
      </p:sp>
      <p:sp>
        <p:nvSpPr>
          <p:cNvPr id="4" name="Footer Placeholder 3">
            <a:extLst>
              <a:ext uri="{FF2B5EF4-FFF2-40B4-BE49-F238E27FC236}">
                <a16:creationId xmlns:a16="http://schemas.microsoft.com/office/drawing/2014/main" id="{8EE88AD5-0D87-4264-9026-008E5BA15848}"/>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24757657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240E5-33FE-4CE1-80DC-A6AB9729EC5F}"/>
              </a:ext>
            </a:extLst>
          </p:cNvPr>
          <p:cNvSpPr>
            <a:spLocks noGrp="1"/>
          </p:cNvSpPr>
          <p:nvPr>
            <p:ph type="title"/>
          </p:nvPr>
        </p:nvSpPr>
        <p:spPr/>
        <p:txBody>
          <a:bodyPr/>
          <a:lstStyle/>
          <a:p>
            <a:r>
              <a:rPr lang="en-US" b="0" i="0" dirty="0">
                <a:solidFill>
                  <a:schemeClr val="tx1"/>
                </a:solidFill>
                <a:effectLst/>
                <a:latin typeface="Dancing Script"/>
              </a:rPr>
              <a:t>Demo of Hopkins Statistics Working:</a:t>
            </a:r>
            <a:endParaRPr lang="en-US" dirty="0">
              <a:solidFill>
                <a:schemeClr val="tx1"/>
              </a:solidFill>
            </a:endParaRPr>
          </a:p>
        </p:txBody>
      </p:sp>
      <p:sp>
        <p:nvSpPr>
          <p:cNvPr id="3" name="Content Placeholder 2">
            <a:extLst>
              <a:ext uri="{FF2B5EF4-FFF2-40B4-BE49-F238E27FC236}">
                <a16:creationId xmlns:a16="http://schemas.microsoft.com/office/drawing/2014/main" id="{DBC00A45-41E7-4F76-A9EC-4E23422BC841}"/>
              </a:ext>
            </a:extLst>
          </p:cNvPr>
          <p:cNvSpPr>
            <a:spLocks noGrp="1"/>
          </p:cNvSpPr>
          <p:nvPr>
            <p:ph idx="1"/>
          </p:nvPr>
        </p:nvSpPr>
        <p:spPr>
          <a:xfrm>
            <a:off x="556953" y="2053553"/>
            <a:ext cx="10058400" cy="4023360"/>
          </a:xfrm>
        </p:spPr>
        <p:txBody>
          <a:bodyPr/>
          <a:lstStyle/>
          <a:p>
            <a:r>
              <a:rPr lang="en-US" b="1" u="sng" dirty="0">
                <a:solidFill>
                  <a:srgbClr val="FF0000"/>
                </a:solidFill>
              </a:rPr>
              <a:t>STEP 1:</a:t>
            </a:r>
          </a:p>
          <a:p>
            <a:pPr marL="0" indent="0">
              <a:buNone/>
            </a:pPr>
            <a:r>
              <a:rPr lang="en-US" dirty="0">
                <a:solidFill>
                  <a:srgbClr val="646464"/>
                </a:solidFill>
                <a:latin typeface="Dancing Script"/>
              </a:rPr>
              <a:t> </a:t>
            </a:r>
            <a:r>
              <a:rPr lang="en-US" b="0" i="0" dirty="0">
                <a:solidFill>
                  <a:schemeClr val="tx1"/>
                </a:solidFill>
                <a:effectLst/>
              </a:rPr>
              <a:t>Say we have a dataset (D)- [(2,2), (3,3), (4,3), (7,5), (7,4), (8,4)]</a:t>
            </a:r>
            <a:endParaRPr lang="en-US" b="1" dirty="0">
              <a:solidFill>
                <a:schemeClr val="tx1"/>
              </a:solidFill>
            </a:endParaRPr>
          </a:p>
        </p:txBody>
      </p:sp>
      <p:pic>
        <p:nvPicPr>
          <p:cNvPr id="4" name="Picture 3">
            <a:extLst>
              <a:ext uri="{FF2B5EF4-FFF2-40B4-BE49-F238E27FC236}">
                <a16:creationId xmlns:a16="http://schemas.microsoft.com/office/drawing/2014/main" id="{FD3A340B-53C2-4205-BB79-F65046AF1A12}"/>
              </a:ext>
            </a:extLst>
          </p:cNvPr>
          <p:cNvPicPr>
            <a:picLocks noChangeAspect="1"/>
          </p:cNvPicPr>
          <p:nvPr/>
        </p:nvPicPr>
        <p:blipFill>
          <a:blip r:embed="rId2"/>
          <a:stretch>
            <a:fillRect/>
          </a:stretch>
        </p:blipFill>
        <p:spPr>
          <a:xfrm>
            <a:off x="556953" y="3152658"/>
            <a:ext cx="5393271" cy="3240448"/>
          </a:xfrm>
          <a:prstGeom prst="rect">
            <a:avLst/>
          </a:prstGeom>
        </p:spPr>
      </p:pic>
      <p:sp>
        <p:nvSpPr>
          <p:cNvPr id="5" name="Slide Number Placeholder 4">
            <a:extLst>
              <a:ext uri="{FF2B5EF4-FFF2-40B4-BE49-F238E27FC236}">
                <a16:creationId xmlns:a16="http://schemas.microsoft.com/office/drawing/2014/main" id="{3DA49920-3385-40D4-B292-D5AEACD32E96}"/>
              </a:ext>
            </a:extLst>
          </p:cNvPr>
          <p:cNvSpPr>
            <a:spLocks noGrp="1"/>
          </p:cNvSpPr>
          <p:nvPr>
            <p:ph type="sldNum" sz="quarter" idx="12"/>
          </p:nvPr>
        </p:nvSpPr>
        <p:spPr/>
        <p:txBody>
          <a:bodyPr/>
          <a:lstStyle/>
          <a:p>
            <a:fld id="{89034EF2-CC99-4EA8-A662-593868D0AFE2}" type="slidenum">
              <a:rPr lang="en-US" smtClean="0"/>
              <a:t>7</a:t>
            </a:fld>
            <a:endParaRPr lang="en-US"/>
          </a:p>
        </p:txBody>
      </p:sp>
      <p:sp>
        <p:nvSpPr>
          <p:cNvPr id="6" name="Footer Placeholder 5">
            <a:extLst>
              <a:ext uri="{FF2B5EF4-FFF2-40B4-BE49-F238E27FC236}">
                <a16:creationId xmlns:a16="http://schemas.microsoft.com/office/drawing/2014/main" id="{C1551C74-2EE2-4221-A39D-310A8E0ADC64}"/>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1768426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74EFB5-3643-4720-95A4-15ADA163E04E}"/>
              </a:ext>
            </a:extLst>
          </p:cNvPr>
          <p:cNvSpPr txBox="1"/>
          <p:nvPr/>
        </p:nvSpPr>
        <p:spPr>
          <a:xfrm>
            <a:off x="595746" y="556552"/>
            <a:ext cx="6096000" cy="1015663"/>
          </a:xfrm>
          <a:prstGeom prst="rect">
            <a:avLst/>
          </a:prstGeom>
          <a:noFill/>
        </p:spPr>
        <p:txBody>
          <a:bodyPr wrap="square">
            <a:spAutoFit/>
          </a:bodyPr>
          <a:lstStyle/>
          <a:p>
            <a:r>
              <a:rPr lang="en-US" sz="2000" b="1" u="sng" dirty="0">
                <a:solidFill>
                  <a:srgbClr val="FF0000"/>
                </a:solidFill>
              </a:rPr>
              <a:t>STEP 2 :</a:t>
            </a:r>
          </a:p>
          <a:p>
            <a:endParaRPr lang="en-US" sz="2000" b="1" u="sng" dirty="0"/>
          </a:p>
          <a:p>
            <a:r>
              <a:rPr lang="en-US" sz="2000" b="0" i="0" dirty="0">
                <a:effectLst/>
              </a:rPr>
              <a:t>A sample is taken from dataset D - [(3,3), (7,5), (8,4)]</a:t>
            </a:r>
            <a:endParaRPr lang="en-US" sz="2000" b="1" u="sng" dirty="0"/>
          </a:p>
        </p:txBody>
      </p:sp>
      <p:pic>
        <p:nvPicPr>
          <p:cNvPr id="6" name="Picture 5">
            <a:extLst>
              <a:ext uri="{FF2B5EF4-FFF2-40B4-BE49-F238E27FC236}">
                <a16:creationId xmlns:a16="http://schemas.microsoft.com/office/drawing/2014/main" id="{A740B446-6AA2-4F6F-89D0-4E185ACE011B}"/>
              </a:ext>
            </a:extLst>
          </p:cNvPr>
          <p:cNvPicPr>
            <a:picLocks noChangeAspect="1"/>
          </p:cNvPicPr>
          <p:nvPr/>
        </p:nvPicPr>
        <p:blipFill>
          <a:blip r:embed="rId2"/>
          <a:stretch>
            <a:fillRect/>
          </a:stretch>
        </p:blipFill>
        <p:spPr>
          <a:xfrm>
            <a:off x="595746" y="2068221"/>
            <a:ext cx="6444296" cy="3889233"/>
          </a:xfrm>
          <a:prstGeom prst="rect">
            <a:avLst/>
          </a:prstGeom>
        </p:spPr>
      </p:pic>
      <p:sp>
        <p:nvSpPr>
          <p:cNvPr id="7" name="Rectangle 6">
            <a:extLst>
              <a:ext uri="{FF2B5EF4-FFF2-40B4-BE49-F238E27FC236}">
                <a16:creationId xmlns:a16="http://schemas.microsoft.com/office/drawing/2014/main" id="{43AA866F-5C6C-4A32-9867-A074ACF50A4E}"/>
              </a:ext>
            </a:extLst>
          </p:cNvPr>
          <p:cNvSpPr/>
          <p:nvPr/>
        </p:nvSpPr>
        <p:spPr>
          <a:xfrm>
            <a:off x="2638443" y="3429000"/>
            <a:ext cx="617477" cy="369332"/>
          </a:xfrm>
          <a:prstGeom prst="rect">
            <a:avLst/>
          </a:prstGeom>
          <a:noFill/>
        </p:spPr>
        <p:txBody>
          <a:bodyPr wrap="none" lIns="91440" tIns="45720" rIns="91440" bIns="45720">
            <a:spAutoFit/>
          </a:bodyPr>
          <a:lstStyle/>
          <a:p>
            <a:pPr algn="ctr"/>
            <a:r>
              <a:rPr lang="en-US" dirty="0">
                <a:ln w="0"/>
                <a:effectLst>
                  <a:outerShdw blurRad="38100" dist="19050" dir="2700000" algn="tl" rotWithShape="0">
                    <a:schemeClr val="dk1">
                      <a:alpha val="40000"/>
                    </a:schemeClr>
                  </a:outerShdw>
                </a:effectLst>
              </a:rPr>
              <a:t>(3,3)</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9" name="TextBox 8">
            <a:extLst>
              <a:ext uri="{FF2B5EF4-FFF2-40B4-BE49-F238E27FC236}">
                <a16:creationId xmlns:a16="http://schemas.microsoft.com/office/drawing/2014/main" id="{AB147755-350E-4C1A-8D6E-55C4C41501A8}"/>
              </a:ext>
            </a:extLst>
          </p:cNvPr>
          <p:cNvSpPr txBox="1"/>
          <p:nvPr/>
        </p:nvSpPr>
        <p:spPr>
          <a:xfrm>
            <a:off x="5181599" y="2371498"/>
            <a:ext cx="617477" cy="369332"/>
          </a:xfrm>
          <a:prstGeom prst="rect">
            <a:avLst/>
          </a:prstGeom>
          <a:noFill/>
        </p:spPr>
        <p:txBody>
          <a:bodyPr wrap="square">
            <a:spAutoFit/>
          </a:bodyPr>
          <a:lstStyle/>
          <a:p>
            <a:r>
              <a:rPr lang="en-US" dirty="0">
                <a:ln w="0"/>
                <a:effectLst>
                  <a:outerShdw blurRad="38100" dist="19050" dir="2700000" algn="tl" rotWithShape="0">
                    <a:schemeClr val="dk1">
                      <a:alpha val="40000"/>
                    </a:schemeClr>
                  </a:outerShdw>
                </a:effectLst>
              </a:rPr>
              <a:t>(7,5)</a:t>
            </a:r>
            <a:endParaRPr lang="en-US" dirty="0"/>
          </a:p>
        </p:txBody>
      </p:sp>
      <p:sp>
        <p:nvSpPr>
          <p:cNvPr id="11" name="TextBox 10">
            <a:extLst>
              <a:ext uri="{FF2B5EF4-FFF2-40B4-BE49-F238E27FC236}">
                <a16:creationId xmlns:a16="http://schemas.microsoft.com/office/drawing/2014/main" id="{36B19D7A-C046-4EFD-A052-479B7DDF90EC}"/>
              </a:ext>
            </a:extLst>
          </p:cNvPr>
          <p:cNvSpPr txBox="1"/>
          <p:nvPr/>
        </p:nvSpPr>
        <p:spPr>
          <a:xfrm>
            <a:off x="5846620" y="2897970"/>
            <a:ext cx="623454" cy="369332"/>
          </a:xfrm>
          <a:prstGeom prst="rect">
            <a:avLst/>
          </a:prstGeom>
          <a:noFill/>
        </p:spPr>
        <p:txBody>
          <a:bodyPr wrap="square">
            <a:spAutoFit/>
          </a:bodyPr>
          <a:lstStyle/>
          <a:p>
            <a:r>
              <a:rPr lang="en-US" dirty="0">
                <a:ln w="0"/>
                <a:effectLst>
                  <a:outerShdw blurRad="38100" dist="19050" dir="2700000" algn="tl" rotWithShape="0">
                    <a:schemeClr val="dk1">
                      <a:alpha val="40000"/>
                    </a:schemeClr>
                  </a:outerShdw>
                </a:effectLst>
              </a:rPr>
              <a:t>(8,4)</a:t>
            </a:r>
            <a:endParaRPr lang="en-US" dirty="0"/>
          </a:p>
        </p:txBody>
      </p:sp>
      <p:sp>
        <p:nvSpPr>
          <p:cNvPr id="2" name="Slide Number Placeholder 1">
            <a:extLst>
              <a:ext uri="{FF2B5EF4-FFF2-40B4-BE49-F238E27FC236}">
                <a16:creationId xmlns:a16="http://schemas.microsoft.com/office/drawing/2014/main" id="{95548B23-E23B-4BF6-9F82-B9167E357E7D}"/>
              </a:ext>
            </a:extLst>
          </p:cNvPr>
          <p:cNvSpPr>
            <a:spLocks noGrp="1"/>
          </p:cNvSpPr>
          <p:nvPr>
            <p:ph type="sldNum" sz="quarter" idx="12"/>
          </p:nvPr>
        </p:nvSpPr>
        <p:spPr/>
        <p:txBody>
          <a:bodyPr/>
          <a:lstStyle/>
          <a:p>
            <a:fld id="{89034EF2-CC99-4EA8-A662-593868D0AFE2}" type="slidenum">
              <a:rPr lang="en-US" smtClean="0"/>
              <a:t>8</a:t>
            </a:fld>
            <a:endParaRPr lang="en-US"/>
          </a:p>
        </p:txBody>
      </p:sp>
      <p:sp>
        <p:nvSpPr>
          <p:cNvPr id="3" name="Footer Placeholder 2">
            <a:extLst>
              <a:ext uri="{FF2B5EF4-FFF2-40B4-BE49-F238E27FC236}">
                <a16:creationId xmlns:a16="http://schemas.microsoft.com/office/drawing/2014/main" id="{6CC537A2-0A35-474B-A71E-88D2C08AE035}"/>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2046042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AB9175-E672-4549-8151-3FA2EC830B2C}"/>
              </a:ext>
            </a:extLst>
          </p:cNvPr>
          <p:cNvSpPr txBox="1"/>
          <p:nvPr/>
        </p:nvSpPr>
        <p:spPr>
          <a:xfrm>
            <a:off x="512617" y="319485"/>
            <a:ext cx="11443856" cy="1631216"/>
          </a:xfrm>
          <a:prstGeom prst="rect">
            <a:avLst/>
          </a:prstGeom>
          <a:noFill/>
        </p:spPr>
        <p:txBody>
          <a:bodyPr wrap="square">
            <a:spAutoFit/>
          </a:bodyPr>
          <a:lstStyle/>
          <a:p>
            <a:r>
              <a:rPr lang="en-US" sz="2000" b="1" u="sng" dirty="0">
                <a:solidFill>
                  <a:srgbClr val="FF0000"/>
                </a:solidFill>
              </a:rPr>
              <a:t>STEP 3 :</a:t>
            </a:r>
          </a:p>
          <a:p>
            <a:endParaRPr lang="en-US" sz="2000" b="1" u="sng" dirty="0"/>
          </a:p>
          <a:p>
            <a:pPr marL="342900" indent="-342900">
              <a:buFont typeface="Arial" panose="020B0604020202020204" pitchFamily="34" charset="0"/>
              <a:buChar char="•"/>
            </a:pPr>
            <a:r>
              <a:rPr lang="en-US" sz="2000" b="0" i="0" dirty="0">
                <a:effectLst/>
              </a:rPr>
              <a:t>The distance between the sample data to its nearest neighbor data from original dataset D is calculated</a:t>
            </a:r>
            <a:r>
              <a:rPr lang="en-US" sz="2000" b="0" i="0" dirty="0">
                <a:effectLst/>
                <a:latin typeface="Dancing Script"/>
              </a:rPr>
              <a:t>.</a:t>
            </a:r>
          </a:p>
          <a:p>
            <a:pPr marL="342900" indent="-342900">
              <a:buFont typeface="Arial" panose="020B0604020202020204" pitchFamily="34" charset="0"/>
              <a:buChar char="•"/>
            </a:pPr>
            <a:r>
              <a:rPr lang="en-US" sz="2000" b="0" i="0" dirty="0">
                <a:effectLst/>
              </a:rPr>
              <a:t>The distance from (3,3) to (2,2) and (4,3) is calculated, distance from (7,5) to (7,4) and from (8,4) to (7,4) is calculated and summed up (∑u</a:t>
            </a:r>
            <a:r>
              <a:rPr lang="en-US" sz="2000" b="0" i="0" baseline="-25000" dirty="0">
                <a:effectLst/>
              </a:rPr>
              <a:t>i</a:t>
            </a:r>
            <a:r>
              <a:rPr lang="en-US" sz="2000" b="0" i="0" dirty="0">
                <a:effectLst/>
              </a:rPr>
              <a:t>.)</a:t>
            </a:r>
            <a:endParaRPr lang="en-US" sz="2000" b="1" u="sng" dirty="0"/>
          </a:p>
        </p:txBody>
      </p:sp>
      <p:pic>
        <p:nvPicPr>
          <p:cNvPr id="4" name="Picture 3">
            <a:extLst>
              <a:ext uri="{FF2B5EF4-FFF2-40B4-BE49-F238E27FC236}">
                <a16:creationId xmlns:a16="http://schemas.microsoft.com/office/drawing/2014/main" id="{117B6EFA-7D38-4F7D-A22B-B1C7D2B9A6DB}"/>
              </a:ext>
            </a:extLst>
          </p:cNvPr>
          <p:cNvPicPr>
            <a:picLocks noChangeAspect="1"/>
          </p:cNvPicPr>
          <p:nvPr/>
        </p:nvPicPr>
        <p:blipFill>
          <a:blip r:embed="rId2"/>
          <a:stretch>
            <a:fillRect/>
          </a:stretch>
        </p:blipFill>
        <p:spPr>
          <a:xfrm>
            <a:off x="512617" y="1951385"/>
            <a:ext cx="6539345" cy="4010458"/>
          </a:xfrm>
          <a:prstGeom prst="rect">
            <a:avLst/>
          </a:prstGeom>
        </p:spPr>
      </p:pic>
      <p:sp>
        <p:nvSpPr>
          <p:cNvPr id="6" name="TextBox 5">
            <a:extLst>
              <a:ext uri="{FF2B5EF4-FFF2-40B4-BE49-F238E27FC236}">
                <a16:creationId xmlns:a16="http://schemas.microsoft.com/office/drawing/2014/main" id="{D287749E-4D0C-4810-B1A9-51A5459A95EB}"/>
              </a:ext>
            </a:extLst>
          </p:cNvPr>
          <p:cNvSpPr txBox="1"/>
          <p:nvPr/>
        </p:nvSpPr>
        <p:spPr>
          <a:xfrm>
            <a:off x="2507673" y="3429000"/>
            <a:ext cx="692727" cy="369332"/>
          </a:xfrm>
          <a:prstGeom prst="rect">
            <a:avLst/>
          </a:prstGeom>
          <a:noFill/>
        </p:spPr>
        <p:txBody>
          <a:bodyPr wrap="square">
            <a:spAutoFit/>
          </a:bodyPr>
          <a:lstStyle/>
          <a:p>
            <a:pPr algn="ctr"/>
            <a:r>
              <a:rPr lang="en-US" dirty="0">
                <a:ln w="0"/>
                <a:effectLst>
                  <a:outerShdw blurRad="38100" dist="19050" dir="2700000" algn="tl" rotWithShape="0">
                    <a:schemeClr val="dk1">
                      <a:alpha val="40000"/>
                    </a:schemeClr>
                  </a:outerShdw>
                </a:effectLst>
              </a:rPr>
              <a:t>(3,3)</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8" name="TextBox 7">
            <a:extLst>
              <a:ext uri="{FF2B5EF4-FFF2-40B4-BE49-F238E27FC236}">
                <a16:creationId xmlns:a16="http://schemas.microsoft.com/office/drawing/2014/main" id="{D74B7C58-8F70-4701-B66A-1BA5EA1EFB8A}"/>
              </a:ext>
            </a:extLst>
          </p:cNvPr>
          <p:cNvSpPr txBox="1"/>
          <p:nvPr/>
        </p:nvSpPr>
        <p:spPr>
          <a:xfrm>
            <a:off x="5126181" y="2274516"/>
            <a:ext cx="692727" cy="369332"/>
          </a:xfrm>
          <a:prstGeom prst="rect">
            <a:avLst/>
          </a:prstGeom>
          <a:noFill/>
        </p:spPr>
        <p:txBody>
          <a:bodyPr wrap="square">
            <a:spAutoFit/>
          </a:bodyPr>
          <a:lstStyle/>
          <a:p>
            <a:r>
              <a:rPr lang="en-US" dirty="0">
                <a:ln w="0"/>
                <a:effectLst>
                  <a:outerShdw blurRad="38100" dist="19050" dir="2700000" algn="tl" rotWithShape="0">
                    <a:schemeClr val="dk1">
                      <a:alpha val="40000"/>
                    </a:schemeClr>
                  </a:outerShdw>
                </a:effectLst>
              </a:rPr>
              <a:t>(7,5)</a:t>
            </a:r>
            <a:endParaRPr lang="en-US" dirty="0"/>
          </a:p>
        </p:txBody>
      </p:sp>
      <p:sp>
        <p:nvSpPr>
          <p:cNvPr id="10" name="TextBox 9">
            <a:extLst>
              <a:ext uri="{FF2B5EF4-FFF2-40B4-BE49-F238E27FC236}">
                <a16:creationId xmlns:a16="http://schemas.microsoft.com/office/drawing/2014/main" id="{CB7D3197-7538-401C-BA9E-DB4E186B9055}"/>
              </a:ext>
            </a:extLst>
          </p:cNvPr>
          <p:cNvSpPr txBox="1"/>
          <p:nvPr/>
        </p:nvSpPr>
        <p:spPr>
          <a:xfrm>
            <a:off x="5749636" y="2802130"/>
            <a:ext cx="692727" cy="369332"/>
          </a:xfrm>
          <a:prstGeom prst="rect">
            <a:avLst/>
          </a:prstGeom>
          <a:noFill/>
        </p:spPr>
        <p:txBody>
          <a:bodyPr wrap="square">
            <a:spAutoFit/>
          </a:bodyPr>
          <a:lstStyle/>
          <a:p>
            <a:r>
              <a:rPr lang="en-US" dirty="0">
                <a:ln w="0"/>
                <a:effectLst>
                  <a:outerShdw blurRad="38100" dist="19050" dir="2700000" algn="tl" rotWithShape="0">
                    <a:schemeClr val="dk1">
                      <a:alpha val="40000"/>
                    </a:schemeClr>
                  </a:outerShdw>
                </a:effectLst>
              </a:rPr>
              <a:t>(8,4)</a:t>
            </a:r>
            <a:endParaRPr lang="en-US" dirty="0"/>
          </a:p>
        </p:txBody>
      </p:sp>
      <p:sp>
        <p:nvSpPr>
          <p:cNvPr id="12" name="TextBox 11">
            <a:extLst>
              <a:ext uri="{FF2B5EF4-FFF2-40B4-BE49-F238E27FC236}">
                <a16:creationId xmlns:a16="http://schemas.microsoft.com/office/drawing/2014/main" id="{E1973CAF-9E6B-4430-A45B-701A07182B79}"/>
              </a:ext>
            </a:extLst>
          </p:cNvPr>
          <p:cNvSpPr txBox="1"/>
          <p:nvPr/>
        </p:nvSpPr>
        <p:spPr>
          <a:xfrm>
            <a:off x="1814946" y="3956614"/>
            <a:ext cx="692727" cy="369332"/>
          </a:xfrm>
          <a:prstGeom prst="rect">
            <a:avLst/>
          </a:prstGeom>
          <a:noFill/>
        </p:spPr>
        <p:txBody>
          <a:bodyPr wrap="square">
            <a:spAutoFit/>
          </a:bodyPr>
          <a:lstStyle/>
          <a:p>
            <a:r>
              <a:rPr lang="en-US" dirty="0">
                <a:ln w="0"/>
                <a:effectLst>
                  <a:outerShdw blurRad="38100" dist="19050" dir="2700000" algn="tl" rotWithShape="0">
                    <a:schemeClr val="dk1">
                      <a:alpha val="40000"/>
                    </a:schemeClr>
                  </a:outerShdw>
                </a:effectLst>
              </a:rPr>
              <a:t>(2,2)</a:t>
            </a:r>
            <a:endParaRPr lang="en-US" dirty="0"/>
          </a:p>
        </p:txBody>
      </p:sp>
      <p:sp>
        <p:nvSpPr>
          <p:cNvPr id="14" name="TextBox 13">
            <a:extLst>
              <a:ext uri="{FF2B5EF4-FFF2-40B4-BE49-F238E27FC236}">
                <a16:creationId xmlns:a16="http://schemas.microsoft.com/office/drawing/2014/main" id="{11168250-695B-4F79-90C2-23ADE4804678}"/>
              </a:ext>
            </a:extLst>
          </p:cNvPr>
          <p:cNvSpPr txBox="1"/>
          <p:nvPr/>
        </p:nvSpPr>
        <p:spPr>
          <a:xfrm>
            <a:off x="3200400" y="3429000"/>
            <a:ext cx="692727" cy="369332"/>
          </a:xfrm>
          <a:prstGeom prst="rect">
            <a:avLst/>
          </a:prstGeom>
          <a:noFill/>
        </p:spPr>
        <p:txBody>
          <a:bodyPr wrap="square">
            <a:spAutoFit/>
          </a:bodyPr>
          <a:lstStyle/>
          <a:p>
            <a:r>
              <a:rPr lang="en-US" dirty="0">
                <a:ln w="0"/>
                <a:effectLst>
                  <a:outerShdw blurRad="38100" dist="19050" dir="2700000" algn="tl" rotWithShape="0">
                    <a:schemeClr val="dk1">
                      <a:alpha val="40000"/>
                    </a:schemeClr>
                  </a:outerShdw>
                </a:effectLst>
              </a:rPr>
              <a:t>(4,3)</a:t>
            </a:r>
            <a:endParaRPr lang="en-US" dirty="0"/>
          </a:p>
        </p:txBody>
      </p:sp>
      <p:sp>
        <p:nvSpPr>
          <p:cNvPr id="16" name="TextBox 15">
            <a:extLst>
              <a:ext uri="{FF2B5EF4-FFF2-40B4-BE49-F238E27FC236}">
                <a16:creationId xmlns:a16="http://schemas.microsoft.com/office/drawing/2014/main" id="{22658C54-068B-4773-AD52-B0A33D5A0B51}"/>
              </a:ext>
            </a:extLst>
          </p:cNvPr>
          <p:cNvSpPr txBox="1"/>
          <p:nvPr/>
        </p:nvSpPr>
        <p:spPr>
          <a:xfrm>
            <a:off x="5167747" y="3375952"/>
            <a:ext cx="845127" cy="369332"/>
          </a:xfrm>
          <a:prstGeom prst="rect">
            <a:avLst/>
          </a:prstGeom>
          <a:noFill/>
        </p:spPr>
        <p:txBody>
          <a:bodyPr wrap="square">
            <a:spAutoFit/>
          </a:bodyPr>
          <a:lstStyle/>
          <a:p>
            <a:r>
              <a:rPr lang="en-US" dirty="0">
                <a:ln w="0"/>
                <a:effectLst>
                  <a:outerShdw blurRad="38100" dist="19050" dir="2700000" algn="tl" rotWithShape="0">
                    <a:schemeClr val="dk1">
                      <a:alpha val="40000"/>
                    </a:schemeClr>
                  </a:outerShdw>
                </a:effectLst>
              </a:rPr>
              <a:t>(7,4)</a:t>
            </a:r>
            <a:endParaRPr lang="en-US" dirty="0"/>
          </a:p>
        </p:txBody>
      </p:sp>
      <p:cxnSp>
        <p:nvCxnSpPr>
          <p:cNvPr id="18" name="Straight Arrow Connector 17">
            <a:extLst>
              <a:ext uri="{FF2B5EF4-FFF2-40B4-BE49-F238E27FC236}">
                <a16:creationId xmlns:a16="http://schemas.microsoft.com/office/drawing/2014/main" id="{DC551D11-F2B3-4F59-8D45-212BA10406DC}"/>
              </a:ext>
            </a:extLst>
          </p:cNvPr>
          <p:cNvCxnSpPr/>
          <p:nvPr/>
        </p:nvCxnSpPr>
        <p:spPr>
          <a:xfrm>
            <a:off x="5805057" y="3447595"/>
            <a:ext cx="2563092" cy="1413164"/>
          </a:xfrm>
          <a:prstGeom prst="straightConnector1">
            <a:avLst/>
          </a:prstGeom>
          <a:ln>
            <a:solidFill>
              <a:srgbClr val="FF0000"/>
            </a:solidFill>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19" name="Rectangle 18">
            <a:extLst>
              <a:ext uri="{FF2B5EF4-FFF2-40B4-BE49-F238E27FC236}">
                <a16:creationId xmlns:a16="http://schemas.microsoft.com/office/drawing/2014/main" id="{2A1CF288-861A-4F2C-AAA6-4E8AEF6244CA}"/>
              </a:ext>
            </a:extLst>
          </p:cNvPr>
          <p:cNvSpPr/>
          <p:nvPr/>
        </p:nvSpPr>
        <p:spPr>
          <a:xfrm>
            <a:off x="8651303" y="4592180"/>
            <a:ext cx="3079240" cy="707886"/>
          </a:xfrm>
          <a:prstGeom prst="rect">
            <a:avLst/>
          </a:prstGeom>
          <a:noFill/>
        </p:spPr>
        <p:txBody>
          <a:bodyPr wrap="none" lIns="91440" tIns="45720" rIns="91440" bIns="45720">
            <a:spAutoFit/>
          </a:bodyPr>
          <a:lstStyle/>
          <a:p>
            <a:pPr algn="ctr"/>
            <a:r>
              <a:rPr lang="en-US" sz="2000" b="0" cap="none" spc="0" dirty="0">
                <a:ln w="0"/>
                <a:solidFill>
                  <a:schemeClr val="tx1"/>
                </a:solidFill>
                <a:effectLst>
                  <a:outerShdw blurRad="38100" dist="19050" dir="2700000" algn="tl" rotWithShape="0">
                    <a:schemeClr val="dk1">
                      <a:alpha val="40000"/>
                    </a:schemeClr>
                  </a:outerShdw>
                </a:effectLst>
                <a:highlight>
                  <a:srgbClr val="FFFF00"/>
                </a:highlight>
              </a:rPr>
              <a:t>Distance is calculated using </a:t>
            </a:r>
          </a:p>
          <a:p>
            <a:pPr algn="ctr"/>
            <a:r>
              <a:rPr lang="en-US" sz="2000" dirty="0">
                <a:ln w="0"/>
                <a:effectLst>
                  <a:outerShdw blurRad="38100" dist="19050" dir="2700000" algn="tl" rotWithShape="0">
                    <a:schemeClr val="dk1">
                      <a:alpha val="40000"/>
                    </a:schemeClr>
                  </a:outerShdw>
                </a:effectLst>
                <a:highlight>
                  <a:srgbClr val="FFFF00"/>
                </a:highlight>
              </a:rPr>
              <a:t>Euclidean distance formula:</a:t>
            </a:r>
            <a:endParaRPr lang="en-US" sz="2000" b="0" cap="none" spc="0" dirty="0">
              <a:ln w="0"/>
              <a:solidFill>
                <a:schemeClr val="tx1"/>
              </a:solidFill>
              <a:effectLst>
                <a:outerShdw blurRad="38100" dist="19050" dir="2700000" algn="tl" rotWithShape="0">
                  <a:schemeClr val="dk1">
                    <a:alpha val="40000"/>
                  </a:schemeClr>
                </a:outerShdw>
              </a:effectLst>
              <a:highlight>
                <a:srgbClr val="FFFF00"/>
              </a:highlight>
            </a:endParaRPr>
          </a:p>
        </p:txBody>
      </p:sp>
      <p:pic>
        <p:nvPicPr>
          <p:cNvPr id="1026" name="Picture 2" descr="Top 5 Distance Similarity Measures implementation in Machine Learning | by  Shriya Gupta | Medium">
            <a:extLst>
              <a:ext uri="{FF2B5EF4-FFF2-40B4-BE49-F238E27FC236}">
                <a16:creationId xmlns:a16="http://schemas.microsoft.com/office/drawing/2014/main" id="{B777A196-1F65-4A87-A991-F1F3B1B079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51303" y="5507885"/>
            <a:ext cx="3310490" cy="569086"/>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C87FD1EB-A9E6-4950-A937-1E1A889C3492}"/>
              </a:ext>
            </a:extLst>
          </p:cNvPr>
          <p:cNvSpPr>
            <a:spLocks noGrp="1"/>
          </p:cNvSpPr>
          <p:nvPr>
            <p:ph type="sldNum" sz="quarter" idx="12"/>
          </p:nvPr>
        </p:nvSpPr>
        <p:spPr/>
        <p:txBody>
          <a:bodyPr/>
          <a:lstStyle/>
          <a:p>
            <a:fld id="{89034EF2-CC99-4EA8-A662-593868D0AFE2}" type="slidenum">
              <a:rPr lang="en-US" smtClean="0"/>
              <a:t>9</a:t>
            </a:fld>
            <a:endParaRPr lang="en-US"/>
          </a:p>
        </p:txBody>
      </p:sp>
      <p:sp>
        <p:nvSpPr>
          <p:cNvPr id="5" name="Footer Placeholder 4">
            <a:extLst>
              <a:ext uri="{FF2B5EF4-FFF2-40B4-BE49-F238E27FC236}">
                <a16:creationId xmlns:a16="http://schemas.microsoft.com/office/drawing/2014/main" id="{C39FBFCB-DD94-4022-8245-2EBE5902EADD}"/>
              </a:ext>
            </a:extLst>
          </p:cNvPr>
          <p:cNvSpPr>
            <a:spLocks noGrp="1"/>
          </p:cNvSpPr>
          <p:nvPr>
            <p:ph type="ftr" sz="quarter" idx="11"/>
          </p:nvPr>
        </p:nvSpPr>
        <p:spPr/>
        <p:txBody>
          <a:bodyPr/>
          <a:lstStyle/>
          <a:p>
            <a:r>
              <a:rPr lang="en-US"/>
              <a:t>Made by Amrutha S</a:t>
            </a:r>
          </a:p>
        </p:txBody>
      </p:sp>
    </p:spTree>
    <p:extLst>
      <p:ext uri="{BB962C8B-B14F-4D97-AF65-F5344CB8AC3E}">
        <p14:creationId xmlns:p14="http://schemas.microsoft.com/office/powerpoint/2010/main" val="321378554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424</TotalTime>
  <Words>715</Words>
  <Application>Microsoft Office PowerPoint</Application>
  <PresentationFormat>Widescreen</PresentationFormat>
  <Paragraphs>109</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Dancing Script</vt:lpstr>
      <vt:lpstr>Roboto</vt:lpstr>
      <vt:lpstr>sohne</vt:lpstr>
      <vt:lpstr>Retrospect</vt:lpstr>
      <vt:lpstr>HOPKINS STATISTIC </vt:lpstr>
      <vt:lpstr>What is Hopkins Statistic?</vt:lpstr>
      <vt:lpstr>Steps involved in clustering :</vt:lpstr>
      <vt:lpstr>PowerPoint Presentation</vt:lpstr>
      <vt:lpstr>Formula of Hopkins Statistic:</vt:lpstr>
      <vt:lpstr>           How Hopkins Statistics works? </vt:lpstr>
      <vt:lpstr>Demo of Hopkins Statistics Working:</vt:lpstr>
      <vt:lpstr>PowerPoint Presentation</vt:lpstr>
      <vt:lpstr>PowerPoint Presentation</vt:lpstr>
      <vt:lpstr>PowerPoint Presentation</vt:lpstr>
      <vt:lpstr>PowerPoint Presentation</vt:lpstr>
      <vt:lpstr>PowerPoint Presentation</vt:lpstr>
      <vt:lpstr>Hypothesis of Hopkins Statistics:</vt:lpstr>
      <vt:lpstr>NOTE: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HOPKINS STATISTIC </dc:title>
  <dc:creator>User</dc:creator>
  <cp:lastModifiedBy>User</cp:lastModifiedBy>
  <cp:revision>5</cp:revision>
  <dcterms:created xsi:type="dcterms:W3CDTF">2022-02-09T16:34:10Z</dcterms:created>
  <dcterms:modified xsi:type="dcterms:W3CDTF">2022-02-11T13:36:26Z</dcterms:modified>
</cp:coreProperties>
</file>