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5016-55C5-4A80-97BD-F6C862A45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9084-78AC-4D7F-A8C8-5D0FB348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1C8F-227F-43C2-8348-A848B49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3AA4A-A6B5-4678-A563-3AC1FCDE7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E06E-EBF1-461F-92AD-390F3A54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3AED-B275-4B77-A7BF-CB53DA96E8D5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B764-7575-4F55-958D-B3C3F1BC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65B2-6DE3-4816-91AD-679010BD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F173-9BAA-40F1-8643-AFA95D90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39CB-4E86-43EE-94AA-D5308F70F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2E4-7345-4562-99A3-49BA0EBB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D7EB-DE9D-457C-9FEE-620152A28A7E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2E6-65E2-438E-9622-DA5E7ECE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0686-6F06-4A7B-993A-6F641566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B8470-FF2A-4903-B3AF-E72D0F024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05B7-DBE3-4C26-BF49-3F6BF6CA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20C3E-1C66-4ABD-BB67-6C7B8838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AAE-1EA1-492E-BAFF-2571B8816BD0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6686-5B52-47B7-A6FC-9BEE1CAB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1B5F-407C-4071-ADE7-4376583F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B10A-A193-44AB-95B6-99FA2718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35B-35BC-474D-A0C9-318F3EFA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4CCC-E954-49B8-9329-7851AA03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317F-C0C2-4F62-82BE-0AEB22E5A91E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4DF4-CFED-4759-B037-2F5DF9CF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AB02-9473-4CA4-9E23-1883914C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5892-4FAE-436A-9431-21917877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CBB2-22C6-41D3-A341-00B941D3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688F-34CE-4A17-AA39-3C84F731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1A42-5938-4562-97C4-0FCEB093A610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5144-0F0C-40B0-8941-08CF44DA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4A0E-D4C5-4F91-89DD-B9AFE4D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F575-6501-4EF3-8A56-80775211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6F5D-C2E8-47FA-80B4-34C88A53A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A6DCE-7EA7-474D-8FD5-9924A059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CBC9-75FE-4940-AF3A-312A379F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3AFA-B15B-4807-96BF-A9370017712B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15EF-408D-4472-9EB4-5A5D82A6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91DC-2AC6-4894-93B5-57BA8E2D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E869-1698-49AD-8BAA-3450CBC0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24DC-EF1B-4DE9-984E-8B4F185C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EB285-CDDD-4BD2-BCC4-2E89E4CD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5F94-C542-4253-B59A-111050761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4EF1-3D01-4D29-8F6A-DA4D6C4B3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0E96-D4A6-4E92-B4E2-37DEC8DA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F893-1A8C-444B-BDDF-94C398D4115F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956B3-137B-4679-8361-76361F8C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04961-10EE-4F95-96B4-36848C4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6CDA-9488-4825-9BD3-33F1AB82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FA1FA-9A19-4393-8DF3-9B228FD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213-74E0-4DD6-9BA8-83C489C21B5C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AA99-0801-4C14-99F6-E8239D49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0A610-DFE9-457E-86D6-79D315D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C3CF8-72D0-48A4-83F0-2A7597B0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A8E4-75BE-4BC5-855A-CB9EDF601BFE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7CA09-C667-4D67-8E40-574350BE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5F2B7-4CD1-4972-8E9B-D5B4D872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30E0-1CCE-404D-9730-2AD054FB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932-68CD-4B91-AA7A-26308801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F7405-09E3-4D2D-8492-89897B527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5D68F-8A04-4D9F-9793-003497E2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771F-A929-4925-97B5-20E41DD5C61A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FE46-2881-48B6-9914-C1311002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2C1-9416-4331-AEFC-41413EF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C2DA-66EA-43C6-87F3-88324BF0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AD901-95B9-42EE-A35D-80A5E62E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3CEA7-B418-4241-8515-E241F93AA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D48DF-A5B8-4DC0-908F-46AA9F2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E437-AA9A-41D9-90BD-585F0CD6AACC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149F-1935-4065-B731-C528B27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AAF5C-C2EC-44DA-ACF9-8806A406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D41D0-8403-4583-A785-5EC8D4A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DC96-65CD-4776-8E21-F2A4D20F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2BE3-C6EA-4A7D-9ED7-6CA9A36C2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E186-220C-42FE-A488-DE89EF5A6A3B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959E-75D9-4A9C-BFB1-01D897737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2FB5-24C9-48BD-9636-79D8CCCD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9A94-E80C-492C-ADF3-5D45FE9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00C3-6B0A-407B-857A-6ADE2864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200"/>
            <a:ext cx="9144000" cy="23876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40A6-F143-40FB-B85F-614E2E9BE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2997707"/>
            <a:ext cx="9144000" cy="1006257"/>
          </a:xfrm>
        </p:spPr>
        <p:txBody>
          <a:bodyPr/>
          <a:lstStyle/>
          <a:p>
            <a:pPr algn="l"/>
            <a:r>
              <a:rPr lang="en-US" dirty="0"/>
              <a:t>Link : </a:t>
            </a:r>
            <a:r>
              <a:rPr lang="en-US" dirty="0">
                <a:hlinkClick r:id="rId2"/>
              </a:rPr>
              <a:t>https://www.kaggle.com/fedesoriano/stroke-prediction-dataset</a:t>
            </a:r>
            <a:endParaRPr lang="en-US" dirty="0"/>
          </a:p>
          <a:p>
            <a:pPr algn="l"/>
            <a:r>
              <a:rPr lang="en-US" dirty="0"/>
              <a:t>Dataset : </a:t>
            </a: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healthcare-dataset-stroke-data.csv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70CB-FCFB-4782-8886-A3A7DB89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Brain Stroke Symptoms: 6 simple signs to know if someone is having a Brain  Stroke">
            <a:extLst>
              <a:ext uri="{FF2B5EF4-FFF2-40B4-BE49-F238E27FC236}">
                <a16:creationId xmlns:a16="http://schemas.microsoft.com/office/drawing/2014/main" id="{DEFD9E5E-509C-4C25-8A1A-836C07CE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2754"/>
            <a:ext cx="3206243" cy="21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Stroke? | Ernest Health">
            <a:extLst>
              <a:ext uri="{FF2B5EF4-FFF2-40B4-BE49-F238E27FC236}">
                <a16:creationId xmlns:a16="http://schemas.microsoft.com/office/drawing/2014/main" id="{22D47068-FAD7-4AA9-A01B-9AC4DECB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4171025"/>
            <a:ext cx="2743199" cy="22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3F3B-1397-49D1-9A66-6FBB0EAA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</p:spTree>
    <p:extLst>
      <p:ext uri="{BB962C8B-B14F-4D97-AF65-F5344CB8AC3E}">
        <p14:creationId xmlns:p14="http://schemas.microsoft.com/office/powerpoint/2010/main" val="407524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704D-593F-4FBC-8388-E421963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AC137-B656-4B70-8554-7BEB8460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B1A88-8A5A-4DB9-B6A4-6B173C1D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9" y="429269"/>
            <a:ext cx="10354710" cy="39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DC97-3E8C-4F7B-82ED-FE2EB4A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E960-4AA4-447F-93E9-9B7D09E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D011A-A3C4-4D9A-AA0F-C98CFC126B8F}"/>
              </a:ext>
            </a:extLst>
          </p:cNvPr>
          <p:cNvSpPr txBox="1"/>
          <p:nvPr/>
        </p:nvSpPr>
        <p:spPr>
          <a:xfrm>
            <a:off x="775853" y="750516"/>
            <a:ext cx="256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Ever married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81D2D-48C3-4261-8FD4-1B32EB68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3" y="1813852"/>
            <a:ext cx="9325245" cy="3644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37F8AE-8C9A-4362-AEE0-02946B8BBC2D}"/>
              </a:ext>
            </a:extLst>
          </p:cNvPr>
          <p:cNvSpPr txBox="1"/>
          <p:nvPr/>
        </p:nvSpPr>
        <p:spPr>
          <a:xfrm>
            <a:off x="9933458" y="2820663"/>
            <a:ext cx="21812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3353 people have been married and 1757 people are not married before.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927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6D64-67F8-4DBC-B317-1A602ECB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40C0D-C2BB-4F9B-A2E0-3C4C5454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A3555-B1AA-4631-AB60-9E4717FD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629374"/>
            <a:ext cx="9098865" cy="35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8202-E237-4ADC-B753-372EE4DC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7859-0BDF-42A0-A321-FD70F7C9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B839-61BF-42C1-8902-3A0CEF2301BC}"/>
              </a:ext>
            </a:extLst>
          </p:cNvPr>
          <p:cNvSpPr txBox="1"/>
          <p:nvPr/>
        </p:nvSpPr>
        <p:spPr>
          <a:xfrm>
            <a:off x="577215" y="912614"/>
            <a:ext cx="6092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work_type: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5100EA-7D0F-4970-AF08-6FDE81C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2041931"/>
            <a:ext cx="8183117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1727C9-D564-481B-8537-E0D4B352DF03}"/>
              </a:ext>
            </a:extLst>
          </p:cNvPr>
          <p:cNvSpPr txBox="1"/>
          <p:nvPr/>
        </p:nvSpPr>
        <p:spPr>
          <a:xfrm>
            <a:off x="8610600" y="2864851"/>
            <a:ext cx="33223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2925 people work in the private sector.</a:t>
            </a:r>
          </a:p>
          <a:p>
            <a:r>
              <a:rPr lang="en-US" sz="2000" dirty="0"/>
              <a:t>819 people are self-employed</a:t>
            </a:r>
          </a:p>
          <a:p>
            <a:r>
              <a:rPr lang="en-US" sz="2000" dirty="0"/>
              <a:t>657 people work at the government job.</a:t>
            </a:r>
          </a:p>
        </p:txBody>
      </p:sp>
    </p:spTree>
    <p:extLst>
      <p:ext uri="{BB962C8B-B14F-4D97-AF65-F5344CB8AC3E}">
        <p14:creationId xmlns:p14="http://schemas.microsoft.com/office/powerpoint/2010/main" val="243879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70BD-38D7-462D-8EC8-4DC5A49E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7BA5-0C5A-40E2-AD80-4EFF79D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60ED-6A9A-4830-B826-B6E2550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3"/>
          <a:stretch/>
        </p:blipFill>
        <p:spPr>
          <a:xfrm>
            <a:off x="616608" y="754380"/>
            <a:ext cx="8764223" cy="30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952A0E-0C9A-47E8-8E7E-9B44464F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D8178-B641-4480-85C9-4AA0F851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E5A2C-A0E8-4713-B3A3-3BA65CB49E95}"/>
              </a:ext>
            </a:extLst>
          </p:cNvPr>
          <p:cNvSpPr txBox="1"/>
          <p:nvPr/>
        </p:nvSpPr>
        <p:spPr>
          <a:xfrm>
            <a:off x="668655" y="935474"/>
            <a:ext cx="260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Residence_type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249B7-3543-49BD-9080-08322723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1814287"/>
            <a:ext cx="831648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48EC53-B0CA-4AAE-B608-2E99A44D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5D393-1A8C-43C6-BD44-C23D42CD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9D43D-C0CB-418B-B377-9E5489E3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6"/>
          <a:stretch/>
        </p:blipFill>
        <p:spPr>
          <a:xfrm>
            <a:off x="605202" y="754380"/>
            <a:ext cx="8421275" cy="29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7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35726C-87CE-44B0-B14E-CDF9229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3DB4C-A763-4029-9AF4-D63570C9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8879E-7A73-4C6C-91BC-0ACC230E59B2}"/>
              </a:ext>
            </a:extLst>
          </p:cNvPr>
          <p:cNvSpPr txBox="1"/>
          <p:nvPr/>
        </p:nvSpPr>
        <p:spPr>
          <a:xfrm>
            <a:off x="502920" y="59436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403B8-D347-4A98-BB36-98D757F6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"/>
          <a:stretch/>
        </p:blipFill>
        <p:spPr>
          <a:xfrm>
            <a:off x="838565" y="1805940"/>
            <a:ext cx="8411749" cy="33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21ED7-CFBE-4E3C-8C64-D8490AE2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30FA2-490C-4279-B011-4A94622F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5000-78A2-4708-879C-A09D341ABF47}"/>
              </a:ext>
            </a:extLst>
          </p:cNvPr>
          <p:cNvSpPr txBox="1"/>
          <p:nvPr/>
        </p:nvSpPr>
        <p:spPr>
          <a:xfrm>
            <a:off x="440055" y="638294"/>
            <a:ext cx="6092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avg_glucose_level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DE20E-30DC-49EA-B098-47F32457D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4"/>
          <a:stretch/>
        </p:blipFill>
        <p:spPr>
          <a:xfrm>
            <a:off x="440055" y="1934896"/>
            <a:ext cx="8373644" cy="29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19F725-624E-4C69-A5DB-E938C525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9ACD7-C8CA-4348-AF40-90720AC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2792A-06E9-4B8E-8827-BDF7E9C42E76}"/>
              </a:ext>
            </a:extLst>
          </p:cNvPr>
          <p:cNvSpPr txBox="1"/>
          <p:nvPr/>
        </p:nvSpPr>
        <p:spPr>
          <a:xfrm>
            <a:off x="457200" y="54864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bmi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01AB2-362B-40E3-A10B-E44459A1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0219"/>
            <a:ext cx="806880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903-DF90-4A47-AFCA-A238DD6D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76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GOAL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5F5C-38FD-4625-8FD6-D5058B2D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806"/>
            <a:ext cx="10515600" cy="1763763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According to the World Health Organization (WHO) stroke is the 2nd leading cause of death globally, responsible for approximately 11% of total deaths. This dataset is used to predict whether a patient is likely to get stroke based on the input parameters like gender, age, various diseases, and smoking status. Each row in the data provides relevant information about the patient.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89CE-223D-4DAD-AAD1-4ACC923D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Brain imaging for stroke patients dropped off during COVID-19 height - Scope">
            <a:extLst>
              <a:ext uri="{FF2B5EF4-FFF2-40B4-BE49-F238E27FC236}">
                <a16:creationId xmlns:a16="http://schemas.microsoft.com/office/drawing/2014/main" id="{AA440949-7398-45AF-9A87-80661B8E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89" y="4162172"/>
            <a:ext cx="2954947" cy="20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8E03-2990-400E-BF31-1CDD5FAF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</p:spTree>
    <p:extLst>
      <p:ext uri="{BB962C8B-B14F-4D97-AF65-F5344CB8AC3E}">
        <p14:creationId xmlns:p14="http://schemas.microsoft.com/office/powerpoint/2010/main" val="134318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70004-57F7-4F61-B305-5468B170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27"/>
            <a:ext cx="10515600" cy="88669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HEATMAP 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8834A3-E189-4123-91E3-9AFD52B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FD8A6-041D-4814-9475-314C75D8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B18C9-AAD3-4410-90DC-BE423847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2" y="1384034"/>
            <a:ext cx="8721436" cy="3494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3BA94-3BE9-4085-9769-5E01C6C4AB42}"/>
              </a:ext>
            </a:extLst>
          </p:cNvPr>
          <p:cNvSpPr txBox="1"/>
          <p:nvPr/>
        </p:nvSpPr>
        <p:spPr>
          <a:xfrm>
            <a:off x="741217" y="4879022"/>
            <a:ext cx="111044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As visible from the heatmap: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'age' and 'bmi' are correlated fairly high. This shows that the bmi tends to increase with an increase in age.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'age' and 'hypertension' are also quite correlated. This is alarming for our society, as this implies poorer mental health conditions among elders.</a:t>
            </a:r>
          </a:p>
        </p:txBody>
      </p:sp>
    </p:spTree>
    <p:extLst>
      <p:ext uri="{BB962C8B-B14F-4D97-AF65-F5344CB8AC3E}">
        <p14:creationId xmlns:p14="http://schemas.microsoft.com/office/powerpoint/2010/main" val="341054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01BE-C229-47F3-9365-A33C4F9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44803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MANIPULATION 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CF03C-604C-4978-86B9-F9922C1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F964-46F2-4509-929F-3336ADFA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21C30-3D0F-4158-9255-5AA04ECD9A9B}"/>
              </a:ext>
            </a:extLst>
          </p:cNvPr>
          <p:cNvSpPr txBox="1"/>
          <p:nvPr/>
        </p:nvSpPr>
        <p:spPr>
          <a:xfrm>
            <a:off x="429491" y="1648691"/>
            <a:ext cx="11443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Standard Scaler : </a:t>
            </a:r>
          </a:p>
          <a:p>
            <a:endParaRPr lang="en-US" sz="2400" u="sng" dirty="0"/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Used to scale the continuous features. This arranges the data in a standard normal distribution, with mean as 0 and standard deviation as 1.</a:t>
            </a:r>
            <a:endParaRPr lang="en-US" sz="20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79D10-A80D-4324-B626-3549DE8F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59" y="4354805"/>
            <a:ext cx="10100681" cy="170900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3967E9F-1ECF-4963-A6D4-470BD5529BEC}"/>
              </a:ext>
            </a:extLst>
          </p:cNvPr>
          <p:cNvSpPr/>
          <p:nvPr/>
        </p:nvSpPr>
        <p:spPr>
          <a:xfrm>
            <a:off x="2202872" y="3154016"/>
            <a:ext cx="1835727" cy="908252"/>
          </a:xfrm>
          <a:prstGeom prst="wedgeEllipseCallout">
            <a:avLst>
              <a:gd name="adj1" fmla="val -46013"/>
              <a:gd name="adj2" fmla="val 68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4475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D4CFE-4488-4E85-9341-99567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2707B-DE76-4BBD-8286-93549A1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E3B7B-6F74-4679-84C7-53022C2C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66" y="983673"/>
            <a:ext cx="9599228" cy="1681393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6B70782-8366-4938-B4FC-3B98AE854840}"/>
              </a:ext>
            </a:extLst>
          </p:cNvPr>
          <p:cNvSpPr/>
          <p:nvPr/>
        </p:nvSpPr>
        <p:spPr>
          <a:xfrm>
            <a:off x="10438416" y="476048"/>
            <a:ext cx="1482436" cy="625475"/>
          </a:xfrm>
          <a:prstGeom prst="wedgeEllipseCallout">
            <a:avLst>
              <a:gd name="adj1" fmla="val -34787"/>
              <a:gd name="adj2" fmla="val 70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8740-F043-4132-9EA6-72BA5E9814FA}"/>
              </a:ext>
            </a:extLst>
          </p:cNvPr>
          <p:cNvSpPr txBox="1"/>
          <p:nvPr/>
        </p:nvSpPr>
        <p:spPr>
          <a:xfrm>
            <a:off x="332508" y="3172691"/>
            <a:ext cx="114577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Label Encoding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000" dirty="0"/>
              <a:t>Converting the labels into a numeric form so as to use it to fit and evaluate a model.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44964D-3547-4173-A424-092A0E75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30" y="4717972"/>
            <a:ext cx="9602032" cy="1682642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719BD9D-96D1-43A4-9D54-DA187B0C8031}"/>
              </a:ext>
            </a:extLst>
          </p:cNvPr>
          <p:cNvSpPr/>
          <p:nvPr/>
        </p:nvSpPr>
        <p:spPr>
          <a:xfrm>
            <a:off x="9936393" y="3482711"/>
            <a:ext cx="1350402" cy="914400"/>
          </a:xfrm>
          <a:prstGeom prst="wedgeEllipseCallout">
            <a:avLst>
              <a:gd name="adj1" fmla="val -54166"/>
              <a:gd name="adj2" fmla="val 64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0660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D4C215-C38F-46BE-9E76-BCE6B037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7A16-DF88-4A1A-828B-9B0AFF1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354F-C06E-4839-B644-7F9DD091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34" y="1020633"/>
            <a:ext cx="8954750" cy="1667108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6730E97-C55D-4DB5-B95E-ACF1B18EAC5D}"/>
              </a:ext>
            </a:extLst>
          </p:cNvPr>
          <p:cNvSpPr/>
          <p:nvPr/>
        </p:nvSpPr>
        <p:spPr>
          <a:xfrm>
            <a:off x="10074611" y="502379"/>
            <a:ext cx="1674043" cy="730675"/>
          </a:xfrm>
          <a:prstGeom prst="wedgeEllipseCallout">
            <a:avLst>
              <a:gd name="adj1" fmla="val -40686"/>
              <a:gd name="adj2" fmla="val 70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3F6D8-3F16-4BE2-865E-5F287C995A62}"/>
              </a:ext>
            </a:extLst>
          </p:cNvPr>
          <p:cNvSpPr txBox="1"/>
          <p:nvPr/>
        </p:nvSpPr>
        <p:spPr>
          <a:xfrm>
            <a:off x="339436" y="2802365"/>
            <a:ext cx="115131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SMOTE - </a:t>
            </a:r>
            <a:r>
              <a:rPr lang="en-US" sz="2400" b="0" i="0" u="sng" dirty="0">
                <a:solidFill>
                  <a:srgbClr val="000000"/>
                </a:solidFill>
                <a:effectLst/>
              </a:rPr>
              <a:t> Synthetic Minority Oversampling Technique</a:t>
            </a:r>
          </a:p>
          <a:p>
            <a:endParaRPr lang="en-US" sz="2400" b="0" i="0" u="sng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000" dirty="0"/>
              <a:t>SMOTE - Synthetic Minority Oversampling Technique is an oversampling technique where the synthetic samples are generated for the minority class. This algorithm helps to overcome the overfitting problem posed by random oversampling.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After SMOTE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B1F53-7246-41CD-AF6A-271E8DB9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6" y="4611412"/>
            <a:ext cx="2741174" cy="13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20DB6-FE76-4274-A36F-1FDD0595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MODEL BUILDING 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D76CA-4A20-441C-B963-DD7B7EC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D1EBF-9041-49E2-9210-157D4EC0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C720A-861C-46A6-8689-CA7189B25D0D}"/>
              </a:ext>
            </a:extLst>
          </p:cNvPr>
          <p:cNvSpPr txBox="1"/>
          <p:nvPr/>
        </p:nvSpPr>
        <p:spPr>
          <a:xfrm>
            <a:off x="543959" y="1831765"/>
            <a:ext cx="459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MODEL 1 -Using liblinear solver (default)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B0C23-F43B-414F-A4BE-3A67D46B2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5"/>
          <a:stretch/>
        </p:blipFill>
        <p:spPr>
          <a:xfrm>
            <a:off x="177861" y="2773062"/>
            <a:ext cx="3667637" cy="2500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01C86-1A3B-4037-8E9F-DBC61638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34" y="3280465"/>
            <a:ext cx="4277322" cy="148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15CB04-FB02-4478-9A2F-6E6C9A1D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31" y="2594495"/>
            <a:ext cx="3719308" cy="2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6355-0ED7-4540-B71A-A4AD9F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6075F-64F1-4067-BF16-927BCB5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D8E1D-0788-4866-AD7F-96BA890ABEFC}"/>
              </a:ext>
            </a:extLst>
          </p:cNvPr>
          <p:cNvSpPr txBox="1"/>
          <p:nvPr/>
        </p:nvSpPr>
        <p:spPr>
          <a:xfrm>
            <a:off x="415637" y="833038"/>
            <a:ext cx="4793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u="sng" dirty="0">
                <a:solidFill>
                  <a:srgbClr val="000000"/>
                </a:solidFill>
                <a:effectLst/>
              </a:rPr>
              <a:t>MODEL 2 : using Newtons' - cg solver </a:t>
            </a:r>
            <a:r>
              <a:rPr lang="en-US" i="0" dirty="0">
                <a:solidFill>
                  <a:srgbClr val="000000"/>
                </a:solidFill>
                <a:effectLst/>
              </a:rPr>
              <a:t>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F232A-5387-43CA-A45A-31F4D412B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4284"/>
          <a:stretch/>
        </p:blipFill>
        <p:spPr>
          <a:xfrm>
            <a:off x="154717" y="2071255"/>
            <a:ext cx="3883883" cy="2715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28F0E-A9C6-44DC-BE8C-8676BFBC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91" y="2698506"/>
            <a:ext cx="4420217" cy="138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82B61-FBD9-43BF-82CF-6CB62A963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0" t="4921" r="1759"/>
          <a:stretch/>
        </p:blipFill>
        <p:spPr>
          <a:xfrm>
            <a:off x="8306108" y="1967346"/>
            <a:ext cx="3705202" cy="25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99E42-7F86-4421-8350-FBFB2A30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FB182-0681-4CC9-A066-F51F4CD7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9E4D9-77BC-45BF-BA01-4244AEDD1732}"/>
              </a:ext>
            </a:extLst>
          </p:cNvPr>
          <p:cNvSpPr txBox="1"/>
          <p:nvPr/>
        </p:nvSpPr>
        <p:spPr>
          <a:xfrm>
            <a:off x="443345" y="692727"/>
            <a:ext cx="4322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MODEL 3 – using SAGA solver 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9142-DF8F-4D22-91B1-7F89DD80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662800"/>
            <a:ext cx="3572374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E3BAB-BD35-46E3-B1E7-46DD7FD00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19" y="2081544"/>
            <a:ext cx="4077269" cy="1448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B4301-501A-44A6-901A-6DCF54FF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988" y="1356260"/>
            <a:ext cx="3829584" cy="2676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C6D6B0-3EB2-4C9C-9F7D-89D07C7AD7D1}"/>
              </a:ext>
            </a:extLst>
          </p:cNvPr>
          <p:cNvSpPr txBox="1"/>
          <p:nvPr/>
        </p:nvSpPr>
        <p:spPr>
          <a:xfrm>
            <a:off x="235528" y="4872034"/>
            <a:ext cx="707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highlight>
                  <a:srgbClr val="FFFF00"/>
                </a:highlight>
              </a:rPr>
              <a:t>CONCLUSION : All models are giving same accuracy.</a:t>
            </a:r>
          </a:p>
        </p:txBody>
      </p:sp>
    </p:spTree>
    <p:extLst>
      <p:ext uri="{BB962C8B-B14F-4D97-AF65-F5344CB8AC3E}">
        <p14:creationId xmlns:p14="http://schemas.microsoft.com/office/powerpoint/2010/main" val="345150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C7F29D-07E6-4786-B844-4FC3FC2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A8964-D0AB-4662-BB79-5D6D006B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EBEC2-72C2-4CFE-940B-75148BCE1598}"/>
              </a:ext>
            </a:extLst>
          </p:cNvPr>
          <p:cNvSpPr txBox="1"/>
          <p:nvPr/>
        </p:nvSpPr>
        <p:spPr>
          <a:xfrm>
            <a:off x="374072" y="2653145"/>
            <a:ext cx="561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 for viewing my work!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214C0-9819-4F5A-835D-8CFC62D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82" y="1835727"/>
            <a:ext cx="4465018" cy="31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2647-FE12-472C-96FF-D0F684FE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VARIABLES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ECA7-752A-48E4-A5CE-4DCADE11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5146" cy="4351338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id: unique identifier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gender: "Male", "Female" or "Other"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age: age of the patient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hypertension: 0 if the patient doesn't have hypertension, 1 if the patient has hypertension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heart disease: 0 if the patient doesn't have any heart diseases, 1 if the patient has a heart disease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ever married: "No" or "Yes"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work type: "children", "Govt_jov", "Never_worked", "Private" or "Self-employed"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Residence type: "Rural" or "Urban"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avg_glucose_level: average glucose level in blood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bmi: body mass index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smoking_status: "formerly smoked", "never smoked", "smokes" or "Unknown"*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</a:rPr>
              <a:t>stroke: 1 if the patient had a stroke or 0 if not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B853-56D0-44B2-8EA6-B0EE2D89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966A-E449-4E4C-9DBB-9AB86FAD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</p:spTree>
    <p:extLst>
      <p:ext uri="{BB962C8B-B14F-4D97-AF65-F5344CB8AC3E}">
        <p14:creationId xmlns:p14="http://schemas.microsoft.com/office/powerpoint/2010/main" val="29806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3975-35DF-413E-A81C-EEC796ED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45" y="5430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MY 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5CEC-BEAD-47C8-BEBA-03EDCCAE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45" y="2144280"/>
            <a:ext cx="10619509" cy="3660775"/>
          </a:xfrm>
        </p:spPr>
        <p:txBody>
          <a:bodyPr>
            <a:normAutofit/>
          </a:bodyPr>
          <a:lstStyle/>
          <a:p>
            <a:r>
              <a:rPr lang="en-US" sz="2400" dirty="0"/>
              <a:t>Concept of Logistic Regression</a:t>
            </a:r>
          </a:p>
          <a:p>
            <a:r>
              <a:rPr lang="en-US" sz="2400" dirty="0"/>
              <a:t>To perform Exploratory Data Analysis</a:t>
            </a:r>
          </a:p>
          <a:p>
            <a:r>
              <a:rPr lang="en-US" sz="2400" dirty="0"/>
              <a:t>Treating Outliers</a:t>
            </a:r>
          </a:p>
          <a:p>
            <a:r>
              <a:rPr lang="en-US" sz="2400" dirty="0"/>
              <a:t>Feature Engineering</a:t>
            </a:r>
          </a:p>
          <a:p>
            <a:r>
              <a:rPr lang="en-US" sz="2400" dirty="0"/>
              <a:t>Standard Scaling</a:t>
            </a:r>
          </a:p>
          <a:p>
            <a:r>
              <a:rPr lang="en-US" sz="2400" dirty="0"/>
              <a:t>Label Encoding</a:t>
            </a:r>
          </a:p>
          <a:p>
            <a:r>
              <a:rPr lang="en-US" sz="2400" dirty="0"/>
              <a:t>Oversampling technique - SMOTE</a:t>
            </a:r>
          </a:p>
          <a:p>
            <a:r>
              <a:rPr lang="en-US" sz="2400" dirty="0"/>
              <a:t>Building the model using -  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liblinear solver , using Newtons' - cg solver, saga solver</a:t>
            </a:r>
          </a:p>
          <a:p>
            <a:endParaRPr lang="en-US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2E664-2BF7-4C9E-9972-2B11F6E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ADDB-E0E5-4418-8D10-73C4107A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</p:spTree>
    <p:extLst>
      <p:ext uri="{BB962C8B-B14F-4D97-AF65-F5344CB8AC3E}">
        <p14:creationId xmlns:p14="http://schemas.microsoft.com/office/powerpoint/2010/main" val="391200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FFE226-C0D2-4161-8250-43D10459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4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CLEANING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E2513-3D83-4AC6-9AAB-EFFFBF7C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26010-1C11-404B-B643-B2599BB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B8EB0-D539-48B4-8A87-CFE44E5F8F4E}"/>
              </a:ext>
            </a:extLst>
          </p:cNvPr>
          <p:cNvSpPr txBox="1"/>
          <p:nvPr/>
        </p:nvSpPr>
        <p:spPr>
          <a:xfrm>
            <a:off x="443344" y="1690688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Using Boxplot to visualize outliers for each feature 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01964-6140-4BE4-A962-E2458CAC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" y="2480251"/>
            <a:ext cx="4253381" cy="3006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4AB63F-9841-415D-A793-92B426BC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324" y="2480251"/>
            <a:ext cx="4114800" cy="30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3485F-E477-43CD-9090-480FC575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82A5E-8D21-4042-B09B-B7BD1D4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668A6-5E60-4EAD-BEB1-88062430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2" y="659204"/>
            <a:ext cx="4242927" cy="29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49C4-5066-4BDA-936A-9A7C026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CF38A-13A2-4CD1-B4D9-11EEB47A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B7C6E-F71E-435A-8E81-5E7BFD0170C8}"/>
              </a:ext>
            </a:extLst>
          </p:cNvPr>
          <p:cNvSpPr txBox="1"/>
          <p:nvPr/>
        </p:nvSpPr>
        <p:spPr>
          <a:xfrm>
            <a:off x="277091" y="546419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Outliers Treatment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3F174-F3F3-4812-ACFD-8E791AEC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055130"/>
            <a:ext cx="4436319" cy="312308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A79E84-A5A8-4469-8B30-0EF07154DA49}"/>
              </a:ext>
            </a:extLst>
          </p:cNvPr>
          <p:cNvSpPr/>
          <p:nvPr/>
        </p:nvSpPr>
        <p:spPr>
          <a:xfrm rot="1570106">
            <a:off x="4559659" y="2685843"/>
            <a:ext cx="2540459" cy="365125"/>
          </a:xfrm>
          <a:prstGeom prst="rightArrow">
            <a:avLst>
              <a:gd name="adj1" fmla="val 100000"/>
              <a:gd name="adj2" fmla="val 63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treating outliers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FCD63D-7E0F-4A8C-ABDE-CEF5CEFD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49" y="3483138"/>
            <a:ext cx="6455901" cy="25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98D042-1418-4400-B985-9E955013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868AF-5780-441E-AA04-5D57C189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33278-25F2-4AC5-96D0-E4A27BE3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0" y="506804"/>
            <a:ext cx="4769697" cy="326163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A413F24-76A9-44B1-A071-1BC34D777E60}"/>
              </a:ext>
            </a:extLst>
          </p:cNvPr>
          <p:cNvSpPr/>
          <p:nvPr/>
        </p:nvSpPr>
        <p:spPr>
          <a:xfrm rot="2049717">
            <a:off x="5011961" y="2562824"/>
            <a:ext cx="2528297" cy="393877"/>
          </a:xfrm>
          <a:prstGeom prst="rightArrow">
            <a:avLst>
              <a:gd name="adj1" fmla="val 100000"/>
              <a:gd name="adj2" fmla="val 58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treating outliers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E6A68-58DC-4E45-BD31-BB95DF5B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10" y="3632583"/>
            <a:ext cx="6270180" cy="25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D21-1A4F-424B-A6D5-C7713AA8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MAJOR FINDINGS THROUGH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AF63-6C7F-4876-BA18-B3121F98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Gender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E8CFA-4426-4246-95A1-8CE493A0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9A94-E80C-492C-ADF3-5D45FE99F074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AAF9-BAAF-4956-BC05-9C179520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33E70-F9C6-416B-8FF3-06E20A9B8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"/>
          <a:stretch/>
        </p:blipFill>
        <p:spPr>
          <a:xfrm>
            <a:off x="838200" y="2700542"/>
            <a:ext cx="8222673" cy="3258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30A8D-E076-412F-9572-1B08915554FC}"/>
              </a:ext>
            </a:extLst>
          </p:cNvPr>
          <p:cNvSpPr txBox="1"/>
          <p:nvPr/>
        </p:nvSpPr>
        <p:spPr>
          <a:xfrm>
            <a:off x="8911937" y="3553483"/>
            <a:ext cx="30514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</a:rPr>
              <a:t>We have 2994 female and 2115 male.</a:t>
            </a:r>
          </a:p>
        </p:txBody>
      </p:sp>
    </p:spTree>
    <p:extLst>
      <p:ext uri="{BB962C8B-B14F-4D97-AF65-F5344CB8AC3E}">
        <p14:creationId xmlns:p14="http://schemas.microsoft.com/office/powerpoint/2010/main" val="461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879</Words>
  <Application>Microsoft Office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Wingdings</vt:lpstr>
      <vt:lpstr>Office Theme</vt:lpstr>
      <vt:lpstr>STROKE PREDICTION</vt:lpstr>
      <vt:lpstr>GOAL :</vt:lpstr>
      <vt:lpstr>VARIABLES INVOLVED:</vt:lpstr>
      <vt:lpstr>MY LEARNING:</vt:lpstr>
      <vt:lpstr>DATA CLEANING :</vt:lpstr>
      <vt:lpstr>PowerPoint Presentation</vt:lpstr>
      <vt:lpstr>PowerPoint Presentation</vt:lpstr>
      <vt:lpstr>PowerPoint Presentation</vt:lpstr>
      <vt:lpstr>MAJOR FINDINGS THROUGH EDA: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HEATMAP :</vt:lpstr>
      <vt:lpstr>DATA MANIPULATION : </vt:lpstr>
      <vt:lpstr>PowerPoint Presentation</vt:lpstr>
      <vt:lpstr>PowerPoint Presentation</vt:lpstr>
      <vt:lpstr>MODEL BUILDING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User</dc:creator>
  <cp:lastModifiedBy>User</cp:lastModifiedBy>
  <cp:revision>1</cp:revision>
  <dcterms:created xsi:type="dcterms:W3CDTF">2022-03-07T15:36:13Z</dcterms:created>
  <dcterms:modified xsi:type="dcterms:W3CDTF">2022-03-07T18:55:21Z</dcterms:modified>
</cp:coreProperties>
</file>