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01" r:id="rId1"/>
  </p:sldMasterIdLst>
  <p:notesMasterIdLst>
    <p:notesMasterId r:id="rId25"/>
  </p:notesMasterIdLst>
  <p:sldIdLst>
    <p:sldId id="256" r:id="rId2"/>
    <p:sldId id="257" r:id="rId3"/>
    <p:sldId id="284" r:id="rId4"/>
    <p:sldId id="303" r:id="rId5"/>
    <p:sldId id="287" r:id="rId6"/>
    <p:sldId id="282" r:id="rId7"/>
    <p:sldId id="288" r:id="rId8"/>
    <p:sldId id="289" r:id="rId9"/>
    <p:sldId id="301" r:id="rId10"/>
    <p:sldId id="319" r:id="rId11"/>
    <p:sldId id="291" r:id="rId12"/>
    <p:sldId id="333" r:id="rId13"/>
    <p:sldId id="294" r:id="rId14"/>
    <p:sldId id="271" r:id="rId15"/>
    <p:sldId id="372" r:id="rId16"/>
    <p:sldId id="347" r:id="rId17"/>
    <p:sldId id="293" r:id="rId18"/>
    <p:sldId id="380" r:id="rId19"/>
    <p:sldId id="365" r:id="rId20"/>
    <p:sldId id="348" r:id="rId21"/>
    <p:sldId id="340" r:id="rId22"/>
    <p:sldId id="371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7429-77B5-CD5F-BCE4-25BCA0E51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14B90-93B6-25C5-5FFD-F6D9BFF66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2A709-5DD9-C411-484D-980E8B44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EB48-8092-3101-35D2-3F444886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36AB-0EB6-8722-C7C7-F6704D1D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25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B77E-7B9F-4889-81D8-844392DE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4B6B5-D6CA-78CD-D999-5AC6A90B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A5F5D-9220-63B2-0F97-ECB9697F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B0CF2-2E43-31AC-5BA0-706C48E2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FD81E-6CAB-448C-64CF-FFF1BC5F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426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0E825-0919-07A8-5B4B-1E630EE75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4967C-4E3F-B111-125E-576DE5CF2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F6768-0676-42B7-0495-DBA9BAC2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2945-D567-DD2F-28C3-EEFB53D0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8AD2-2AE2-08DF-EB91-A5EBB789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61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AF1C-4DD6-9CB2-6F31-ED892C40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4C25-7C94-1C36-93BC-82E4E625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FAEC-9E68-BD94-1C0D-DC3CC57D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EE69-9912-2FC6-63E9-93515146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867A-2696-B3F1-752D-0E2D0671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79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6324-6BB0-B532-0C26-22088B75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8A59F-5A20-8AD3-CABE-FC147F80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B6B6-9F39-C80D-4C8A-A9C014CC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F79F-07B1-06EA-E957-6FB946EC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6D15-3143-F4B5-A4FF-B726B3ED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7599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7C24-5E55-8078-F5DB-80321A26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409FF-DFE8-0A8B-DD0B-B7D9985B9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9BB63-2F38-B1B0-E60A-392B5329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835C6-1418-61C2-0A76-5D15B840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9C4CF-BCBF-3482-65CF-7336EB44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EEFE-DA15-D186-8B05-C53988D0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94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8C1B-FEAC-A04A-91CD-E314C720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9AA46-3B50-783C-BBA4-FA0916489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9F518-A337-68C7-7299-59880572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ABE04-FDF2-A747-2902-EBB892E39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92561-BC61-C5AF-29FD-ED20E23D5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D1587-0367-0DAB-57B2-E58A30D1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E38B2-12A2-AE15-EB11-49E8288C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A2A57-D342-1D94-6AAC-365BD91E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81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2C1B-C0B8-97D0-7505-802CE974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AC838-A94C-5DAA-FD4E-871F510E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92A2C-3617-FB85-B05A-8E4A7991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EDEB-6EE9-6F47-7204-78DDE7C8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4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4DCE1-CA8B-74C0-8395-7A6484C2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409AC-36CE-FB55-6AB8-5B9A30FF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639BB-0FB8-A337-CC91-DF81DF2D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058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AF61-B958-5927-2D7F-DCC0CD7F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BE28-E6E2-E542-7B5B-141346F4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A48FE-32DF-05B3-7B9E-3BF53806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79512-2B9D-60AB-3399-0B24CF5B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D7652-3595-8512-9554-75CE9231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338F0-0B15-9708-32BB-655DDF9B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38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3AB25-49C2-0BF4-553B-1EE5313D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3677-6307-0F0D-A29C-10E65D4D2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D270-0AFE-3E81-CCFD-5AA95A70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8B34C-E3C0-ECFB-9062-C5360ED2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8391C-F3A8-7037-5973-5C9F82B0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23H55A0403 Maitraya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DADC9-6A34-E558-9D3C-8B920397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669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F99A2-34AF-A02C-D70E-861E0D8F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039E7-8F3D-627D-5EE4-8EAE060E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A2EAD-BCC4-DAF9-AC19-81E2BA4CA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8AC2-193C-B60E-6B0C-EC868EAC8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23H55A0403 Maitraya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644C-F4F6-C8BF-2596-FF8EA6E4F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  <p:sldLayoutId id="2147484106" r:id="rId5"/>
    <p:sldLayoutId id="2147484107" r:id="rId6"/>
    <p:sldLayoutId id="2147484108" r:id="rId7"/>
    <p:sldLayoutId id="2147484109" r:id="rId8"/>
    <p:sldLayoutId id="2147484110" r:id="rId9"/>
    <p:sldLayoutId id="2147484111" r:id="rId10"/>
    <p:sldLayoutId id="2147484112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rutha1405/Multi-disease-detection-system-with-X-Ray-Images-using-deep-learning-techniques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96934" y="1287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>
            <a:grpSpLocks noGrp="1" noUngrp="1" noRot="1" noChangeAspect="1" noMove="1" noResize="1"/>
          </p:cNvGrpSpPr>
          <p:nvPr/>
        </p:nvGrpSpPr>
        <p:grpSpPr>
          <a:xfrm>
            <a:off x="1260857" y="1287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6" name="Freeform: Shape 15"/>
            <p:cNvSpPr/>
            <p:nvPr/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56" y="1618784"/>
            <a:ext cx="7647012" cy="1919832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</a:bodyPr>
          <a:lstStyle/>
          <a:p>
            <a:pPr algn="l"/>
            <a:r>
              <a:rPr lang="en-US" sz="5400" b="1">
                <a:ln w="34925">
                  <a:solidFill>
                    <a:schemeClr val="tx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itka Heading"/>
              </a:rPr>
              <a:t> </a:t>
            </a:r>
            <a:endParaRPr lang="en-US">
              <a:solidFill>
                <a:schemeClr val="tx2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261" y="3104967"/>
            <a:ext cx="9946362" cy="1155154"/>
          </a:xfr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sz="3400" dirty="0"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Times New Roman" panose="02020603050405020304"/>
                <a:ea typeface="+mn-lt"/>
                <a:cs typeface="+mn-lt"/>
              </a:rPr>
              <a:t>Multi-Disease Detection System With X-Ray Images Using Deep Learning Techniques</a:t>
            </a:r>
            <a:endParaRPr lang="en-US" sz="3400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0" name="Group 39"/>
          <p:cNvGrpSpPr>
            <a:grpSpLocks noGrp="1" noUngrp="1" noRot="1" noChangeAspect="1" noMove="1" noResize="1"/>
          </p:cNvGrpSpPr>
          <p:nvPr/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1" name="Freeform: Shape 4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>
            <a:grpSpLocks noGrp="1" noUngrp="1" noRot="1" noChangeAspect="1" noMove="1" noResize="1"/>
          </p:cNvGrpSpPr>
          <p:nvPr/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6" name="Freeform: Shape 4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23061" y="435429"/>
            <a:ext cx="72324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>
                <a:latin typeface="Times New Roman" panose="02020603050405020304"/>
                <a:ea typeface="+mn-lt"/>
                <a:cs typeface="+mn-lt"/>
              </a:rPr>
              <a:t>CMR TECHNICAL CAMPUS</a:t>
            </a:r>
            <a:endParaRPr lang="en-US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>
                <a:latin typeface="Times New Roman" panose="02020603050405020304"/>
                <a:ea typeface="+mn-lt"/>
                <a:cs typeface="+mn-lt"/>
              </a:rPr>
              <a:t>(UGC AUTONOMOUS)</a:t>
            </a:r>
            <a:endParaRPr lang="en-US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>
                <a:latin typeface="Times New Roman" panose="02020603050405020304"/>
                <a:ea typeface="+mn-lt"/>
                <a:cs typeface="+mn-lt"/>
              </a:rPr>
              <a:t>Accredited by NBA &amp; NAAC with ‘A’ Grade</a:t>
            </a:r>
            <a:endParaRPr lang="en-US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>
                <a:latin typeface="Times New Roman" panose="02020603050405020304"/>
                <a:ea typeface="+mn-lt"/>
                <a:cs typeface="+mn-lt"/>
              </a:rPr>
              <a:t>Approved by AICTE, New Delhi and JNTU, Hyderabad</a:t>
            </a:r>
            <a:endParaRPr lang="en-US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err="1">
                <a:latin typeface="Times New Roman" panose="02020603050405020304"/>
                <a:ea typeface="+mn-lt"/>
                <a:cs typeface="+mn-lt"/>
              </a:rPr>
              <a:t>Kandlakoya</a:t>
            </a:r>
            <a:r>
              <a:rPr lang="en-US">
                <a:latin typeface="Times New Roman" panose="02020603050405020304"/>
                <a:ea typeface="+mn-lt"/>
                <a:cs typeface="+mn-lt"/>
              </a:rPr>
              <a:t>, </a:t>
            </a:r>
            <a:r>
              <a:rPr lang="en-US" err="1">
                <a:latin typeface="Times New Roman" panose="02020603050405020304"/>
                <a:ea typeface="+mn-lt"/>
                <a:cs typeface="+mn-lt"/>
              </a:rPr>
              <a:t>Medchal</a:t>
            </a:r>
            <a:r>
              <a:rPr lang="en-US">
                <a:latin typeface="Times New Roman" panose="02020603050405020304"/>
                <a:ea typeface="+mn-lt"/>
                <a:cs typeface="+mn-lt"/>
              </a:rPr>
              <a:t> Road, Hyderabad- 501 401, Telangana</a:t>
            </a:r>
            <a:endParaRPr lang="en-US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9179" y="2313214"/>
            <a:ext cx="55108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>
                <a:latin typeface="Times New Roman" panose="02020603050405020304"/>
                <a:ea typeface="Calibri" panose="020F0502020204030204"/>
                <a:cs typeface="Calibri" panose="020F0502020204030204"/>
              </a:rPr>
              <a:t>Department of CSE</a:t>
            </a:r>
            <a:endParaRPr lang="en-US"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0988" y="4561930"/>
            <a:ext cx="3555237" cy="1198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          </a:t>
            </a:r>
            <a:r>
              <a:rPr lang="en-US" b="1" dirty="0">
                <a:latin typeface="Times New Roman" panose="02020603050405020304"/>
                <a:ea typeface="+mn-lt"/>
                <a:cs typeface="+mn-lt"/>
              </a:rPr>
              <a:t>Group Members:</a:t>
            </a:r>
            <a:endParaRPr lang="en-US" b="1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 err="1">
                <a:latin typeface="Times New Roman" panose="02020603050405020304"/>
                <a:ea typeface="+mn-lt"/>
                <a:cs typeface="+mn-lt"/>
              </a:rPr>
              <a:t>B.Meghana</a:t>
            </a:r>
            <a:r>
              <a:rPr lang="en-US" dirty="0">
                <a:latin typeface="Times New Roman" panose="02020603050405020304"/>
                <a:ea typeface="+mn-lt"/>
                <a:cs typeface="+mn-lt"/>
              </a:rPr>
              <a:t>             (217R1A05L2)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dirty="0" err="1">
                <a:latin typeface="Times New Roman" panose="02020603050405020304"/>
                <a:ea typeface="+mn-lt"/>
                <a:cs typeface="+mn-lt"/>
              </a:rPr>
              <a:t>N.Manoj</a:t>
            </a:r>
            <a:r>
              <a:rPr lang="en-US" dirty="0">
                <a:latin typeface="Times New Roman" panose="02020603050405020304"/>
                <a:ea typeface="+mn-lt"/>
                <a:cs typeface="+mn-lt"/>
              </a:rPr>
              <a:t> Kumar     (217R1A05P2)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  <a:p>
            <a:pPr algn="l"/>
            <a:r>
              <a:rPr lang="en-US" dirty="0" err="1">
                <a:latin typeface="Times New Roman" panose="02020603050405020304"/>
                <a:ea typeface="+mn-lt"/>
                <a:cs typeface="+mn-lt"/>
              </a:rPr>
              <a:t>G.Amruthavarshini</a:t>
            </a:r>
            <a:r>
              <a:rPr lang="en-US" dirty="0">
                <a:latin typeface="Times New Roman" panose="02020603050405020304"/>
                <a:ea typeface="+mn-lt"/>
                <a:cs typeface="+mn-lt"/>
              </a:rPr>
              <a:t>(217R1A05N0)</a:t>
            </a:r>
            <a:endParaRPr lang="en-US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8025" y="4337685"/>
            <a:ext cx="4164330" cy="2861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>
                <a:latin typeface="Times New Roman" panose="02020603050405020304" charset="0"/>
                <a:ea typeface="+mn-lt"/>
                <a:cs typeface="Times New Roman" panose="02020603050405020304" charset="0"/>
              </a:rPr>
              <a:t>Under the Guidance of</a:t>
            </a:r>
            <a:r>
              <a:rPr lang="en-US">
                <a:latin typeface="Times New Roman" panose="02020603050405020304"/>
                <a:ea typeface="+mn-lt"/>
                <a:cs typeface="+mn-lt"/>
              </a:rPr>
              <a:t> </a:t>
            </a:r>
          </a:p>
          <a:p>
            <a:r>
              <a:rPr lang="en-US" b="1">
                <a:latin typeface="Times New Roman" panose="02020603050405020304"/>
                <a:ea typeface="+mn-lt"/>
                <a:cs typeface="+mn-lt"/>
              </a:rPr>
              <a:t>Dr. J. NARASIMHARAO</a:t>
            </a:r>
            <a:endParaRPr lang="en-US" b="1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>
                <a:latin typeface="Times New Roman" panose="02020603050405020304"/>
                <a:ea typeface="+mn-lt"/>
                <a:cs typeface="+mn-lt"/>
              </a:rPr>
              <a:t>(Associate Professor)</a:t>
            </a:r>
          </a:p>
          <a:p>
            <a:endParaRPr lang="en-US">
              <a:latin typeface="Times New Roman" panose="02020603050405020304"/>
              <a:cs typeface="Times New Roman" panose="02020603050405020304"/>
            </a:endParaRPr>
          </a:p>
          <a:p>
            <a:r>
              <a:rPr lang="en-US">
                <a:latin typeface="Times New Roman" panose="02020603050405020304"/>
                <a:cs typeface="Times New Roman" panose="02020603050405020304"/>
              </a:rPr>
              <a:t>Project coordinator:</a:t>
            </a:r>
          </a:p>
          <a:p>
            <a:r>
              <a:rPr lang="en-US" b="1">
                <a:latin typeface="Times New Roman" panose="02020603050405020304"/>
                <a:ea typeface="+mn-lt"/>
                <a:cs typeface="+mn-lt"/>
                <a:sym typeface="+mn-ea"/>
              </a:rPr>
              <a:t>Dr. J. NARASIMHARAO</a:t>
            </a:r>
          </a:p>
          <a:p>
            <a:r>
              <a:rPr lang="en-US">
                <a:latin typeface="Times New Roman" panose="02020603050405020304"/>
                <a:cs typeface="Times New Roman" panose="02020603050405020304"/>
              </a:rPr>
              <a:t>(Associate Professor)</a:t>
            </a:r>
          </a:p>
          <a:p>
            <a:endParaRPr lang="en-US">
              <a:latin typeface="Times New Roman" panose="02020603050405020304"/>
              <a:cs typeface="Times New Roman" panose="02020603050405020304"/>
            </a:endParaRPr>
          </a:p>
          <a:p>
            <a:endParaRPr lang="en-US">
              <a:latin typeface="Times New Roman" panose="02020603050405020304"/>
              <a:cs typeface="Times New Roman" panose="02020603050405020304"/>
            </a:endParaRPr>
          </a:p>
          <a:p>
            <a:endParaRPr lang="en-US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5" name="Picture 14" descr="A logo with a flow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201930"/>
            <a:ext cx="2343150" cy="1638300"/>
          </a:xfrm>
          <a:prstGeom prst="rect">
            <a:avLst/>
          </a:prstGeom>
        </p:spPr>
      </p:pic>
      <p:pic>
        <p:nvPicPr>
          <p:cNvPr id="17" name="Picture 16" descr="A close-up of a seal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142" y="260985"/>
            <a:ext cx="2352675" cy="158115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0163810" y="106045"/>
            <a:ext cx="1481455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ESTD:2009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n w="19050">
                  <a:solidFill>
                    <a:prstClr val="black"/>
                  </a:solidFill>
                  <a:prstDash val="solid"/>
                </a:ln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  <a:ea typeface="Calibri Light" panose="020F0302020204030204"/>
                <a:cs typeface="Calibri Light" panose="020F0302020204030204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00340" y="5287010"/>
            <a:ext cx="5181600" cy="1295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80978" y="645332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4022" y="2029238"/>
            <a:ext cx="8613912" cy="4603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indent="0" algn="l">
              <a:buFont typeface="Arial" panose="020B0604020202020204"/>
              <a:buNone/>
            </a:pPr>
            <a:endParaRPr lang="en-US" sz="24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29030" y="671830"/>
            <a:ext cx="40741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Architecture: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42F12-A770-5531-0A7E-A40E3A9C1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1" y="1829501"/>
            <a:ext cx="6263198" cy="359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0500" y="384101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kern="1200">
                <a:ln w="19050">
                  <a:solidFill>
                    <a:prstClr val="black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+mj-lt"/>
                <a:ea typeface="Calibri Light" panose="020F0302020204030204"/>
                <a:cs typeface="Calibri Light" panose="020F0302020204030204"/>
              </a:rPr>
              <a:t> </a:t>
            </a: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53465" y="885825"/>
            <a:ext cx="3601085" cy="924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Modules: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593850" y="1660525"/>
            <a:ext cx="9213850" cy="4813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Upload X-Ray Images Dataset: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Upload x-ray images dataset to the application.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Preprocess dataset: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Preprocess and extract x-ray images and then shuffle and split dataset where application using 80% dataset for training and 20% for testing.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Run VGG16 and VGG19 Algorithms: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Input 80% training data to VGG16 and VGG19 to train a model and this model will be applied on test data to calculate prediction accuracy.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Comparison graph: 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Plot accuracy graph between both algorithms.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Tumor detection:</a:t>
            </a:r>
            <a:r>
              <a:rPr lang="en-IN" altLang="en-US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Upload test image dataset to application to extract x-ray images and then predict weather image is normal or a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ny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diseases are detected.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400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516" y="1844358"/>
            <a:ext cx="6764813" cy="3873490"/>
          </a:xfrm>
        </p:spPr>
      </p:pic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133994" y="555713"/>
            <a:ext cx="6642735" cy="969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>
                <a:latin typeface="Times New Roman" panose="02020603050405020304" charset="0"/>
                <a:ea typeface="Calibri Light" panose="020F0302020204030204"/>
                <a:cs typeface="Times New Roman" panose="02020603050405020304" charset="0"/>
                <a:sym typeface="+mn-ea"/>
              </a:rPr>
              <a:t>Usecase Diagram:</a:t>
            </a:r>
            <a:endParaRPr lang="en-US" sz="400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DB84ABC6-3DAE-D4A4-1EDB-952AF855A764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12" y="1752283"/>
            <a:ext cx="6764813" cy="38734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ln w="19050">
                  <a:solidFill>
                    <a:prstClr val="black"/>
                  </a:solidFill>
                  <a:prstDash val="solid"/>
                </a:ln>
                <a:solidFill>
                  <a:schemeClr val="tx2"/>
                </a:solidFill>
                <a:effectLst/>
                <a:latin typeface="+mn-lt"/>
                <a:ea typeface="Calibri Light" panose="020F0302020204030204"/>
                <a:cs typeface="+mn-lt"/>
              </a:rPr>
              <a:t> 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79" y="1478871"/>
            <a:ext cx="5695698" cy="4246792"/>
          </a:xfrm>
        </p:spPr>
      </p:pic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59217" y="620724"/>
            <a:ext cx="6298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Class Diagram:</a:t>
            </a:r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38" y="2017330"/>
            <a:ext cx="7891026" cy="3200966"/>
          </a:xfrm>
        </p:spPr>
      </p:pic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3175"/>
            <a:ext cx="123621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7" name="Freeform: Shape 36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ea typeface="Calibri" panose="020F0502020204030204"/>
                  <a:cs typeface="Calibri" panose="020F0502020204030204"/>
                </a:rPr>
                <a:t>Se</a:t>
              </a:r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/>
        </p:nvSpPr>
        <p:spPr>
          <a:xfrm>
            <a:off x="304761" y="2968"/>
            <a:ext cx="11571513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>
              <a:ln w="19050">
                <a:solidFill>
                  <a:prstClr val="black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  <a:latin typeface="Sitka Heading"/>
              <a:ea typeface="+mj-lt"/>
              <a:cs typeface="+mj-lt"/>
            </a:endParaRPr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en-US" sz="4800">
              <a:ln w="19050">
                <a:solidFill>
                  <a:prstClr val="black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  <a:latin typeface="Sitka Heading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7767" y="573849"/>
            <a:ext cx="5333365" cy="853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sz="400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Sequence Diagram:</a:t>
            </a:r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27E7ED0-7F65-055E-7501-9093E7B61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58" y="1819212"/>
            <a:ext cx="11403016" cy="39629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sApp Image 2025-03-03 at 3.27.47 PM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9810" y="1825625"/>
            <a:ext cx="2232380" cy="4351338"/>
          </a:xfrm>
          <a:prstGeom prst="rect">
            <a:avLst/>
          </a:prstGeom>
        </p:spPr>
      </p:pic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-6985"/>
            <a:ext cx="123621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7" name="Freeform: Shape 36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ea typeface="Calibri" panose="020F0502020204030204"/>
                  <a:cs typeface="Calibri" panose="020F0502020204030204"/>
                </a:rPr>
                <a:t>Se</a:t>
              </a:r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/>
        </p:nvSpPr>
        <p:spPr>
          <a:xfrm>
            <a:off x="304761" y="2968"/>
            <a:ext cx="11571513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>
              <a:ln w="19050">
                <a:solidFill>
                  <a:prstClr val="black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  <a:latin typeface="Sitka Heading"/>
              <a:ea typeface="+mj-lt"/>
              <a:cs typeface="+mj-lt"/>
            </a:endParaRPr>
          </a:p>
          <a:p>
            <a:pPr algn="ctr"/>
            <a:br>
              <a:rPr lang="en-US"/>
            </a:br>
            <a:endParaRPr lang="en-US"/>
          </a:p>
          <a:p>
            <a:pPr algn="ctr"/>
            <a:endParaRPr lang="en-US" sz="4800">
              <a:ln w="19050">
                <a:solidFill>
                  <a:prstClr val="black"/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  <a:latin typeface="Sitka Heading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6241" y="485178"/>
            <a:ext cx="5333365" cy="853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IN" altLang="en-US" sz="40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Activity </a:t>
            </a:r>
            <a:r>
              <a:rPr lang="en-US" sz="40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Diagram:</a:t>
            </a:r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Content Placeholder 3" descr="WhatsApp Image 2025-03-03 at 3.27.47 PM">
            <a:extLst>
              <a:ext uri="{FF2B5EF4-FFF2-40B4-BE49-F238E27FC236}">
                <a16:creationId xmlns:a16="http://schemas.microsoft.com/office/drawing/2014/main" id="{6BE048DA-D6BA-2C27-B403-0E24E4EAE5B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84" y="1338618"/>
            <a:ext cx="4694277" cy="52259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58115"/>
            <a:ext cx="10515600" cy="1325880"/>
          </a:xfrm>
        </p:spPr>
        <p:txBody>
          <a:bodyPr/>
          <a:lstStyle/>
          <a:p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400" dirty="0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67454" y="1488916"/>
            <a:ext cx="7739491" cy="4351338"/>
          </a:xfrm>
          <a:prstGeom prst="rect">
            <a:avLst/>
          </a:prstGeom>
        </p:spPr>
      </p:pic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454" y="1660080"/>
            <a:ext cx="3599447" cy="3212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04265" y="302895"/>
            <a:ext cx="5449570" cy="1893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6116" y="1321114"/>
            <a:ext cx="7934631" cy="44610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11" y="1525879"/>
            <a:ext cx="4696480" cy="4191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5820" y="341589"/>
            <a:ext cx="5449570" cy="1893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</a:t>
            </a:r>
          </a:p>
        </p:txBody>
      </p:sp>
      <p:pic>
        <p:nvPicPr>
          <p:cNvPr id="9" name="Picture 9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17017"/>
          <a:stretch>
            <a:fillRect/>
          </a:stretch>
        </p:blipFill>
        <p:spPr>
          <a:xfrm>
            <a:off x="2137578" y="1319223"/>
            <a:ext cx="7858760" cy="44723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CF468D-EE00-1945-A7FC-D6E99859C867}"/>
              </a:ext>
            </a:extLst>
          </p:cNvPr>
          <p:cNvSpPr txBox="1"/>
          <p:nvPr/>
        </p:nvSpPr>
        <p:spPr>
          <a:xfrm>
            <a:off x="928211" y="536366"/>
            <a:ext cx="2418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889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7905" y="4862830"/>
            <a:ext cx="9829800" cy="14255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n w="19050">
                  <a:solidFill>
                    <a:prstClr val="black"/>
                  </a:solidFill>
                  <a:prstDash val="solid"/>
                </a:ln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  <a:ea typeface="Calibri Light" panose="020F0302020204030204"/>
                <a:cs typeface="Calibri Light" panose="020F0302020204030204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341" y="1548248"/>
            <a:ext cx="10472507" cy="422099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chemeClr val="tx2"/>
              </a:solidFill>
              <a:ea typeface="+mn-lt"/>
              <a:cs typeface="+mn-lt"/>
            </a:endParaRP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06880" y="1800225"/>
            <a:ext cx="8910320" cy="3784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buFont typeface="Arial" panose="020B0604020202020204"/>
              <a:buChar char="•"/>
            </a:pPr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</a:rPr>
              <a:t>The proposed multi-disease detection system utilizing deep learning techniques for analyzing X-ray images represents a significant advancement in medical diagnostics.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</a:rPr>
              <a:t>By integrating a robust deep learning architecture with transfer learning and multi-label classification capabilities, the system addresses the critical challenges faced by existing models, such as data limitations and lack of interpretability. </a:t>
            </a:r>
            <a:endParaRPr lang="en-US" sz="2400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</a:rPr>
              <a:t>As the healthcare landscape continues to evolve, this proposed framework offers a promising solution for improving patient care and enhancing clinical decision-making,</a:t>
            </a:r>
            <a:endParaRPr lang="en-US" sz="2400" dirty="0"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80795" y="922020"/>
            <a:ext cx="49009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Conclusion: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889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7940" y="8181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atin typeface="Calibri" panose="020F0502020204030204"/>
                <a:ea typeface="Calibri Light" panose="020F0302020204030204"/>
                <a:cs typeface="Calibri Light" panose="020F0302020204030204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4341" y="975360"/>
            <a:ext cx="9669867" cy="47938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Abstract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Existing System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Disadvantages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Proposed System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Advantages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Hardware and Software Requirements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Novelty of the Project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Architecture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Modules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UML Diagrams</a:t>
            </a: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Conclusion</a:t>
            </a: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Future Scope</a:t>
            </a:r>
          </a:p>
          <a:p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19245" y="31813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7760" y="709623"/>
            <a:ext cx="10327640" cy="1325880"/>
          </a:xfrm>
        </p:spPr>
        <p:txBody>
          <a:bodyPr/>
          <a:lstStyle/>
          <a:p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Future 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400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chemeClr val="tx2"/>
              </a:solidFill>
              <a:ea typeface="+mn-lt"/>
              <a:cs typeface="+mn-lt"/>
            </a:endParaRP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41450" y="1983740"/>
            <a:ext cx="8805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162030" y="2149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1450" y="1986366"/>
            <a:ext cx="97205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charset="0"/>
                <a:cs typeface="Times New Roman" panose="02020603050405020304" charset="0"/>
              </a:rPr>
              <a:t>Improved Accuracy &amp; Generalization 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– Larger datasets, transfer learning, better optimization.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charset="0"/>
                <a:cs typeface="Times New Roman" panose="02020603050405020304" charset="0"/>
              </a:rPr>
              <a:t>Advanced AI Integration 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– Multi-modal learning, explainable AI, federated learning.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charset="0"/>
                <a:cs typeface="Times New Roman" panose="02020603050405020304" charset="0"/>
              </a:rPr>
              <a:t>Real-Time &amp; Cloud-Based Deployment 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– Smart hospitals, mobile/web applications, edge computing.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charset="0"/>
                <a:cs typeface="Times New Roman" panose="02020603050405020304" charset="0"/>
              </a:rPr>
              <a:t>Multi-Disease Expansion 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– Detecting fractures, osteoporosis, TB, and rare lung diseases.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400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chemeClr val="tx2"/>
              </a:solidFill>
              <a:ea typeface="+mn-lt"/>
              <a:cs typeface="+mn-lt"/>
            </a:endParaRP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58875" y="1826260"/>
            <a:ext cx="9779000" cy="4280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Jha, S., et al. (2020). "A Survey on Deep Learning Techniques for Medical Image Analysis." Journal of Healthcare Engineering, 2020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Yamashita, R., et al. (2018). "Convolutional Neural Networks for Medical Image Analysis: Full Training or Fine Tuning?" IEEE Transactions on Medical Imaging, 37(1), 2018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Alzubaidi, L., et al. (2021). "Review of Deep Learning Methods for Medical Image Analysis." Journal of Healthcare Engineering, 2021.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Yu, L., et al. (2019). "Multi-Disease Classification in Medical Imaging using Deep Learning." IEEE Access, 7, 12345-12356.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Link</a:t>
            </a:r>
            <a:r>
              <a:rPr lang="en-US" sz="4000" dirty="0">
                <a:sym typeface="+mn-ea"/>
              </a:rPr>
              <a:t>: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sz="2400">
              <a:latin typeface="Times New Roman" panose="02020603050405020304"/>
              <a:ea typeface="Calibri" panose="020F05020202040302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chemeClr val="tx2"/>
              </a:solidFill>
              <a:ea typeface="+mn-lt"/>
              <a:cs typeface="+mn-lt"/>
            </a:endParaRP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58875" y="1624965"/>
            <a:ext cx="9779000" cy="4481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https://github.com/amrutha1405/Multi-disease-detection-system-with-X-Ray-Images-using-deep-learning-techniques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Grp="1" noUngrp="1" noRot="1" noChangeAspect="1" noMove="1" noResize="1"/>
          </p:cNvGrpSpPr>
          <p:nvPr/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8" name="Freeform: Shape 17"/>
            <p:cNvSpPr/>
            <p:nvPr/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ln w="1905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26" name="Group 25"/>
          <p:cNvGrpSpPr>
            <a:grpSpLocks noGrp="1" noUngrp="1" noRot="1" noChangeAspect="1" noMove="1" noResize="1"/>
          </p:cNvGrpSpPr>
          <p:nvPr/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7" name="Freeform: Shape 26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>
            <a:grpSpLocks noGrp="1" noUngrp="1" noRot="1" noChangeAspect="1" noMove="1" noResize="1"/>
          </p:cNvGrpSpPr>
          <p:nvPr/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3" name="Freeform: Shape 3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7940" y="302821"/>
            <a:ext cx="9829800" cy="1254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n w="19050">
                  <a:solidFill>
                    <a:prstClr val="black"/>
                  </a:solidFill>
                  <a:prstDash val="solid"/>
                </a:ln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  <a:ea typeface="Calibri Light" panose="020F0302020204030204"/>
                <a:cs typeface="Calibri Light" panose="020F0302020204030204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370" y="1783080"/>
            <a:ext cx="9581515" cy="44799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</a:rPr>
              <a:t>This project presents a multi-disease detection system that utilizes deep learning techniques to analyze X-ray images for the identification of various medical conditions, including pneumonia, tuberculosis, and fractures.</a:t>
            </a:r>
          </a:p>
          <a:p>
            <a:pPr algn="just"/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</a:rPr>
              <a:t>By leveraging a comprehensive dataset of labeled X-ray images, we implement convolutional neural networks (CNNs) and explore transfer learning with pre-trained models to enhance classification accuracy. </a:t>
            </a:r>
          </a:p>
          <a:p>
            <a:pPr algn="just"/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This </a:t>
            </a:r>
            <a:r>
              <a:rPr lang="en-IN" altLang="en-US" sz="2400" dirty="0"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project</a:t>
            </a:r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 underscores the importance of integrating artificial intelligence into clinical workflows to enhance diagnostic efficiency while adhering to healthcare regulations and ethical standards.</a:t>
            </a:r>
          </a:p>
          <a:p>
            <a:pPr marL="0" indent="0" algn="just">
              <a:buNone/>
            </a:pP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39140" y="745490"/>
            <a:ext cx="4149725" cy="1038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Abstract: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7940" y="485701"/>
            <a:ext cx="9829800" cy="12242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b="1" dirty="0">
                <a:ln w="19050">
                  <a:solidFill>
                    <a:prstClr val="black"/>
                  </a:solidFill>
                  <a:prstDash val="solid"/>
                </a:ln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  <a:ea typeface="Calibri Light" panose="020F0302020204030204"/>
                <a:cs typeface="Calibri Light" panose="020F0302020204030204"/>
              </a:rPr>
              <a:t> </a:t>
            </a:r>
            <a:endParaRPr lang="en-US" sz="5400" dirty="0">
              <a:ln w="19050">
                <a:solidFill>
                  <a:prstClr val="black"/>
                </a:solidFill>
                <a:prstDash val="solid"/>
              </a:ln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  <a:latin typeface="Calibri" panose="020F0502020204030204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5807" y="1706038"/>
            <a:ext cx="9050107" cy="381316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</a:rPr>
              <a:t>One notable system is </a:t>
            </a:r>
            <a:r>
              <a:rPr lang="en-US" sz="2400" dirty="0" err="1">
                <a:effectLst/>
                <a:latin typeface="Times New Roman" panose="02020603050405020304" charset="0"/>
                <a:ea typeface="SimSun" panose="02010600030101010101" pitchFamily="2" charset="-122"/>
              </a:rPr>
              <a:t>CheXNet</a:t>
            </a:r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</a:rPr>
              <a:t> , which employs a deep convolutional neural network to achieve radiologist-level accuracy in pneumonia detection, utilizing a dataset of over 100,000 chest X-ray images. </a:t>
            </a:r>
          </a:p>
          <a:p>
            <a:pPr algn="just"/>
            <a:r>
              <a:rPr lang="en-US" sz="2400" dirty="0" err="1">
                <a:effectLst/>
                <a:latin typeface="Times New Roman" panose="02020603050405020304" charset="0"/>
                <a:ea typeface="SimSun" panose="02010600030101010101" pitchFamily="2" charset="-122"/>
              </a:rPr>
              <a:t>Cohenetal</a:t>
            </a:r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</a:rPr>
              <a:t> showcased a model specifically for detecting COVID-19, illustrating the adaptability of deep learning systems in addressing urgent healthcare challenges. </a:t>
            </a:r>
            <a:endParaRPr lang="en-US" sz="2400" dirty="0">
              <a:latin typeface="Times New Roman" panose="02020603050405020304" charset="0"/>
              <a:ea typeface="SimSun" panose="02010600030101010101" pitchFamily="2" charset="-122"/>
            </a:endParaRPr>
          </a:p>
          <a:p>
            <a:pPr algn="just"/>
            <a:r>
              <a:rPr lang="en-US" sz="2400" dirty="0">
                <a:effectLst/>
                <a:latin typeface="Times New Roman" panose="02020603050405020304" charset="0"/>
                <a:ea typeface="SimSun" panose="02010600030101010101" pitchFamily="2" charset="-122"/>
              </a:rPr>
              <a:t>These existing systems highlight the potential of deep learning in medical imaging</a:t>
            </a:r>
            <a:r>
              <a:rPr lang="en-IN" altLang="en-US" sz="2400" dirty="0">
                <a:effectLst/>
                <a:latin typeface="Times New Roman" panose="02020603050405020304" charset="0"/>
                <a:ea typeface="SimSun" panose="02010600030101010101" pitchFamily="2" charset="-122"/>
              </a:rPr>
              <a:t>.</a:t>
            </a:r>
          </a:p>
          <a:p>
            <a:pPr algn="just"/>
            <a:r>
              <a:rPr lang="en-US" altLang="en-US" sz="2400" dirty="0">
                <a:effectLst/>
                <a:latin typeface="Times New Roman" panose="02020603050405020304" charset="0"/>
                <a:ea typeface="SimSun" panose="02010600030101010101" pitchFamily="2" charset="-122"/>
                <a:cs typeface="Calibri" panose="020F0502020204030204"/>
              </a:rPr>
              <a:t> </a:t>
            </a:r>
            <a:r>
              <a:rPr lang="en-IN" altLang="en-US" sz="2400" dirty="0">
                <a:effectLst/>
                <a:latin typeface="Times New Roman" panose="02020603050405020304" charset="0"/>
                <a:ea typeface="SimSun" panose="02010600030101010101" pitchFamily="2" charset="-122"/>
                <a:cs typeface="Calibri" panose="020F0502020204030204"/>
              </a:rPr>
              <a:t>T</a:t>
            </a:r>
            <a:r>
              <a:rPr lang="en-US" altLang="en-US" sz="2400" dirty="0">
                <a:effectLst/>
                <a:latin typeface="Times New Roman" panose="02020603050405020304" charset="0"/>
                <a:ea typeface="SimSun" panose="02010600030101010101" pitchFamily="2" charset="-122"/>
                <a:cs typeface="Calibri" panose="020F0502020204030204"/>
              </a:rPr>
              <a:t>he effectiveness of various CNN architectures in detecting pneumonia, concluding that deeper networks significantly improve diagnostic performance compared to traditional methods</a:t>
            </a: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17635" y="620740"/>
            <a:ext cx="4621530" cy="791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Existing System:</a:t>
            </a: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7905" y="668655"/>
            <a:ext cx="9829800" cy="12045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n w="19050">
                  <a:solidFill>
                    <a:prstClr val="black"/>
                  </a:solidFill>
                  <a:prstDash val="solid"/>
                </a:ln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  <a:ea typeface="Calibri Light" panose="020F0302020204030204"/>
                <a:cs typeface="Calibri Light" panose="020F0302020204030204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035810"/>
            <a:ext cx="9552305" cy="373316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Data Requirements</a:t>
            </a:r>
          </a:p>
          <a:p>
            <a:pPr lvl="1"/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Requires large, labeled datasets for training.</a:t>
            </a:r>
          </a:p>
          <a:p>
            <a:pPr lvl="1"/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Obtaining these datasets can be difficult and expensive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Image Quality Dependency</a:t>
            </a:r>
          </a:p>
          <a:p>
            <a:pPr lvl="1"/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Performance depends heavily on the quality of images in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Cost and Time Constraints</a:t>
            </a:r>
          </a:p>
          <a:p>
            <a:pPr lvl="1"/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Training and data collection are time-consuming.</a:t>
            </a:r>
          </a:p>
          <a:p>
            <a:pPr lvl="1"/>
            <a:r>
              <a:rPr lang="en-US" sz="2200" dirty="0">
                <a:latin typeface="Times New Roman" panose="02020603050405020304" charset="0"/>
                <a:cs typeface="Times New Roman" panose="02020603050405020304" charset="0"/>
              </a:rPr>
              <a:t>The process can be costly to produce.</a:t>
            </a: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17779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17905" y="1051560"/>
            <a:ext cx="10587355" cy="984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Disadvantages of Existing System: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8276" y="303009"/>
            <a:ext cx="9829800" cy="123444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>
                <a:ln w="19050">
                  <a:solidFill>
                    <a:prstClr val="black"/>
                  </a:solidFill>
                  <a:prstDash val="solid"/>
                </a:ln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  <a:ea typeface="Calibri Light" panose="020F0302020204030204"/>
                <a:cs typeface="Calibri Light" panose="020F0302020204030204"/>
              </a:rPr>
              <a:t> </a:t>
            </a:r>
            <a:endParaRPr lang="en-US" sz="5400" kern="1200" dirty="0">
              <a:ln w="19050">
                <a:solidFill>
                  <a:prstClr val="black"/>
                </a:solidFill>
                <a:prstDash val="solid"/>
              </a:ln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  <a:latin typeface="Calibri" panose="020F0502020204030204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343660" y="2133283"/>
            <a:ext cx="9180830" cy="3133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Develops a deep learning framework for multi-disease detection using X-ray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Uses transfer learning (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ResNet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IN" sz="2400" dirty="0" err="1">
                <a:latin typeface="Times New Roman" panose="02020603050405020304" charset="0"/>
                <a:cs typeface="Times New Roman" panose="02020603050405020304" charset="0"/>
              </a:rPr>
              <a:t>EfficientNet</a:t>
            </a: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) for better performance with limited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Incorporates Grad-CAM for visualization to enhance model transparency.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charset="0"/>
                <a:cs typeface="Times New Roman" panose="02020603050405020304" charset="0"/>
              </a:rPr>
              <a:t>Improves diagnostic accuracy, reduces radiologists' workload, and enhances patient care.</a:t>
            </a: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10873" y="1012621"/>
            <a:ext cx="6478270" cy="1049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System:</a:t>
            </a:r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7940" y="678741"/>
            <a:ext cx="9829800" cy="12141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n w="19050">
                  <a:solidFill>
                    <a:prstClr val="black"/>
                  </a:solidFill>
                  <a:prstDash val="solid"/>
                </a:ln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  <a:ea typeface="Calibri Light" panose="020F0302020204030204"/>
                <a:cs typeface="Calibri Light" panose="020F0302020204030204"/>
              </a:rPr>
              <a:t> </a:t>
            </a:r>
            <a:endParaRPr lang="en-US" sz="5400" kern="1200">
              <a:ln w="19050">
                <a:solidFill>
                  <a:prstClr val="black"/>
                </a:solidFill>
                <a:prstDash val="solid"/>
              </a:ln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  <a:latin typeface="Calibri" panose="020F0502020204030204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sz="half" idx="1"/>
          </p:nvPr>
        </p:nvSpPr>
        <p:spPr bwMode="auto">
          <a:xfrm>
            <a:off x="1203172" y="2052783"/>
            <a:ext cx="1032023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Adaptability to Emerging Diseases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Enables detection of new diseases with minimal retraining.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Transfer Learning Efficiency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Utilizes pre-trained models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ResNet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EfficientNet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) for improved performanc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altLang="en-US" sz="24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</a:t>
            </a:r>
            <a:r>
              <a:rPr lang="en-IN" altLang="en-US" sz="24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limited data.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Reduced Need for Specialist Intervention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Assists in automated diagnosis, reducing dependency on medical experts.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Early and Accurate Diagnosis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Enhances detection speed and precision for timely medical intervention.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7671" y="880176"/>
            <a:ext cx="9633585" cy="1172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Advantages of Proposed System:</a:t>
            </a:r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95" y="1778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kjlkjgg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2980" y="282501"/>
            <a:ext cx="10866120" cy="125476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>
                <a:ln w="19050">
                  <a:solidFill>
                    <a:prstClr val="black"/>
                  </a:solidFill>
                  <a:prstDash val="solid"/>
                </a:ln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  <a:ea typeface="Calibri Light" panose="020F0302020204030204"/>
                <a:cs typeface="Calibri Light" panose="020F0302020204030204"/>
              </a:rPr>
              <a:t> </a:t>
            </a:r>
            <a:endParaRPr lang="en-US" sz="5400" kern="1200">
              <a:ln w="19050">
                <a:solidFill>
                  <a:prstClr val="black"/>
                </a:solidFill>
                <a:prstDash val="solid"/>
              </a:ln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  <a:latin typeface="Calibri" panose="020F0502020204030204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85670" y="1710690"/>
            <a:ext cx="8758555" cy="46515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HARDWARE REQUIREMENTS :</a:t>
            </a:r>
          </a:p>
          <a:p>
            <a:pPr algn="just"/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System      :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Pentium IV 2.4 GHz.</a:t>
            </a:r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. 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RAM         : 512 MB. 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 algn="just"/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Hard Disk  : 40 GB. 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/>
                <a:ea typeface="+mn-lt"/>
                <a:cs typeface="+mn-lt"/>
              </a:rPr>
              <a:t>SOFTWARE REQUIREMENTS :</a:t>
            </a:r>
            <a:endParaRPr lang="en-US" sz="2400" b="1" dirty="0">
              <a:latin typeface="Times New Roman" panose="02020603050405020304"/>
              <a:ea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Operating System : Windows 8 or Above.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400" dirty="0">
                <a:latin typeface="Times New Roman" panose="02020603050405020304"/>
                <a:ea typeface="+mn-lt"/>
                <a:cs typeface="+mn-lt"/>
              </a:rPr>
              <a:t>Coding Language : Python</a:t>
            </a:r>
            <a:r>
              <a:rPr lang="en-US" sz="2400">
                <a:latin typeface="Times New Roman" panose="02020603050405020304"/>
                <a:ea typeface="+mn-lt"/>
                <a:cs typeface="+mn-lt"/>
              </a:rPr>
              <a:t>(3.7.4).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/>
              <a:ea typeface="+mn-lt"/>
              <a:cs typeface="+mn-lt"/>
            </a:endParaRP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kuyjhsg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18895" y="671830"/>
            <a:ext cx="10034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Hardware and Software Requirements:</a:t>
            </a:r>
          </a:p>
        </p:txBody>
      </p: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7940" y="8181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ln w="19050">
                  <a:solidFill>
                    <a:prstClr val="black"/>
                  </a:solidFill>
                  <a:prstDash val="solid"/>
                </a:ln>
                <a:solidFill>
                  <a:srgbClr val="000000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latin typeface="Calibri" panose="020F0502020204030204"/>
                <a:ea typeface="Calibri Light" panose="020F0302020204030204"/>
                <a:cs typeface="Times New Roman" panose="02020603050405020304"/>
              </a:rPr>
              <a:t> </a:t>
            </a:r>
            <a:endParaRPr lang="en-US" sz="54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1327502" y="1790477"/>
            <a:ext cx="9210675" cy="410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Multi-Disease Classification –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Unlike traditional models that focus on a single disease, this system can detect multiple diseases from a single X-ray image, improving diagnostic efficiency.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Real-Time Diagnosis with High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 –The system is optimized for real-time performance ,which is crucial for timely medical interventions.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Early Detection of Multiple Diseases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– Capable of detecting diseases at an early stage, improving treatment outcomes for conditions like pneumonia, tuberculosis, or lung cancer.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n>
                  <a:noFill/>
                </a:ln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Systems</a:t>
            </a:r>
            <a:r>
              <a:rPr lang="en-US" altLang="en-US" sz="2400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Integration with Healthcare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Potential to be integrated with existing hospital management systems for seamless workflow and data handling.</a:t>
            </a:r>
          </a:p>
        </p:txBody>
      </p:sp>
      <p:grpSp>
        <p:nvGrpSpPr>
          <p:cNvPr id="19" name="Group 18"/>
          <p:cNvGrpSpPr>
            <a:grpSpLocks noGrp="1" noUngrp="1" noRot="1" noChangeAspect="1" noMove="1" noResize="1"/>
          </p:cNvGrpSpPr>
          <p:nvPr/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0" name="Freeform: Shape 1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Grp="1" noUngrp="1" noRot="1" noChangeAspect="1" noMove="1" noResize="1"/>
          </p:cNvGrpSpPr>
          <p:nvPr/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6" name="Freeform: Shape 2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8183245" y="303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17905" y="740410"/>
            <a:ext cx="5877560" cy="839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</a:rPr>
              <a:t>Novelty of the Project: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1072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Sitka Heading</vt:lpstr>
      <vt:lpstr>Times New Roman</vt:lpstr>
      <vt:lpstr>Wingdings</vt:lpstr>
      <vt:lpstr>Office Theme</vt:lpstr>
      <vt:lpstr> 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PowerPoint Presentation</vt:lpstr>
      <vt:lpstr>PowerPoint Presentation</vt:lpstr>
      <vt:lpstr>Results:</vt:lpstr>
      <vt:lpstr> </vt:lpstr>
      <vt:lpstr> </vt:lpstr>
      <vt:lpstr> </vt:lpstr>
      <vt:lpstr>Future Scope:</vt:lpstr>
      <vt:lpstr>References:</vt:lpstr>
      <vt:lpstr>GitHub Link: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 MILLER TIME BASE GENERATOR</dc:title>
  <dc:creator>Manoj Kumar Nagilla</dc:creator>
  <cp:lastModifiedBy>Manojkumar Nagilla</cp:lastModifiedBy>
  <cp:revision>94</cp:revision>
  <dcterms:created xsi:type="dcterms:W3CDTF">2024-05-06T14:06:00Z</dcterms:created>
  <dcterms:modified xsi:type="dcterms:W3CDTF">2025-04-16T04:57:34Z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C1CCB2E388D14B6792792849212F74BD_13</vt:lpwstr>
  </property>
  <property fmtid="{D5CDD505-2E9C-101B-9397-08002B2CF9AE}" pid="3" name="KSOProductBuildVer">
    <vt:lpwstr>1033-12.2.0.19805</vt:lpwstr>
  </property>
</Properties>
</file>