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301" r:id="rId33"/>
    <p:sldId id="294" r:id="rId34"/>
    <p:sldId id="289" r:id="rId35"/>
    <p:sldId id="290" r:id="rId36"/>
    <p:sldId id="291" r:id="rId37"/>
    <p:sldId id="292" r:id="rId38"/>
    <p:sldId id="293" r:id="rId39"/>
    <p:sldId id="296" r:id="rId40"/>
    <p:sldId id="297" r:id="rId41"/>
    <p:sldId id="300" r:id="rId42"/>
    <p:sldId id="29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70" d="100"/>
          <a:sy n="70" d="100"/>
        </p:scale>
        <p:origin x="-44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hyperlink" Target="https://en.wikipedia.org/wiki/PHP" TargetMode="External"/><Relationship Id="rId1" Type="http://schemas.openxmlformats.org/officeDocument/2006/relationships/slideLayout" Target="../slideLayouts/slideLayout2.xml"/><Relationship Id="rId6" Type="http://schemas.openxmlformats.org/officeDocument/2006/relationships/hyperlink" Target="https://developer.android.com/work/overview.html" TargetMode="External"/><Relationship Id="rId5" Type="http://schemas.openxmlformats.org/officeDocument/2006/relationships/hyperlink" Target="https://www.w3schools.com/" TargetMode="External"/><Relationship Id="rId4" Type="http://schemas.openxmlformats.org/officeDocument/2006/relationships/hyperlink" Target="https://en.wikipedia.org/wiki/SQL#Syntax"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27939" y="2942493"/>
            <a:ext cx="5040924" cy="932212"/>
          </a:xfrm>
        </p:spPr>
        <p:txBody>
          <a:bodyPr/>
          <a:lstStyle/>
          <a:p>
            <a:pPr algn="ctr"/>
            <a:r>
              <a:rPr lang="en-US"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uzirislive</a:t>
            </a:r>
            <a:endParaRPr lang="en-US"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i="1" dirty="0" smtClean="0">
                <a:solidFill>
                  <a:schemeClr val="tx1"/>
                </a:solidFill>
              </a:rPr>
              <a:t>Submitted By: Amrutha P Biju					Project Guide: Praveen C Menon</a:t>
            </a:r>
          </a:p>
          <a:p>
            <a:pPr algn="r"/>
            <a:r>
              <a:rPr lang="en-US" i="1" dirty="0" smtClean="0">
                <a:solidFill>
                  <a:schemeClr val="tx1"/>
                </a:solidFill>
              </a:rPr>
              <a:t>Course: MCA S6</a:t>
            </a:r>
            <a:endParaRPr lang="en-US" i="1" dirty="0">
              <a:solidFill>
                <a:schemeClr val="tx1"/>
              </a:solidFill>
            </a:endParaRPr>
          </a:p>
        </p:txBody>
      </p:sp>
      <p:pic>
        <p:nvPicPr>
          <p:cNvPr id="4" name="Picture 2" descr="D:\MuzirisLive\muzirislive\public_html\images\muziris_thum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862" y="1348154"/>
            <a:ext cx="1512277" cy="139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625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8268" y="932596"/>
            <a:ext cx="8915400" cy="5372669"/>
          </a:xfrm>
        </p:spPr>
        <p:txBody>
          <a:bodyPr>
            <a:normAutofit fontScale="92500"/>
          </a:bodyPr>
          <a:lstStyle/>
          <a:p>
            <a:pPr marL="0" indent="0" algn="ctr">
              <a:buNone/>
            </a:pPr>
            <a:r>
              <a:rPr lang="en-IN" sz="2400" b="1" u="sng" dirty="0">
                <a:latin typeface="Times New Roman" pitchFamily="18" charset="0"/>
                <a:cs typeface="Times New Roman" pitchFamily="18" charset="0"/>
              </a:rPr>
              <a:t>My </a:t>
            </a:r>
            <a:r>
              <a:rPr lang="en-IN" sz="2400" b="1" u="sng" dirty="0" smtClean="0">
                <a:latin typeface="Times New Roman" pitchFamily="18" charset="0"/>
                <a:cs typeface="Times New Roman" pitchFamily="18" charset="0"/>
              </a:rPr>
              <a:t>SQL</a:t>
            </a:r>
          </a:p>
          <a:p>
            <a:pPr marL="0" indent="0" algn="just">
              <a:buNone/>
            </a:pPr>
            <a:r>
              <a:rPr lang="en-IN" sz="2200" dirty="0">
                <a:latin typeface="Times New Roman" pitchFamily="18" charset="0"/>
                <a:cs typeface="Times New Roman" pitchFamily="18" charset="0"/>
              </a:rPr>
              <a:t>Structured Query Language (SQL), in computer science, a database sub language used in querying, updating and managing relational </a:t>
            </a:r>
            <a:r>
              <a:rPr lang="en-IN" sz="2200" dirty="0" smtClean="0">
                <a:latin typeface="Times New Roman" pitchFamily="18" charset="0"/>
                <a:cs typeface="Times New Roman" pitchFamily="18" charset="0"/>
              </a:rPr>
              <a:t>databases. MY </a:t>
            </a:r>
            <a:r>
              <a:rPr lang="en-IN" sz="2200" dirty="0">
                <a:latin typeface="Times New Roman" pitchFamily="18" charset="0"/>
                <a:cs typeface="Times New Roman" pitchFamily="18" charset="0"/>
              </a:rPr>
              <a:t>SQL Server is a relational database management system for distributed Client-Server computing. Like all other database management systems, it provides the following features:</a:t>
            </a:r>
          </a:p>
          <a:p>
            <a:pPr lvl="0"/>
            <a:r>
              <a:rPr lang="en-IN" sz="2200" dirty="0">
                <a:latin typeface="Times New Roman" pitchFamily="18" charset="0"/>
                <a:cs typeface="Times New Roman" pitchFamily="18" charset="0"/>
              </a:rPr>
              <a:t>A variety of user interfaces</a:t>
            </a:r>
          </a:p>
          <a:p>
            <a:pPr lvl="0"/>
            <a:r>
              <a:rPr lang="en-IN" sz="2200" dirty="0">
                <a:latin typeface="Times New Roman" pitchFamily="18" charset="0"/>
                <a:cs typeface="Times New Roman" pitchFamily="18" charset="0"/>
              </a:rPr>
              <a:t>Physical data independence</a:t>
            </a:r>
          </a:p>
          <a:p>
            <a:pPr lvl="0"/>
            <a:r>
              <a:rPr lang="en-IN" sz="2200" dirty="0">
                <a:latin typeface="Times New Roman" pitchFamily="18" charset="0"/>
                <a:cs typeface="Times New Roman" pitchFamily="18" charset="0"/>
              </a:rPr>
              <a:t>Logical data independence</a:t>
            </a:r>
          </a:p>
          <a:p>
            <a:pPr lvl="0"/>
            <a:r>
              <a:rPr lang="en-IN" sz="2200" dirty="0">
                <a:latin typeface="Times New Roman" pitchFamily="18" charset="0"/>
                <a:cs typeface="Times New Roman" pitchFamily="18" charset="0"/>
              </a:rPr>
              <a:t>Query optimization</a:t>
            </a:r>
          </a:p>
          <a:p>
            <a:pPr lvl="0"/>
            <a:r>
              <a:rPr lang="en-IN" sz="2200" dirty="0">
                <a:latin typeface="Times New Roman" pitchFamily="18" charset="0"/>
                <a:cs typeface="Times New Roman" pitchFamily="18" charset="0"/>
              </a:rPr>
              <a:t>Data integrity</a:t>
            </a:r>
          </a:p>
          <a:p>
            <a:pPr lvl="0" algn="just"/>
            <a:r>
              <a:rPr lang="en-IN" sz="2200" dirty="0">
                <a:latin typeface="Times New Roman" pitchFamily="18" charset="0"/>
                <a:cs typeface="Times New Roman" pitchFamily="18" charset="0"/>
              </a:rPr>
              <a:t>Concurrency control</a:t>
            </a:r>
          </a:p>
          <a:p>
            <a:pPr lvl="0"/>
            <a:r>
              <a:rPr lang="en-IN" sz="2200" dirty="0">
                <a:latin typeface="Times New Roman" pitchFamily="18" charset="0"/>
                <a:cs typeface="Times New Roman" pitchFamily="18" charset="0"/>
              </a:rPr>
              <a:t>Backup and recovery</a:t>
            </a:r>
          </a:p>
          <a:p>
            <a:pPr lvl="0"/>
            <a:r>
              <a:rPr lang="en-IN" sz="2200" dirty="0">
                <a:latin typeface="Times New Roman" pitchFamily="18" charset="0"/>
                <a:cs typeface="Times New Roman" pitchFamily="18" charset="0"/>
              </a:rPr>
              <a:t>Security and authorization</a:t>
            </a:r>
          </a:p>
          <a:p>
            <a:pPr marL="0" indent="0">
              <a:buNone/>
            </a:pPr>
            <a:endParaRPr lang="en-IN" sz="2400" dirty="0"/>
          </a:p>
          <a:p>
            <a:pPr marL="0" indent="0" algn="just">
              <a:buNone/>
            </a:pPr>
            <a:endParaRPr lang="en-IN" sz="2400" u="sng" dirty="0">
              <a:latin typeface="Times New Roman" pitchFamily="18" charset="0"/>
              <a:cs typeface="Times New Roman" pitchFamily="18" charset="0"/>
            </a:endParaRPr>
          </a:p>
        </p:txBody>
      </p:sp>
    </p:spTree>
    <p:extLst>
      <p:ext uri="{BB962C8B-B14F-4D97-AF65-F5344CB8AC3E}">
        <p14:creationId xmlns:p14="http://schemas.microsoft.com/office/powerpoint/2010/main" val="21840413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6382" y="809767"/>
            <a:ext cx="8915400" cy="3516574"/>
          </a:xfrm>
        </p:spPr>
        <p:txBody>
          <a:bodyPr>
            <a:normAutofit/>
          </a:bodyPr>
          <a:lstStyle/>
          <a:p>
            <a:pPr marL="0" indent="0" algn="ctr">
              <a:buNone/>
            </a:pPr>
            <a:r>
              <a:rPr lang="en-IN" sz="2400" b="1" u="sng" dirty="0" smtClean="0">
                <a:latin typeface="Times New Roman" pitchFamily="18" charset="0"/>
                <a:cs typeface="Times New Roman" pitchFamily="18" charset="0"/>
              </a:rPr>
              <a:t>Android</a:t>
            </a:r>
          </a:p>
          <a:p>
            <a:pPr marL="0" indent="0" algn="ctr">
              <a:buNone/>
            </a:pPr>
            <a:endParaRPr lang="en-IN" sz="2400" b="1" u="sng" dirty="0">
              <a:latin typeface="Times New Roman" pitchFamily="18" charset="0"/>
              <a:cs typeface="Times New Roman" pitchFamily="18" charset="0"/>
            </a:endParaRPr>
          </a:p>
          <a:p>
            <a:pPr marL="0" indent="0" algn="just">
              <a:buNone/>
            </a:pPr>
            <a:r>
              <a:rPr lang="en-IN" sz="2000" b="1" dirty="0" smtClean="0">
                <a:solidFill>
                  <a:schemeClr val="tx1"/>
                </a:solidFill>
                <a:latin typeface="Times New Roman" pitchFamily="18" charset="0"/>
                <a:cs typeface="Times New Roman" pitchFamily="18" charset="0"/>
              </a:rPr>
              <a:t>Android</a:t>
            </a:r>
            <a:r>
              <a:rPr lang="en-IN" sz="2000" dirty="0">
                <a:solidFill>
                  <a:schemeClr val="tx1"/>
                </a:solidFill>
                <a:latin typeface="Times New Roman" pitchFamily="18" charset="0"/>
                <a:cs typeface="Times New Roman" pitchFamily="18" charset="0"/>
              </a:rPr>
              <a:t> is a mobile operating system developed by Google, based on the Linux kernel and designed primarily for touch </a:t>
            </a:r>
            <a:r>
              <a:rPr lang="en-IN" sz="2000" dirty="0" smtClean="0">
                <a:solidFill>
                  <a:schemeClr val="tx1"/>
                </a:solidFill>
                <a:latin typeface="Times New Roman" pitchFamily="18" charset="0"/>
                <a:cs typeface="Times New Roman" pitchFamily="18" charset="0"/>
              </a:rPr>
              <a:t>screen mobile </a:t>
            </a:r>
            <a:r>
              <a:rPr lang="en-IN" sz="2000" dirty="0">
                <a:solidFill>
                  <a:schemeClr val="tx1"/>
                </a:solidFill>
                <a:latin typeface="Times New Roman" pitchFamily="18" charset="0"/>
                <a:cs typeface="Times New Roman" pitchFamily="18" charset="0"/>
              </a:rPr>
              <a:t>devices such  as smart phones and tablets. Android's user interface is mainly based on direct manipulation, using touch gestures that loosely correspond to real-world actions, such as swiping, tapping and pinching, to manipulate on-screen objects, along with a virtual keyboard for text input.</a:t>
            </a:r>
          </a:p>
          <a:p>
            <a:pPr marL="0" indent="0" algn="just">
              <a:buNone/>
            </a:pPr>
            <a:endParaRPr lang="en-IN"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537929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4621" y="973540"/>
            <a:ext cx="8915400" cy="5331725"/>
          </a:xfrm>
        </p:spPr>
        <p:txBody>
          <a:bodyPr>
            <a:normAutofit/>
          </a:bodyPr>
          <a:lstStyle/>
          <a:p>
            <a:pPr marL="0" indent="0" algn="ctr">
              <a:buNone/>
            </a:pPr>
            <a:r>
              <a:rPr lang="en-IN" sz="2400" b="1" u="sng" dirty="0">
                <a:latin typeface="Times New Roman" pitchFamily="18" charset="0"/>
                <a:cs typeface="Times New Roman" pitchFamily="18" charset="0"/>
              </a:rPr>
              <a:t>NETBEANS </a:t>
            </a:r>
            <a:endParaRPr lang="en-IN" sz="2400" u="sng" dirty="0">
              <a:latin typeface="Times New Roman" pitchFamily="18" charset="0"/>
              <a:cs typeface="Times New Roman" pitchFamily="18" charset="0"/>
            </a:endParaRPr>
          </a:p>
          <a:p>
            <a:pPr marL="0" indent="0">
              <a:buNone/>
            </a:pPr>
            <a:r>
              <a:rPr lang="en-IN" sz="2000" dirty="0" err="1">
                <a:latin typeface="Times New Roman" pitchFamily="18" charset="0"/>
                <a:cs typeface="Times New Roman" pitchFamily="18" charset="0"/>
              </a:rPr>
              <a:t>Netbeans</a:t>
            </a:r>
            <a:r>
              <a:rPr lang="en-IN" sz="2000" dirty="0">
                <a:latin typeface="Times New Roman" pitchFamily="18" charset="0"/>
                <a:cs typeface="Times New Roman" pitchFamily="18" charset="0"/>
              </a:rPr>
              <a:t> is an integrated development environment (IDE) for developing primarily with Java, but also with other languages, in particular PHP, C/C++, and HTML5.It is also an application platform framework for Java desktop applications and others. The </a:t>
            </a:r>
            <a:r>
              <a:rPr lang="en-IN" sz="2000" dirty="0" err="1">
                <a:latin typeface="Times New Roman" pitchFamily="18" charset="0"/>
                <a:cs typeface="Times New Roman" pitchFamily="18" charset="0"/>
              </a:rPr>
              <a:t>NetBeans</a:t>
            </a:r>
            <a:r>
              <a:rPr lang="en-IN" sz="2000" dirty="0">
                <a:latin typeface="Times New Roman" pitchFamily="18" charset="0"/>
                <a:cs typeface="Times New Roman" pitchFamily="18" charset="0"/>
              </a:rPr>
              <a:t> IDE is written in Java and can run on Windows, OS X, Linux, Solaris and other platforms supporting a compatible JVM. The Net Beans Platform allows applications to be developed from a set of modular software components called </a:t>
            </a:r>
            <a:r>
              <a:rPr lang="en-IN" sz="2000" dirty="0" smtClean="0">
                <a:latin typeface="Times New Roman" pitchFamily="18" charset="0"/>
                <a:cs typeface="Times New Roman" pitchFamily="18" charset="0"/>
              </a:rPr>
              <a:t>modules</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Among </a:t>
            </a:r>
            <a:r>
              <a:rPr lang="en-IN" sz="2000" dirty="0">
                <a:latin typeface="Times New Roman" pitchFamily="18" charset="0"/>
                <a:cs typeface="Times New Roman" pitchFamily="18" charset="0"/>
              </a:rPr>
              <a:t>the features of the platform are: </a:t>
            </a:r>
          </a:p>
          <a:p>
            <a:pPr lvl="0"/>
            <a:r>
              <a:rPr lang="en-IN" sz="2000" dirty="0">
                <a:latin typeface="Times New Roman" pitchFamily="18" charset="0"/>
                <a:cs typeface="Times New Roman" pitchFamily="18" charset="0"/>
              </a:rPr>
              <a:t>User interface management (e.g. menus and toolbars) </a:t>
            </a:r>
          </a:p>
          <a:p>
            <a:pPr lvl="0"/>
            <a:r>
              <a:rPr lang="en-IN" sz="2000" dirty="0">
                <a:latin typeface="Times New Roman" pitchFamily="18" charset="0"/>
                <a:cs typeface="Times New Roman" pitchFamily="18" charset="0"/>
              </a:rPr>
              <a:t>User settings management </a:t>
            </a:r>
          </a:p>
          <a:p>
            <a:pPr lvl="0"/>
            <a:r>
              <a:rPr lang="en-IN" sz="2000" dirty="0">
                <a:latin typeface="Times New Roman" pitchFamily="18" charset="0"/>
                <a:cs typeface="Times New Roman" pitchFamily="18" charset="0"/>
              </a:rPr>
              <a:t>Storage management (saving and loading any kind of data) </a:t>
            </a:r>
          </a:p>
          <a:p>
            <a:pPr lvl="0"/>
            <a:r>
              <a:rPr lang="en-IN" sz="2000" dirty="0">
                <a:latin typeface="Times New Roman" pitchFamily="18" charset="0"/>
                <a:cs typeface="Times New Roman" pitchFamily="18" charset="0"/>
              </a:rPr>
              <a:t>Window management </a:t>
            </a:r>
          </a:p>
          <a:p>
            <a:endParaRPr lang="en-IN" dirty="0"/>
          </a:p>
        </p:txBody>
      </p:sp>
    </p:spTree>
    <p:extLst>
      <p:ext uri="{BB962C8B-B14F-4D97-AF65-F5344CB8AC3E}">
        <p14:creationId xmlns:p14="http://schemas.microsoft.com/office/powerpoint/2010/main" val="27901087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8394" y="878006"/>
            <a:ext cx="8915400" cy="3777622"/>
          </a:xfrm>
        </p:spPr>
        <p:txBody>
          <a:bodyPr/>
          <a:lstStyle/>
          <a:p>
            <a:pPr marL="0" indent="0" algn="ctr">
              <a:buNone/>
            </a:pPr>
            <a:r>
              <a:rPr lang="en-IN" sz="2000" b="1" u="sng" dirty="0" smtClean="0">
                <a:latin typeface="Times New Roman" pitchFamily="18" charset="0"/>
                <a:cs typeface="Times New Roman" pitchFamily="18" charset="0"/>
              </a:rPr>
              <a:t> </a:t>
            </a:r>
            <a:r>
              <a:rPr lang="en-IN" sz="2000" b="1" u="sng" dirty="0">
                <a:latin typeface="Times New Roman" pitchFamily="18" charset="0"/>
                <a:cs typeface="Times New Roman" pitchFamily="18" charset="0"/>
              </a:rPr>
              <a:t>IONIC </a:t>
            </a:r>
            <a:r>
              <a:rPr lang="en-IN" sz="2000" b="1" u="sng" dirty="0" smtClean="0">
                <a:latin typeface="Times New Roman" pitchFamily="18" charset="0"/>
                <a:cs typeface="Times New Roman" pitchFamily="18" charset="0"/>
              </a:rPr>
              <a:t>FRAMEWORK</a:t>
            </a:r>
          </a:p>
          <a:p>
            <a:pPr marL="0" indent="0" algn="ctr">
              <a:buNone/>
            </a:pPr>
            <a:endParaRPr lang="en-IN" sz="2000" u="sng" dirty="0">
              <a:latin typeface="Times New Roman" pitchFamily="18" charset="0"/>
              <a:cs typeface="Times New Roman" pitchFamily="18" charset="0"/>
            </a:endParaRPr>
          </a:p>
          <a:p>
            <a:pPr marL="0" indent="0" algn="just">
              <a:buNone/>
            </a:pPr>
            <a:r>
              <a:rPr lang="en-IN" sz="2000" dirty="0">
                <a:latin typeface="Times New Roman" pitchFamily="18" charset="0"/>
                <a:cs typeface="Times New Roman" pitchFamily="18" charset="0"/>
              </a:rPr>
              <a:t>Ionic is a powerful HTML5 SDK that helps you build native-feeling mobile apps using web technologies like HTML, CSS, and </a:t>
            </a:r>
            <a:r>
              <a:rPr lang="en-IN" sz="2000" dirty="0" err="1" smtClean="0">
                <a:latin typeface="Times New Roman" pitchFamily="18" charset="0"/>
                <a:cs typeface="Times New Roman" pitchFamily="18" charset="0"/>
              </a:rPr>
              <a:t>JavaScript.Ionic</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is focused mainly on the look and feel, and UI interaction of your app. That means we aren't a replacement for </a:t>
            </a:r>
            <a:r>
              <a:rPr lang="en-IN" sz="2000" dirty="0" err="1">
                <a:latin typeface="Times New Roman" pitchFamily="18" charset="0"/>
                <a:cs typeface="Times New Roman" pitchFamily="18" charset="0"/>
              </a:rPr>
              <a:t>PhoneGap</a:t>
            </a:r>
            <a:r>
              <a:rPr lang="en-IN" sz="2000" dirty="0">
                <a:latin typeface="Times New Roman" pitchFamily="18" charset="0"/>
                <a:cs typeface="Times New Roman" pitchFamily="18" charset="0"/>
              </a:rPr>
              <a:t> or your favourite JavaScript framework. Instead, Ionic simply fits in well with these projects in order to simplify one big part of your app: the front end. We recommend reading, Where does the Ionic Framework fit in? to get a good understanding of </a:t>
            </a:r>
            <a:r>
              <a:rPr lang="en-IN" sz="2000" dirty="0" err="1">
                <a:latin typeface="Times New Roman" pitchFamily="18" charset="0"/>
                <a:cs typeface="Times New Roman" pitchFamily="18" charset="0"/>
              </a:rPr>
              <a:t>Ionic's</a:t>
            </a:r>
            <a:r>
              <a:rPr lang="en-IN" sz="2000" dirty="0">
                <a:latin typeface="Times New Roman" pitchFamily="18" charset="0"/>
                <a:cs typeface="Times New Roman" pitchFamily="18" charset="0"/>
              </a:rPr>
              <a:t> goals.</a:t>
            </a:r>
          </a:p>
          <a:p>
            <a:pPr marL="0" indent="0">
              <a:buNone/>
            </a:pPr>
            <a:endParaRPr lang="en-IN" dirty="0"/>
          </a:p>
        </p:txBody>
      </p:sp>
    </p:spTree>
    <p:extLst>
      <p:ext uri="{BB962C8B-B14F-4D97-AF65-F5344CB8AC3E}">
        <p14:creationId xmlns:p14="http://schemas.microsoft.com/office/powerpoint/2010/main" val="42220381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32263"/>
            <a:ext cx="8915400" cy="5800298"/>
          </a:xfrm>
        </p:spPr>
        <p:txBody>
          <a:bodyPr>
            <a:normAutofit/>
          </a:bodyPr>
          <a:lstStyle/>
          <a:p>
            <a:pPr marL="0" indent="0" algn="ctr">
              <a:buNone/>
            </a:pPr>
            <a:r>
              <a:rPr lang="en-IN" sz="2400" b="1" u="sng" dirty="0" smtClean="0">
                <a:latin typeface="Times New Roman" pitchFamily="18" charset="0"/>
                <a:cs typeface="Times New Roman" pitchFamily="18" charset="0"/>
              </a:rPr>
              <a:t>Code-</a:t>
            </a:r>
            <a:r>
              <a:rPr lang="en-IN" sz="2400" b="1" u="sng" dirty="0" err="1" smtClean="0">
                <a:latin typeface="Times New Roman" pitchFamily="18" charset="0"/>
                <a:cs typeface="Times New Roman" pitchFamily="18" charset="0"/>
              </a:rPr>
              <a:t>igniter</a:t>
            </a:r>
            <a:endParaRPr lang="en-IN" sz="2400" u="sng" dirty="0">
              <a:latin typeface="Times New Roman" pitchFamily="18" charset="0"/>
              <a:cs typeface="Times New Roman" pitchFamily="18" charset="0"/>
            </a:endParaRPr>
          </a:p>
          <a:p>
            <a:pPr marL="0" indent="0" algn="just">
              <a:buNone/>
            </a:pPr>
            <a:r>
              <a:rPr lang="en-IN" sz="2000" dirty="0" smtClean="0">
                <a:latin typeface="Times New Roman" pitchFamily="18" charset="0"/>
                <a:cs typeface="Times New Roman" pitchFamily="18" charset="0"/>
              </a:rPr>
              <a:t>Codeigniter </a:t>
            </a:r>
            <a:r>
              <a:rPr lang="en-IN" sz="2000" dirty="0">
                <a:latin typeface="Times New Roman" pitchFamily="18" charset="0"/>
                <a:cs typeface="Times New Roman" pitchFamily="18" charset="0"/>
              </a:rPr>
              <a:t>is an application development framework, which can be used to develop websites, using PHP. It is an Open Source framework. It has a very rich set of functionality, which will increase the speed of website development </a:t>
            </a:r>
            <a:r>
              <a:rPr lang="en-IN" sz="2000" dirty="0" err="1" smtClean="0">
                <a:latin typeface="Times New Roman" pitchFamily="18" charset="0"/>
                <a:cs typeface="Times New Roman" pitchFamily="18" charset="0"/>
              </a:rPr>
              <a:t>work.If</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you know PHP well, then </a:t>
            </a:r>
            <a:r>
              <a:rPr lang="en-IN" sz="2000" dirty="0" smtClean="0">
                <a:latin typeface="Times New Roman" pitchFamily="18" charset="0"/>
                <a:cs typeface="Times New Roman" pitchFamily="18" charset="0"/>
              </a:rPr>
              <a:t>Codeigniter </a:t>
            </a:r>
            <a:r>
              <a:rPr lang="en-IN" sz="2000" dirty="0">
                <a:latin typeface="Times New Roman" pitchFamily="18" charset="0"/>
                <a:cs typeface="Times New Roman" pitchFamily="18" charset="0"/>
              </a:rPr>
              <a:t>will make your task easier. It has a very rich set of libraries and helpers. By using </a:t>
            </a:r>
            <a:r>
              <a:rPr lang="en-IN" sz="2000" dirty="0" smtClean="0">
                <a:latin typeface="Times New Roman" pitchFamily="18" charset="0"/>
                <a:cs typeface="Times New Roman" pitchFamily="18" charset="0"/>
              </a:rPr>
              <a:t>Codeigniter</a:t>
            </a:r>
            <a:r>
              <a:rPr lang="en-IN" sz="2000" dirty="0">
                <a:latin typeface="Times New Roman" pitchFamily="18" charset="0"/>
                <a:cs typeface="Times New Roman" pitchFamily="18" charset="0"/>
              </a:rPr>
              <a:t>, you will save a lot of time, if you are developing a website from scratch. Not only that, a website built in </a:t>
            </a:r>
            <a:r>
              <a:rPr lang="en-IN" sz="2000" dirty="0" smtClean="0">
                <a:latin typeface="Times New Roman" pitchFamily="18" charset="0"/>
                <a:cs typeface="Times New Roman" pitchFamily="18" charset="0"/>
              </a:rPr>
              <a:t>Codeigniter </a:t>
            </a:r>
            <a:r>
              <a:rPr lang="en-IN" sz="2000" dirty="0">
                <a:latin typeface="Times New Roman" pitchFamily="18" charset="0"/>
                <a:cs typeface="Times New Roman" pitchFamily="18" charset="0"/>
              </a:rPr>
              <a:t>is secure too, as it has the ability to prevent various attacks that take place through websites.</a:t>
            </a:r>
          </a:p>
          <a:p>
            <a:pPr marL="0" indent="0">
              <a:buNone/>
            </a:pPr>
            <a:r>
              <a:rPr lang="en-IN" u="sng" dirty="0" smtClean="0">
                <a:latin typeface="Times New Roman" pitchFamily="18" charset="0"/>
                <a:cs typeface="Times New Roman" pitchFamily="18" charset="0"/>
              </a:rPr>
              <a:t>Codeigniter </a:t>
            </a:r>
            <a:r>
              <a:rPr lang="en-IN" u="sng" dirty="0">
                <a:latin typeface="Times New Roman" pitchFamily="18" charset="0"/>
                <a:cs typeface="Times New Roman" pitchFamily="18" charset="0"/>
              </a:rPr>
              <a:t>Features</a:t>
            </a:r>
          </a:p>
          <a:p>
            <a:pPr lvl="0"/>
            <a:r>
              <a:rPr lang="en-IN" dirty="0" smtClean="0">
                <a:latin typeface="Times New Roman" pitchFamily="18" charset="0"/>
                <a:cs typeface="Times New Roman" pitchFamily="18" charset="0"/>
              </a:rPr>
              <a:t>Model-View-Controller </a:t>
            </a:r>
            <a:r>
              <a:rPr lang="en-IN" dirty="0">
                <a:latin typeface="Times New Roman" pitchFamily="18" charset="0"/>
                <a:cs typeface="Times New Roman" pitchFamily="18" charset="0"/>
              </a:rPr>
              <a:t>Based System</a:t>
            </a:r>
          </a:p>
          <a:p>
            <a:pPr lvl="0"/>
            <a:r>
              <a:rPr lang="en-IN" dirty="0">
                <a:latin typeface="Times New Roman" pitchFamily="18" charset="0"/>
                <a:cs typeface="Times New Roman" pitchFamily="18" charset="0"/>
              </a:rPr>
              <a:t>Extremely Light Weight</a:t>
            </a:r>
          </a:p>
          <a:p>
            <a:pPr lvl="0"/>
            <a:r>
              <a:rPr lang="en-IN" dirty="0">
                <a:latin typeface="Times New Roman" pitchFamily="18" charset="0"/>
                <a:cs typeface="Times New Roman" pitchFamily="18" charset="0"/>
              </a:rPr>
              <a:t>Full Featured database classes with support for several platforms.</a:t>
            </a:r>
          </a:p>
          <a:p>
            <a:pPr lvl="0"/>
            <a:r>
              <a:rPr lang="en-IN" dirty="0">
                <a:latin typeface="Times New Roman" pitchFamily="18" charset="0"/>
                <a:cs typeface="Times New Roman" pitchFamily="18" charset="0"/>
              </a:rPr>
              <a:t>Query Builder Database Support</a:t>
            </a:r>
          </a:p>
          <a:p>
            <a:pPr lvl="0"/>
            <a:r>
              <a:rPr lang="en-IN" dirty="0">
                <a:latin typeface="Times New Roman" pitchFamily="18" charset="0"/>
                <a:cs typeface="Times New Roman" pitchFamily="18" charset="0"/>
              </a:rPr>
              <a:t>Form and Data Validation</a:t>
            </a:r>
          </a:p>
          <a:p>
            <a:endParaRPr lang="en-IN" dirty="0"/>
          </a:p>
        </p:txBody>
      </p:sp>
    </p:spTree>
    <p:extLst>
      <p:ext uri="{BB962C8B-B14F-4D97-AF65-F5344CB8AC3E}">
        <p14:creationId xmlns:p14="http://schemas.microsoft.com/office/powerpoint/2010/main" val="28023341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8905"/>
          </a:xfrm>
        </p:spPr>
        <p:txBody>
          <a:bodyPr/>
          <a:lstStyle/>
          <a:p>
            <a:pPr algn="ctr"/>
            <a:r>
              <a:rPr lang="en-IN" dirty="0" smtClean="0"/>
              <a:t>Table design</a:t>
            </a:r>
            <a:endParaRPr lang="en-IN" dirty="0"/>
          </a:p>
        </p:txBody>
      </p:sp>
      <p:sp>
        <p:nvSpPr>
          <p:cNvPr id="3" name="Content Placeholder 2"/>
          <p:cNvSpPr>
            <a:spLocks noGrp="1"/>
          </p:cNvSpPr>
          <p:nvPr>
            <p:ph idx="1"/>
          </p:nvPr>
        </p:nvSpPr>
        <p:spPr>
          <a:xfrm>
            <a:off x="2589212" y="1760562"/>
            <a:ext cx="8915400" cy="4585648"/>
          </a:xfrm>
        </p:spPr>
        <p:txBody>
          <a:bodyPr/>
          <a:lstStyle/>
          <a:p>
            <a:r>
              <a:rPr lang="en-IN" dirty="0" err="1" smtClean="0"/>
              <a:t>Tbl_blood_donor</a:t>
            </a:r>
            <a:r>
              <a:rPr lang="en-IN" dirty="0" smtClean="0"/>
              <a:t>						</a:t>
            </a:r>
          </a:p>
          <a:p>
            <a:endParaRPr lang="en-IN"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43601300"/>
              </p:ext>
            </p:extLst>
          </p:nvPr>
        </p:nvGraphicFramePr>
        <p:xfrm>
          <a:off x="2633256" y="2637674"/>
          <a:ext cx="8134829" cy="1934325"/>
        </p:xfrm>
        <a:graphic>
          <a:graphicData uri="http://schemas.openxmlformats.org/drawingml/2006/table">
            <a:tbl>
              <a:tblPr firstRow="1" firstCol="1" bandRow="1">
                <a:tableStyleId>{5C22544A-7EE6-4342-B048-85BDC9FD1C3A}</a:tableStyleId>
              </a:tblPr>
              <a:tblGrid>
                <a:gridCol w="2974961"/>
                <a:gridCol w="1719956"/>
                <a:gridCol w="1719956"/>
                <a:gridCol w="1719956"/>
              </a:tblGrid>
              <a:tr h="239343">
                <a:tc>
                  <a:txBody>
                    <a:bodyPr/>
                    <a:lstStyle/>
                    <a:p>
                      <a:pPr>
                        <a:lnSpc>
                          <a:spcPct val="115000"/>
                        </a:lnSpc>
                        <a:spcAft>
                          <a:spcPts val="0"/>
                        </a:spcAft>
                      </a:pPr>
                      <a:r>
                        <a:rPr lang="en-IN" sz="1100" dirty="0">
                          <a:effectLst/>
                        </a:rPr>
                        <a:t>FIELD</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dirty="0">
                          <a:effectLst/>
                        </a:rPr>
                        <a:t>KEY</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239512">
                <a:tc>
                  <a:txBody>
                    <a:bodyPr/>
                    <a:lstStyle/>
                    <a:p>
                      <a:pPr>
                        <a:lnSpc>
                          <a:spcPct val="115000"/>
                        </a:lnSpc>
                        <a:spcAft>
                          <a:spcPts val="0"/>
                        </a:spcAft>
                      </a:pPr>
                      <a:r>
                        <a:rPr lang="en-IN" sz="1100">
                          <a:effectLst/>
                        </a:rPr>
                        <a:t>id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dirty="0">
                          <a:effectLst/>
                        </a:rPr>
                        <a:t>PK</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r>
              <a:tr h="239512">
                <a:tc>
                  <a:txBody>
                    <a:bodyPr/>
                    <a:lstStyle/>
                    <a:p>
                      <a:pPr>
                        <a:lnSpc>
                          <a:spcPct val="115000"/>
                        </a:lnSpc>
                        <a:spcAft>
                          <a:spcPts val="0"/>
                        </a:spcAft>
                      </a:pPr>
                      <a:r>
                        <a:rPr lang="en-IN" sz="1100">
                          <a:effectLst/>
                        </a:rPr>
                        <a:t>name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dirty="0">
                          <a:effectLst/>
                        </a:rPr>
                        <a:t>No </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Name</a:t>
                      </a:r>
                      <a:endParaRPr lang="en-IN" sz="1100">
                        <a:effectLst/>
                        <a:latin typeface="Calibri"/>
                        <a:ea typeface="Calibri"/>
                        <a:cs typeface="Kartika"/>
                      </a:endParaRPr>
                    </a:p>
                  </a:txBody>
                  <a:tcPr marL="68580" marR="68580" marT="0" marB="0"/>
                </a:tc>
              </a:tr>
              <a:tr h="239512">
                <a:tc>
                  <a:txBody>
                    <a:bodyPr/>
                    <a:lstStyle/>
                    <a:p>
                      <a:pPr>
                        <a:lnSpc>
                          <a:spcPct val="115000"/>
                        </a:lnSpc>
                        <a:spcAft>
                          <a:spcPts val="0"/>
                        </a:spcAft>
                      </a:pPr>
                      <a:r>
                        <a:rPr lang="en-IN" sz="1100">
                          <a:effectLst/>
                        </a:rPr>
                        <a:t>blood_group</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Blood group</a:t>
                      </a:r>
                      <a:endParaRPr lang="en-IN" sz="1100">
                        <a:effectLst/>
                        <a:latin typeface="Calibri"/>
                        <a:ea typeface="Calibri"/>
                        <a:cs typeface="Kartika"/>
                      </a:endParaRPr>
                    </a:p>
                  </a:txBody>
                  <a:tcPr marL="68580" marR="68580" marT="0" marB="0"/>
                </a:tc>
              </a:tr>
              <a:tr h="239512">
                <a:tc>
                  <a:txBody>
                    <a:bodyPr/>
                    <a:lstStyle/>
                    <a:p>
                      <a:pPr>
                        <a:lnSpc>
                          <a:spcPct val="115000"/>
                        </a:lnSpc>
                        <a:spcAft>
                          <a:spcPts val="0"/>
                        </a:spcAft>
                      </a:pPr>
                      <a:r>
                        <a:rPr lang="en-IN" sz="1100">
                          <a:effectLst/>
                        </a:rPr>
                        <a:t>phone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Phone </a:t>
                      </a:r>
                      <a:endParaRPr lang="en-IN" sz="1100">
                        <a:effectLst/>
                        <a:latin typeface="Calibri"/>
                        <a:ea typeface="Calibri"/>
                        <a:cs typeface="Kartika"/>
                      </a:endParaRPr>
                    </a:p>
                  </a:txBody>
                  <a:tcPr marL="68580" marR="68580" marT="0" marB="0"/>
                </a:tc>
              </a:tr>
              <a:tr h="239512">
                <a:tc>
                  <a:txBody>
                    <a:bodyPr/>
                    <a:lstStyle/>
                    <a:p>
                      <a:pPr>
                        <a:lnSpc>
                          <a:spcPct val="115000"/>
                        </a:lnSpc>
                        <a:spcAft>
                          <a:spcPts val="0"/>
                        </a:spcAft>
                      </a:pPr>
                      <a:r>
                        <a:rPr lang="en-IN" sz="1100">
                          <a:effectLst/>
                        </a:rPr>
                        <a:t>email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Email </a:t>
                      </a:r>
                      <a:endParaRPr lang="en-IN" sz="1100">
                        <a:effectLst/>
                        <a:latin typeface="Calibri"/>
                        <a:ea typeface="Calibri"/>
                        <a:cs typeface="Kartika"/>
                      </a:endParaRPr>
                    </a:p>
                  </a:txBody>
                  <a:tcPr marL="68580" marR="68580" marT="0" marB="0"/>
                </a:tc>
              </a:tr>
              <a:tr h="497422">
                <a:tc>
                  <a:txBody>
                    <a:bodyPr/>
                    <a:lstStyle/>
                    <a:p>
                      <a:pPr>
                        <a:lnSpc>
                          <a:spcPct val="115000"/>
                        </a:lnSpc>
                        <a:spcAft>
                          <a:spcPts val="0"/>
                        </a:spcAft>
                      </a:pPr>
                      <a:r>
                        <a:rPr lang="en-IN" sz="1100" dirty="0" err="1">
                          <a:effectLst/>
                        </a:rPr>
                        <a:t>location_id</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dirty="0">
                          <a:effectLst/>
                        </a:rPr>
                        <a:t>FK</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dirty="0" err="1">
                          <a:effectLst/>
                        </a:rPr>
                        <a:t>bigint</a:t>
                      </a:r>
                      <a:r>
                        <a:rPr lang="en-IN" sz="1100" dirty="0">
                          <a:effectLst/>
                        </a:rPr>
                        <a:t>(10)</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dirty="0">
                          <a:effectLst/>
                        </a:rPr>
                        <a:t>Location </a:t>
                      </a:r>
                      <a:r>
                        <a:rPr lang="en-IN" sz="1100">
                          <a:effectLst/>
                        </a:rPr>
                        <a:t>id </a:t>
                      </a:r>
                      <a:endParaRPr lang="en-IN" sz="1100" smtClean="0">
                        <a:effectLst/>
                      </a:endParaRPr>
                    </a:p>
                    <a:p>
                      <a:pPr>
                        <a:lnSpc>
                          <a:spcPct val="115000"/>
                        </a:lnSpc>
                        <a:spcAft>
                          <a:spcPts val="0"/>
                        </a:spcAft>
                      </a:pP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4492441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2735" y="1451212"/>
            <a:ext cx="8915400" cy="3777622"/>
          </a:xfrm>
        </p:spPr>
        <p:txBody>
          <a:bodyPr/>
          <a:lstStyle/>
          <a:p>
            <a:r>
              <a:rPr lang="en-IN" dirty="0" err="1" smtClean="0"/>
              <a:t>Tbl_category</a:t>
            </a: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33292092"/>
              </p:ext>
            </p:extLst>
          </p:nvPr>
        </p:nvGraphicFramePr>
        <p:xfrm>
          <a:off x="2605960" y="2752028"/>
          <a:ext cx="8216714" cy="1779028"/>
        </p:xfrm>
        <a:graphic>
          <a:graphicData uri="http://schemas.openxmlformats.org/drawingml/2006/table">
            <a:tbl>
              <a:tblPr firstRow="1" firstCol="1" bandRow="1">
                <a:tableStyleId>{5C22544A-7EE6-4342-B048-85BDC9FD1C3A}</a:tableStyleId>
              </a:tblPr>
              <a:tblGrid>
                <a:gridCol w="2309632"/>
                <a:gridCol w="779662"/>
                <a:gridCol w="1690489"/>
                <a:gridCol w="3436931"/>
              </a:tblGrid>
              <a:tr h="288008">
                <a:tc>
                  <a:txBody>
                    <a:bodyPr/>
                    <a:lstStyle/>
                    <a:p>
                      <a:pPr>
                        <a:lnSpc>
                          <a:spcPct val="115000"/>
                        </a:lnSpc>
                        <a:spcAft>
                          <a:spcPts val="0"/>
                        </a:spcAft>
                      </a:pPr>
                      <a:r>
                        <a:rPr lang="en-IN" sz="1100">
                          <a:effectLst/>
                        </a:rPr>
                        <a:t>FIELD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KEY</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288211">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r>
              <a:tr h="288211">
                <a:tc>
                  <a:txBody>
                    <a:bodyPr/>
                    <a:lstStyle/>
                    <a:p>
                      <a:pPr>
                        <a:lnSpc>
                          <a:spcPct val="115000"/>
                        </a:lnSpc>
                        <a:spcAft>
                          <a:spcPts val="0"/>
                        </a:spcAft>
                      </a:pPr>
                      <a:r>
                        <a:rPr lang="en-IN" sz="1100">
                          <a:effectLst/>
                        </a:rPr>
                        <a:t>category_title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Category title</a:t>
                      </a:r>
                      <a:endParaRPr lang="en-IN" sz="1100">
                        <a:effectLst/>
                        <a:latin typeface="Calibri"/>
                        <a:ea typeface="Calibri"/>
                        <a:cs typeface="Kartika"/>
                      </a:endParaRPr>
                    </a:p>
                  </a:txBody>
                  <a:tcPr marL="68580" marR="68580" marT="0" marB="0"/>
                </a:tc>
              </a:tr>
              <a:tr h="338176">
                <a:tc>
                  <a:txBody>
                    <a:bodyPr/>
                    <a:lstStyle/>
                    <a:p>
                      <a:pPr>
                        <a:lnSpc>
                          <a:spcPct val="115000"/>
                        </a:lnSpc>
                        <a:spcAft>
                          <a:spcPts val="0"/>
                        </a:spcAft>
                      </a:pPr>
                      <a:r>
                        <a:rPr lang="en-IN" sz="1100">
                          <a:effectLst/>
                        </a:rPr>
                        <a:t>category_desc</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Text</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Category description</a:t>
                      </a:r>
                      <a:endParaRPr lang="en-IN" sz="1100">
                        <a:effectLst/>
                        <a:latin typeface="Calibri"/>
                        <a:ea typeface="Calibri"/>
                        <a:cs typeface="Kartika"/>
                      </a:endParaRPr>
                    </a:p>
                  </a:txBody>
                  <a:tcPr marL="68580" marR="68580" marT="0" marB="0"/>
                </a:tc>
              </a:tr>
              <a:tr h="288211">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r>
              <a:tr h="288211">
                <a:tc>
                  <a:txBody>
                    <a:bodyPr/>
                    <a:lstStyle/>
                    <a:p>
                      <a:pPr algn="just">
                        <a:lnSpc>
                          <a:spcPct val="115000"/>
                        </a:lnSpc>
                        <a:spcAft>
                          <a:spcPts val="0"/>
                        </a:spcAft>
                      </a:pPr>
                      <a:r>
                        <a:rPr lang="en-IN" sz="1100">
                          <a:effectLst/>
                        </a:rPr>
                        <a:t>order</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dirty="0">
                          <a:effectLst/>
                        </a:rPr>
                        <a:t>order</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32920438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Tbl_contact</a:t>
            </a: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2938201"/>
              </p:ext>
            </p:extLst>
          </p:nvPr>
        </p:nvGraphicFramePr>
        <p:xfrm>
          <a:off x="2592312" y="2966938"/>
          <a:ext cx="8162124" cy="1891664"/>
        </p:xfrm>
        <a:graphic>
          <a:graphicData uri="http://schemas.openxmlformats.org/drawingml/2006/table">
            <a:tbl>
              <a:tblPr firstRow="1" firstCol="1" bandRow="1">
                <a:tableStyleId>{5C22544A-7EE6-4342-B048-85BDC9FD1C3A}</a:tableStyleId>
              </a:tblPr>
              <a:tblGrid>
                <a:gridCol w="2984943"/>
                <a:gridCol w="1725727"/>
                <a:gridCol w="1725727"/>
                <a:gridCol w="1725727"/>
              </a:tblGrid>
              <a:tr h="378120">
                <a:tc>
                  <a:txBody>
                    <a:bodyPr/>
                    <a:lstStyle/>
                    <a:p>
                      <a:pPr>
                        <a:lnSpc>
                          <a:spcPct val="115000"/>
                        </a:lnSpc>
                        <a:spcAft>
                          <a:spcPts val="0"/>
                        </a:spcAft>
                      </a:pPr>
                      <a:r>
                        <a:rPr lang="en-IN" sz="1100">
                          <a:effectLst/>
                        </a:rPr>
                        <a:t>FIELD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KEY</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378386">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 </a:t>
                      </a:r>
                      <a:endParaRPr lang="en-IN" sz="1100">
                        <a:effectLst/>
                        <a:latin typeface="Calibri"/>
                        <a:ea typeface="Calibri"/>
                        <a:cs typeface="Kartika"/>
                      </a:endParaRPr>
                    </a:p>
                  </a:txBody>
                  <a:tcPr marL="68580" marR="68580" marT="0" marB="0"/>
                </a:tc>
              </a:tr>
              <a:tr h="378386">
                <a:tc>
                  <a:txBody>
                    <a:bodyPr/>
                    <a:lstStyle/>
                    <a:p>
                      <a:pPr>
                        <a:lnSpc>
                          <a:spcPct val="115000"/>
                        </a:lnSpc>
                        <a:spcAft>
                          <a:spcPts val="0"/>
                        </a:spcAft>
                      </a:pPr>
                      <a:r>
                        <a:rPr lang="en-IN" sz="1100">
                          <a:effectLst/>
                        </a:rPr>
                        <a:t>Name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Name</a:t>
                      </a:r>
                      <a:endParaRPr lang="en-IN" sz="1100">
                        <a:effectLst/>
                        <a:latin typeface="Calibri"/>
                        <a:ea typeface="Calibri"/>
                        <a:cs typeface="Kartika"/>
                      </a:endParaRPr>
                    </a:p>
                  </a:txBody>
                  <a:tcPr marL="68580" marR="68580" marT="0" marB="0"/>
                </a:tc>
              </a:tr>
              <a:tr h="378386">
                <a:tc>
                  <a:txBody>
                    <a:bodyPr/>
                    <a:lstStyle/>
                    <a:p>
                      <a:pPr>
                        <a:lnSpc>
                          <a:spcPct val="115000"/>
                        </a:lnSpc>
                        <a:spcAft>
                          <a:spcPts val="0"/>
                        </a:spcAft>
                      </a:pPr>
                      <a:r>
                        <a:rPr lang="en-IN" sz="1100">
                          <a:effectLst/>
                        </a:rPr>
                        <a:t>Phone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varchar(30)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Phone</a:t>
                      </a:r>
                      <a:endParaRPr lang="en-IN" sz="1100">
                        <a:effectLst/>
                        <a:latin typeface="Calibri"/>
                        <a:ea typeface="Calibri"/>
                        <a:cs typeface="Kartika"/>
                      </a:endParaRPr>
                    </a:p>
                  </a:txBody>
                  <a:tcPr marL="68580" marR="68580" marT="0" marB="0"/>
                </a:tc>
              </a:tr>
              <a:tr h="378386">
                <a:tc>
                  <a:txBody>
                    <a:bodyPr/>
                    <a:lstStyle/>
                    <a:p>
                      <a:pPr algn="just">
                        <a:lnSpc>
                          <a:spcPct val="115000"/>
                        </a:lnSpc>
                        <a:spcAft>
                          <a:spcPts val="0"/>
                        </a:spcAft>
                      </a:pPr>
                      <a:r>
                        <a:rPr lang="en-IN" sz="1100">
                          <a:effectLst/>
                        </a:rPr>
                        <a:t>category_id</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FK</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dirty="0">
                          <a:effectLst/>
                        </a:rPr>
                        <a:t>Category id</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40779516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Tbl_forms</a:t>
            </a: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63991749"/>
              </p:ext>
            </p:extLst>
          </p:nvPr>
        </p:nvGraphicFramePr>
        <p:xfrm>
          <a:off x="2646904" y="2870545"/>
          <a:ext cx="8107533" cy="2124536"/>
        </p:xfrm>
        <a:graphic>
          <a:graphicData uri="http://schemas.openxmlformats.org/drawingml/2006/table">
            <a:tbl>
              <a:tblPr firstRow="1" firstCol="1" bandRow="1">
                <a:tableStyleId>{5C22544A-7EE6-4342-B048-85BDC9FD1C3A}</a:tableStyleId>
              </a:tblPr>
              <a:tblGrid>
                <a:gridCol w="2964978"/>
                <a:gridCol w="1714185"/>
                <a:gridCol w="1714185"/>
                <a:gridCol w="1714185"/>
              </a:tblGrid>
              <a:tr h="353881">
                <a:tc>
                  <a:txBody>
                    <a:bodyPr/>
                    <a:lstStyle/>
                    <a:p>
                      <a:pPr>
                        <a:lnSpc>
                          <a:spcPct val="115000"/>
                        </a:lnSpc>
                        <a:spcAft>
                          <a:spcPts val="0"/>
                        </a:spcAft>
                      </a:pPr>
                      <a:r>
                        <a:rPr lang="en-IN" sz="1100" dirty="0">
                          <a:effectLst/>
                        </a:rPr>
                        <a:t>FIELD</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KEY</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dirty="0">
                          <a:effectLst/>
                        </a:rPr>
                        <a:t>DESCRIPTION</a:t>
                      </a:r>
                      <a:endParaRPr lang="en-IN" sz="1100" dirty="0">
                        <a:effectLst/>
                        <a:latin typeface="Calibri"/>
                        <a:ea typeface="Calibri"/>
                        <a:cs typeface="Kartika"/>
                      </a:endParaRPr>
                    </a:p>
                  </a:txBody>
                  <a:tcPr marL="68580" marR="68580" marT="0" marB="0"/>
                </a:tc>
              </a:tr>
              <a:tr h="354131">
                <a:tc>
                  <a:txBody>
                    <a:bodyPr/>
                    <a:lstStyle/>
                    <a:p>
                      <a:pPr>
                        <a:lnSpc>
                          <a:spcPct val="115000"/>
                        </a:lnSpc>
                        <a:spcAft>
                          <a:spcPts val="0"/>
                        </a:spcAft>
                      </a:pPr>
                      <a:r>
                        <a:rPr lang="en-IN" sz="1100">
                          <a:effectLst/>
                        </a:rPr>
                        <a:t>  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r>
              <a:tr h="354131">
                <a:tc>
                  <a:txBody>
                    <a:bodyPr/>
                    <a:lstStyle/>
                    <a:p>
                      <a:pPr>
                        <a:lnSpc>
                          <a:spcPct val="115000"/>
                        </a:lnSpc>
                        <a:spcAft>
                          <a:spcPts val="0"/>
                        </a:spcAft>
                      </a:pPr>
                      <a:r>
                        <a:rPr lang="en-IN" sz="1100">
                          <a:effectLst/>
                        </a:rPr>
                        <a:t>  Title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Title</a:t>
                      </a:r>
                      <a:endParaRPr lang="en-IN" sz="1100">
                        <a:effectLst/>
                        <a:latin typeface="Calibri"/>
                        <a:ea typeface="Calibri"/>
                        <a:cs typeface="Kartika"/>
                      </a:endParaRPr>
                    </a:p>
                  </a:txBody>
                  <a:tcPr marL="68580" marR="68580" marT="0" marB="0"/>
                </a:tc>
              </a:tr>
              <a:tr h="354131">
                <a:tc>
                  <a:txBody>
                    <a:bodyPr/>
                    <a:lstStyle/>
                    <a:p>
                      <a:pPr>
                        <a:lnSpc>
                          <a:spcPct val="115000"/>
                        </a:lnSpc>
                        <a:spcAft>
                          <a:spcPts val="0"/>
                        </a:spcAft>
                      </a:pPr>
                      <a:r>
                        <a:rPr lang="en-IN" sz="1100">
                          <a:effectLst/>
                        </a:rPr>
                        <a:t>  `attatchment</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Text</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Attactchment</a:t>
                      </a:r>
                      <a:endParaRPr lang="en-IN" sz="1100">
                        <a:effectLst/>
                        <a:latin typeface="Calibri"/>
                        <a:ea typeface="Calibri"/>
                        <a:cs typeface="Kartika"/>
                      </a:endParaRPr>
                    </a:p>
                  </a:txBody>
                  <a:tcPr marL="68580" marR="68580" marT="0" marB="0"/>
                </a:tc>
              </a:tr>
              <a:tr h="354131">
                <a:tc>
                  <a:txBody>
                    <a:bodyPr/>
                    <a:lstStyle/>
                    <a:p>
                      <a:pPr>
                        <a:lnSpc>
                          <a:spcPct val="115000"/>
                        </a:lnSpc>
                        <a:spcAft>
                          <a:spcPts val="0"/>
                        </a:spcAft>
                      </a:pPr>
                      <a:r>
                        <a:rPr lang="en-IN" sz="1100">
                          <a:effectLst/>
                        </a:rPr>
                        <a:t>  Preview</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Text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Preview</a:t>
                      </a:r>
                      <a:endParaRPr lang="en-IN" sz="1100">
                        <a:effectLst/>
                        <a:latin typeface="Calibri"/>
                        <a:ea typeface="Calibri"/>
                        <a:cs typeface="Kartika"/>
                      </a:endParaRPr>
                    </a:p>
                  </a:txBody>
                  <a:tcPr marL="68580" marR="68580" marT="0" marB="0"/>
                </a:tc>
              </a:tr>
              <a:tr h="354131">
                <a:tc>
                  <a:txBody>
                    <a:bodyPr/>
                    <a:lstStyle/>
                    <a:p>
                      <a:pPr algn="just">
                        <a:lnSpc>
                          <a:spcPct val="115000"/>
                        </a:lnSpc>
                        <a:spcAft>
                          <a:spcPts val="0"/>
                        </a:spcAft>
                      </a:pPr>
                      <a:r>
                        <a:rPr lang="en-IN" sz="1100">
                          <a:effectLst/>
                        </a:rPr>
                        <a:t>  `category_id</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FK</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dirty="0">
                          <a:effectLst/>
                        </a:rPr>
                        <a:t>Category id</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4963964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Tbl_jobs</a:t>
            </a: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599482439"/>
              </p:ext>
            </p:extLst>
          </p:nvPr>
        </p:nvGraphicFramePr>
        <p:xfrm>
          <a:off x="2674198" y="2811661"/>
          <a:ext cx="8093885" cy="2742982"/>
        </p:xfrm>
        <a:graphic>
          <a:graphicData uri="http://schemas.openxmlformats.org/drawingml/2006/table">
            <a:tbl>
              <a:tblPr firstRow="1" firstCol="1" bandRow="1">
                <a:tableStyleId>{5C22544A-7EE6-4342-B048-85BDC9FD1C3A}</a:tableStyleId>
              </a:tblPr>
              <a:tblGrid>
                <a:gridCol w="3261769"/>
                <a:gridCol w="1062560"/>
                <a:gridCol w="1664315"/>
                <a:gridCol w="2105241"/>
              </a:tblGrid>
              <a:tr h="249202">
                <a:tc>
                  <a:txBody>
                    <a:bodyPr/>
                    <a:lstStyle/>
                    <a:p>
                      <a:pPr>
                        <a:lnSpc>
                          <a:spcPct val="115000"/>
                        </a:lnSpc>
                        <a:spcAft>
                          <a:spcPts val="0"/>
                        </a:spcAft>
                      </a:pPr>
                      <a:r>
                        <a:rPr lang="en-IN" sz="1100" dirty="0">
                          <a:effectLst/>
                        </a:rPr>
                        <a:t>FIELD</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KEY</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249378">
                <a:tc>
                  <a:txBody>
                    <a:bodyPr/>
                    <a:lstStyle/>
                    <a:p>
                      <a:pPr>
                        <a:lnSpc>
                          <a:spcPct val="115000"/>
                        </a:lnSpc>
                        <a:spcAft>
                          <a:spcPts val="0"/>
                        </a:spcAft>
                      </a:pPr>
                      <a:r>
                        <a:rPr lang="en-IN" sz="1100">
                          <a:effectLst/>
                        </a:rPr>
                        <a:t>  `id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Kartika"/>
                      </a:endParaRPr>
                    </a:p>
                  </a:txBody>
                  <a:tcPr marL="68580" marR="68580" marT="0" marB="0"/>
                </a:tc>
              </a:tr>
              <a:tr h="249378">
                <a:tc>
                  <a:txBody>
                    <a:bodyPr/>
                    <a:lstStyle/>
                    <a:p>
                      <a:pPr>
                        <a:lnSpc>
                          <a:spcPct val="115000"/>
                        </a:lnSpc>
                        <a:spcAft>
                          <a:spcPts val="0"/>
                        </a:spcAft>
                      </a:pPr>
                      <a:r>
                        <a:rPr lang="en-IN" sz="1100">
                          <a:effectLst/>
                        </a:rPr>
                        <a:t>  `job_title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r>
              <a:tr h="249378">
                <a:tc>
                  <a:txBody>
                    <a:bodyPr/>
                    <a:lstStyle/>
                    <a:p>
                      <a:pPr>
                        <a:lnSpc>
                          <a:spcPct val="115000"/>
                        </a:lnSpc>
                        <a:spcAft>
                          <a:spcPts val="0"/>
                        </a:spcAft>
                      </a:pPr>
                      <a:r>
                        <a:rPr lang="en-IN" sz="1100">
                          <a:effectLst/>
                        </a:rPr>
                        <a:t>  `job_description</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Text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Job title</a:t>
                      </a:r>
                      <a:endParaRPr lang="en-IN" sz="1100">
                        <a:effectLst/>
                        <a:latin typeface="Calibri"/>
                        <a:ea typeface="Calibri"/>
                        <a:cs typeface="Kartika"/>
                      </a:endParaRPr>
                    </a:p>
                  </a:txBody>
                  <a:tcPr marL="68580" marR="68580" marT="0" marB="0"/>
                </a:tc>
              </a:tr>
              <a:tr h="249378">
                <a:tc>
                  <a:txBody>
                    <a:bodyPr/>
                    <a:lstStyle/>
                    <a:p>
                      <a:pPr>
                        <a:lnSpc>
                          <a:spcPct val="115000"/>
                        </a:lnSpc>
                        <a:spcAft>
                          <a:spcPts val="0"/>
                        </a:spcAft>
                      </a:pPr>
                      <a:r>
                        <a:rPr lang="en-IN" sz="1100">
                          <a:effectLst/>
                        </a:rPr>
                        <a:t>  `last_date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Datetime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Last date</a:t>
                      </a:r>
                      <a:endParaRPr lang="en-IN" sz="1100">
                        <a:effectLst/>
                        <a:latin typeface="Calibri"/>
                        <a:ea typeface="Calibri"/>
                        <a:cs typeface="Kartika"/>
                      </a:endParaRPr>
                    </a:p>
                  </a:txBody>
                  <a:tcPr marL="68580" marR="68580" marT="0" marB="0"/>
                </a:tc>
              </a:tr>
              <a:tr h="249378">
                <a:tc>
                  <a:txBody>
                    <a:bodyPr/>
                    <a:lstStyle/>
                    <a:p>
                      <a:pPr>
                        <a:lnSpc>
                          <a:spcPct val="115000"/>
                        </a:lnSpc>
                        <a:spcAft>
                          <a:spcPts val="0"/>
                        </a:spcAft>
                      </a:pPr>
                      <a:r>
                        <a:rPr lang="en-IN" sz="1100" dirty="0">
                          <a:effectLst/>
                        </a:rPr>
                        <a:t>  `</a:t>
                      </a:r>
                      <a:r>
                        <a:rPr lang="en-IN" sz="1100" dirty="0" err="1">
                          <a:effectLst/>
                        </a:rPr>
                        <a:t>posted_date</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datetime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Posted date</a:t>
                      </a:r>
                      <a:endParaRPr lang="en-IN" sz="1100">
                        <a:effectLst/>
                        <a:latin typeface="Calibri"/>
                        <a:ea typeface="Calibri"/>
                        <a:cs typeface="Kartika"/>
                      </a:endParaRPr>
                    </a:p>
                  </a:txBody>
                  <a:tcPr marL="68580" marR="68580" marT="0" marB="0"/>
                </a:tc>
              </a:tr>
              <a:tr h="249378">
                <a:tc>
                  <a:txBody>
                    <a:bodyPr/>
                    <a:lstStyle/>
                    <a:p>
                      <a:pPr>
                        <a:lnSpc>
                          <a:spcPct val="115000"/>
                        </a:lnSpc>
                        <a:spcAft>
                          <a:spcPts val="0"/>
                        </a:spcAft>
                      </a:pPr>
                      <a:r>
                        <a:rPr lang="en-IN" sz="1100">
                          <a:effectLst/>
                        </a:rPr>
                        <a:t>  `skills</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Skills</a:t>
                      </a:r>
                      <a:endParaRPr lang="en-IN" sz="1100">
                        <a:effectLst/>
                        <a:latin typeface="Calibri"/>
                        <a:ea typeface="Calibri"/>
                        <a:cs typeface="Kartika"/>
                      </a:endParaRPr>
                    </a:p>
                  </a:txBody>
                  <a:tcPr marL="68580" marR="68580" marT="0" marB="0"/>
                </a:tc>
              </a:tr>
              <a:tr h="249378">
                <a:tc>
                  <a:txBody>
                    <a:bodyPr/>
                    <a:lstStyle/>
                    <a:p>
                      <a:pPr>
                        <a:lnSpc>
                          <a:spcPct val="115000"/>
                        </a:lnSpc>
                        <a:spcAft>
                          <a:spcPts val="0"/>
                        </a:spcAft>
                      </a:pPr>
                      <a:r>
                        <a:rPr lang="en-IN" sz="1100">
                          <a:effectLst/>
                        </a:rPr>
                        <a:t>  `contact_email</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Contact email</a:t>
                      </a:r>
                      <a:endParaRPr lang="en-IN" sz="1100">
                        <a:effectLst/>
                        <a:latin typeface="Calibri"/>
                        <a:ea typeface="Calibri"/>
                        <a:cs typeface="Kartika"/>
                      </a:endParaRPr>
                    </a:p>
                  </a:txBody>
                  <a:tcPr marL="68580" marR="68580" marT="0" marB="0"/>
                </a:tc>
              </a:tr>
              <a:tr h="249378">
                <a:tc>
                  <a:txBody>
                    <a:bodyPr/>
                    <a:lstStyle/>
                    <a:p>
                      <a:pPr>
                        <a:lnSpc>
                          <a:spcPct val="115000"/>
                        </a:lnSpc>
                        <a:spcAft>
                          <a:spcPts val="0"/>
                        </a:spcAft>
                      </a:pPr>
                      <a:r>
                        <a:rPr lang="en-IN" sz="1100">
                          <a:effectLst/>
                        </a:rPr>
                        <a:t>  `contact_website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Website</a:t>
                      </a:r>
                      <a:endParaRPr lang="en-IN" sz="1100">
                        <a:effectLst/>
                        <a:latin typeface="Calibri"/>
                        <a:ea typeface="Calibri"/>
                        <a:cs typeface="Kartika"/>
                      </a:endParaRPr>
                    </a:p>
                  </a:txBody>
                  <a:tcPr marL="68580" marR="68580" marT="0" marB="0"/>
                </a:tc>
              </a:tr>
              <a:tr h="249378">
                <a:tc>
                  <a:txBody>
                    <a:bodyPr/>
                    <a:lstStyle/>
                    <a:p>
                      <a:pPr>
                        <a:lnSpc>
                          <a:spcPct val="115000"/>
                        </a:lnSpc>
                        <a:spcAft>
                          <a:spcPts val="0"/>
                        </a:spcAft>
                      </a:pPr>
                      <a:r>
                        <a:rPr lang="en-IN" sz="1100">
                          <a:effectLst/>
                        </a:rPr>
                        <a:t>  `phone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Phone</a:t>
                      </a:r>
                      <a:endParaRPr lang="en-IN" sz="1100">
                        <a:effectLst/>
                        <a:latin typeface="Calibri"/>
                        <a:ea typeface="Calibri"/>
                        <a:cs typeface="Kartika"/>
                      </a:endParaRPr>
                    </a:p>
                  </a:txBody>
                  <a:tcPr marL="68580" marR="68580" marT="0" marB="0"/>
                </a:tc>
              </a:tr>
              <a:tr h="249378">
                <a:tc>
                  <a:txBody>
                    <a:bodyPr/>
                    <a:lstStyle/>
                    <a:p>
                      <a:pPr algn="just">
                        <a:lnSpc>
                          <a:spcPct val="115000"/>
                        </a:lnSpc>
                        <a:spcAft>
                          <a:spcPts val="0"/>
                        </a:spcAft>
                      </a:pPr>
                      <a:r>
                        <a:rPr lang="en-IN" sz="1100">
                          <a:effectLst/>
                        </a:rPr>
                        <a:t>  `category_id` </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Fk </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dirty="0">
                          <a:effectLst/>
                        </a:rPr>
                        <a:t>Category id</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31710176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Abstract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Modules</a:t>
            </a:r>
          </a:p>
          <a:p>
            <a:r>
              <a:rPr lang="en-US" sz="2000" dirty="0" smtClean="0">
                <a:latin typeface="Times New Roman" pitchFamily="18" charset="0"/>
                <a:cs typeface="Times New Roman" pitchFamily="18" charset="0"/>
              </a:rPr>
              <a:t>Technology hierarchy </a:t>
            </a:r>
          </a:p>
          <a:p>
            <a:r>
              <a:rPr lang="en-US" sz="2000" dirty="0" smtClean="0">
                <a:latin typeface="Times New Roman" pitchFamily="18" charset="0"/>
                <a:cs typeface="Times New Roman" pitchFamily="18" charset="0"/>
              </a:rPr>
              <a:t>System specification</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Table Design</a:t>
            </a:r>
          </a:p>
          <a:p>
            <a:r>
              <a:rPr lang="en-US" sz="2000" dirty="0" smtClean="0">
                <a:latin typeface="Times New Roman" pitchFamily="18" charset="0"/>
                <a:cs typeface="Times New Roman" pitchFamily="18" charset="0"/>
              </a:rPr>
              <a:t>UML</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Forms</a:t>
            </a:r>
          </a:p>
          <a:p>
            <a:endParaRPr lang="en-IN" dirty="0"/>
          </a:p>
        </p:txBody>
      </p:sp>
    </p:spTree>
    <p:extLst>
      <p:ext uri="{BB962C8B-B14F-4D97-AF65-F5344CB8AC3E}">
        <p14:creationId xmlns:p14="http://schemas.microsoft.com/office/powerpoint/2010/main" val="2992032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Tbl_locations</a:t>
            </a:r>
          </a:p>
          <a:p>
            <a:pPr marL="0" indent="0">
              <a:buNone/>
            </a:pP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655608234"/>
              </p:ext>
            </p:extLst>
          </p:nvPr>
        </p:nvGraphicFramePr>
        <p:xfrm>
          <a:off x="2619607" y="3009010"/>
          <a:ext cx="8189420" cy="1945126"/>
        </p:xfrm>
        <a:graphic>
          <a:graphicData uri="http://schemas.openxmlformats.org/drawingml/2006/table">
            <a:tbl>
              <a:tblPr firstRow="1" firstCol="1" bandRow="1">
                <a:tableStyleId>{5C22544A-7EE6-4342-B048-85BDC9FD1C3A}</a:tableStyleId>
              </a:tblPr>
              <a:tblGrid>
                <a:gridCol w="3151254"/>
                <a:gridCol w="834666"/>
                <a:gridCol w="1684874"/>
                <a:gridCol w="2518626"/>
              </a:tblGrid>
              <a:tr h="352710">
                <a:tc>
                  <a:txBody>
                    <a:bodyPr/>
                    <a:lstStyle/>
                    <a:p>
                      <a:pPr>
                        <a:lnSpc>
                          <a:spcPct val="115000"/>
                        </a:lnSpc>
                        <a:spcAft>
                          <a:spcPts val="0"/>
                        </a:spcAft>
                      </a:pPr>
                      <a:r>
                        <a:rPr lang="en-IN" sz="1100">
                          <a:effectLst/>
                        </a:rPr>
                        <a:t>FEILD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KEY</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352958">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r>
              <a:tr h="533542">
                <a:tc>
                  <a:txBody>
                    <a:bodyPr/>
                    <a:lstStyle/>
                    <a:p>
                      <a:pPr>
                        <a:lnSpc>
                          <a:spcPct val="115000"/>
                        </a:lnSpc>
                        <a:spcAft>
                          <a:spcPts val="0"/>
                        </a:spcAft>
                      </a:pPr>
                      <a:r>
                        <a:rPr lang="en-IN" sz="1100">
                          <a:effectLst/>
                        </a:rPr>
                        <a:t>  `location_name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Location name</a:t>
                      </a:r>
                      <a:endParaRPr lang="en-IN" sz="1100">
                        <a:effectLst/>
                        <a:latin typeface="Calibri"/>
                        <a:ea typeface="Calibri"/>
                        <a:cs typeface="Kartika"/>
                      </a:endParaRPr>
                    </a:p>
                  </a:txBody>
                  <a:tcPr marL="68580" marR="68580" marT="0" marB="0"/>
                </a:tc>
              </a:tr>
              <a:tr h="352958">
                <a:tc>
                  <a:txBody>
                    <a:bodyPr/>
                    <a:lstStyle/>
                    <a:p>
                      <a:pPr>
                        <a:lnSpc>
                          <a:spcPct val="115000"/>
                        </a:lnSpc>
                        <a:spcAft>
                          <a:spcPts val="0"/>
                        </a:spcAft>
                      </a:pPr>
                      <a:r>
                        <a:rPr lang="en-IN" sz="1100">
                          <a:effectLst/>
                        </a:rPr>
                        <a:t>  `address</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text</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Address</a:t>
                      </a:r>
                      <a:endParaRPr lang="en-IN" sz="1100">
                        <a:effectLst/>
                        <a:latin typeface="Calibri"/>
                        <a:ea typeface="Calibri"/>
                        <a:cs typeface="Kartika"/>
                      </a:endParaRPr>
                    </a:p>
                  </a:txBody>
                  <a:tcPr marL="68580" marR="68580" marT="0" marB="0"/>
                </a:tc>
              </a:tr>
              <a:tr h="352958">
                <a:tc>
                  <a:txBody>
                    <a:bodyPr/>
                    <a:lstStyle/>
                    <a:p>
                      <a:pPr algn="just">
                        <a:lnSpc>
                          <a:spcPct val="115000"/>
                        </a:lnSpc>
                        <a:spcAft>
                          <a:spcPts val="0"/>
                        </a:spcAft>
                      </a:pPr>
                      <a:r>
                        <a:rPr lang="en-IN" sz="1100">
                          <a:effectLst/>
                        </a:rPr>
                        <a:t>  `volunteer_id</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FK</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dirty="0">
                          <a:effectLst/>
                        </a:rPr>
                        <a:t>Volunteer id</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30340804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2765946"/>
          </a:xfrm>
        </p:spPr>
        <p:txBody>
          <a:bodyPr/>
          <a:lstStyle/>
          <a:p>
            <a:r>
              <a:rPr lang="en-IN" dirty="0" err="1" smtClean="0"/>
              <a:t>Tbl_movies</a:t>
            </a: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693219433"/>
              </p:ext>
            </p:extLst>
          </p:nvPr>
        </p:nvGraphicFramePr>
        <p:xfrm>
          <a:off x="2706612" y="3155431"/>
          <a:ext cx="8170653" cy="2235435"/>
        </p:xfrm>
        <a:graphic>
          <a:graphicData uri="http://schemas.openxmlformats.org/drawingml/2006/table">
            <a:tbl>
              <a:tblPr firstRow="1" firstCol="1" bandRow="1">
                <a:tableStyleId>{5C22544A-7EE6-4342-B048-85BDC9FD1C3A}</a:tableStyleId>
              </a:tblPr>
              <a:tblGrid>
                <a:gridCol w="3099869"/>
                <a:gridCol w="836261"/>
                <a:gridCol w="1751397"/>
                <a:gridCol w="2483126"/>
              </a:tblGrid>
              <a:tr h="279257">
                <a:tc>
                  <a:txBody>
                    <a:bodyPr/>
                    <a:lstStyle/>
                    <a:p>
                      <a:pPr>
                        <a:lnSpc>
                          <a:spcPct val="115000"/>
                        </a:lnSpc>
                        <a:spcAft>
                          <a:spcPts val="0"/>
                        </a:spcAft>
                      </a:pPr>
                      <a:r>
                        <a:rPr lang="en-IN" sz="1100" dirty="0">
                          <a:effectLst/>
                        </a:rPr>
                        <a:t>FEILD</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dirty="0">
                          <a:effectLst/>
                        </a:rPr>
                        <a:t>KEY</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279454">
                <a:tc>
                  <a:txBody>
                    <a:bodyPr/>
                    <a:lstStyle/>
                    <a:p>
                      <a:pPr>
                        <a:lnSpc>
                          <a:spcPct val="115000"/>
                        </a:lnSpc>
                        <a:spcAft>
                          <a:spcPts val="0"/>
                        </a:spcAft>
                      </a:pPr>
                      <a:r>
                        <a:rPr lang="en-IN" sz="1100">
                          <a:effectLst/>
                        </a:rPr>
                        <a:t>  `id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r>
              <a:tr h="279454">
                <a:tc>
                  <a:txBody>
                    <a:bodyPr/>
                    <a:lstStyle/>
                    <a:p>
                      <a:pPr>
                        <a:lnSpc>
                          <a:spcPct val="115000"/>
                        </a:lnSpc>
                        <a:spcAft>
                          <a:spcPts val="0"/>
                        </a:spcAft>
                      </a:pPr>
                      <a:r>
                        <a:rPr lang="en-IN" sz="1100">
                          <a:effectLst/>
                        </a:rPr>
                        <a:t>  `movie_name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Movie name </a:t>
                      </a:r>
                      <a:endParaRPr lang="en-IN" sz="1100">
                        <a:effectLst/>
                        <a:latin typeface="Calibri"/>
                        <a:ea typeface="Calibri"/>
                        <a:cs typeface="Kartika"/>
                      </a:endParaRPr>
                    </a:p>
                  </a:txBody>
                  <a:tcPr marL="68580" marR="68580" marT="0" marB="0"/>
                </a:tc>
              </a:tr>
              <a:tr h="279454">
                <a:tc>
                  <a:txBody>
                    <a:bodyPr/>
                    <a:lstStyle/>
                    <a:p>
                      <a:pPr>
                        <a:lnSpc>
                          <a:spcPct val="115000"/>
                        </a:lnSpc>
                        <a:spcAft>
                          <a:spcPts val="0"/>
                        </a:spcAft>
                      </a:pPr>
                      <a:r>
                        <a:rPr lang="en-IN" sz="1100">
                          <a:effectLst/>
                        </a:rPr>
                        <a:t>  `release_date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datetime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Released date</a:t>
                      </a:r>
                      <a:endParaRPr lang="en-IN" sz="1100">
                        <a:effectLst/>
                        <a:latin typeface="Calibri"/>
                        <a:ea typeface="Calibri"/>
                        <a:cs typeface="Kartika"/>
                      </a:endParaRPr>
                    </a:p>
                  </a:txBody>
                  <a:tcPr marL="68580" marR="68580" marT="0" marB="0"/>
                </a:tc>
              </a:tr>
              <a:tr h="279454">
                <a:tc>
                  <a:txBody>
                    <a:bodyPr/>
                    <a:lstStyle/>
                    <a:p>
                      <a:pPr>
                        <a:lnSpc>
                          <a:spcPct val="115000"/>
                        </a:lnSpc>
                        <a:spcAft>
                          <a:spcPts val="0"/>
                        </a:spcAft>
                      </a:pPr>
                      <a:r>
                        <a:rPr lang="en-IN" sz="1100">
                          <a:effectLst/>
                        </a:rPr>
                        <a:t>  `featured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Featured</a:t>
                      </a:r>
                      <a:endParaRPr lang="en-IN" sz="1100">
                        <a:effectLst/>
                        <a:latin typeface="Calibri"/>
                        <a:ea typeface="Calibri"/>
                        <a:cs typeface="Kartika"/>
                      </a:endParaRPr>
                    </a:p>
                  </a:txBody>
                  <a:tcPr marL="68580" marR="68580" marT="0" marB="0"/>
                </a:tc>
              </a:tr>
              <a:tr h="279454">
                <a:tc>
                  <a:txBody>
                    <a:bodyPr/>
                    <a:lstStyle/>
                    <a:p>
                      <a:pPr>
                        <a:lnSpc>
                          <a:spcPct val="115000"/>
                        </a:lnSpc>
                        <a:spcAft>
                          <a:spcPts val="0"/>
                        </a:spcAft>
                      </a:pPr>
                      <a:r>
                        <a:rPr lang="en-IN" sz="1100" dirty="0">
                          <a:effectLst/>
                        </a:rPr>
                        <a:t>  `thumb</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Thumb</a:t>
                      </a:r>
                      <a:endParaRPr lang="en-IN" sz="1100">
                        <a:effectLst/>
                        <a:latin typeface="Calibri"/>
                        <a:ea typeface="Calibri"/>
                        <a:cs typeface="Kartika"/>
                      </a:endParaRPr>
                    </a:p>
                  </a:txBody>
                  <a:tcPr marL="68580" marR="68580" marT="0" marB="0"/>
                </a:tc>
              </a:tr>
              <a:tr h="279454">
                <a:tc>
                  <a:txBody>
                    <a:bodyPr/>
                    <a:lstStyle/>
                    <a:p>
                      <a:pPr>
                        <a:lnSpc>
                          <a:spcPct val="115000"/>
                        </a:lnSpc>
                        <a:spcAft>
                          <a:spcPts val="0"/>
                        </a:spcAft>
                      </a:pPr>
                      <a:r>
                        <a:rPr lang="en-IN" sz="1100">
                          <a:effectLst/>
                        </a:rPr>
                        <a:t>  `language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Language</a:t>
                      </a:r>
                      <a:endParaRPr lang="en-IN" sz="1100">
                        <a:effectLst/>
                        <a:latin typeface="Calibri"/>
                        <a:ea typeface="Calibri"/>
                        <a:cs typeface="Kartika"/>
                      </a:endParaRPr>
                    </a:p>
                  </a:txBody>
                  <a:tcPr marL="68580" marR="68580" marT="0" marB="0"/>
                </a:tc>
              </a:tr>
              <a:tr h="279454">
                <a:tc>
                  <a:txBody>
                    <a:bodyPr/>
                    <a:lstStyle/>
                    <a:p>
                      <a:pPr algn="just">
                        <a:lnSpc>
                          <a:spcPct val="115000"/>
                        </a:lnSpc>
                        <a:spcAft>
                          <a:spcPts val="0"/>
                        </a:spcAft>
                      </a:pPr>
                      <a:r>
                        <a:rPr lang="en-IN" sz="1100">
                          <a:effectLst/>
                        </a:rPr>
                        <a:t>  `rating</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dirty="0">
                          <a:effectLst/>
                        </a:rPr>
                        <a:t>rating</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10149394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Tbl_news</a:t>
            </a: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74180999"/>
              </p:ext>
            </p:extLst>
          </p:nvPr>
        </p:nvGraphicFramePr>
        <p:xfrm>
          <a:off x="2665668" y="2935349"/>
          <a:ext cx="8075119" cy="2414570"/>
        </p:xfrm>
        <a:graphic>
          <a:graphicData uri="http://schemas.openxmlformats.org/drawingml/2006/table">
            <a:tbl>
              <a:tblPr firstRow="1" firstCol="1" bandRow="1">
                <a:tableStyleId>{5C22544A-7EE6-4342-B048-85BDC9FD1C3A}</a:tableStyleId>
              </a:tblPr>
              <a:tblGrid>
                <a:gridCol w="3389521"/>
                <a:gridCol w="767315"/>
                <a:gridCol w="1729980"/>
                <a:gridCol w="2188303"/>
              </a:tblGrid>
              <a:tr h="241304">
                <a:tc>
                  <a:txBody>
                    <a:bodyPr/>
                    <a:lstStyle/>
                    <a:p>
                      <a:pPr>
                        <a:lnSpc>
                          <a:spcPct val="115000"/>
                        </a:lnSpc>
                        <a:spcAft>
                          <a:spcPts val="0"/>
                        </a:spcAft>
                      </a:pPr>
                      <a:r>
                        <a:rPr lang="en-IN" sz="1100">
                          <a:effectLst/>
                        </a:rPr>
                        <a:t>FIELD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KEY</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241474">
                <a:tc>
                  <a:txBody>
                    <a:bodyPr/>
                    <a:lstStyle/>
                    <a:p>
                      <a:pPr>
                        <a:lnSpc>
                          <a:spcPct val="115000"/>
                        </a:lnSpc>
                        <a:spcAft>
                          <a:spcPts val="0"/>
                        </a:spcAft>
                      </a:pPr>
                      <a:r>
                        <a:rPr lang="en-IN" sz="1100">
                          <a:effectLst/>
                        </a:rPr>
                        <a:t>  `id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r>
              <a:tr h="241474">
                <a:tc>
                  <a:txBody>
                    <a:bodyPr/>
                    <a:lstStyle/>
                    <a:p>
                      <a:pPr>
                        <a:lnSpc>
                          <a:spcPct val="115000"/>
                        </a:lnSpc>
                        <a:spcAft>
                          <a:spcPts val="0"/>
                        </a:spcAft>
                      </a:pPr>
                      <a:r>
                        <a:rPr lang="en-IN" sz="1100">
                          <a:effectLst/>
                        </a:rPr>
                        <a:t>  `title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Title</a:t>
                      </a:r>
                      <a:endParaRPr lang="en-IN" sz="1100">
                        <a:effectLst/>
                        <a:latin typeface="Calibri"/>
                        <a:ea typeface="Calibri"/>
                        <a:cs typeface="Kartika"/>
                      </a:endParaRPr>
                    </a:p>
                  </a:txBody>
                  <a:tcPr marL="68580" marR="68580" marT="0" marB="0"/>
                </a:tc>
              </a:tr>
              <a:tr h="241474">
                <a:tc>
                  <a:txBody>
                    <a:bodyPr/>
                    <a:lstStyle/>
                    <a:p>
                      <a:pPr>
                        <a:lnSpc>
                          <a:spcPct val="115000"/>
                        </a:lnSpc>
                        <a:spcAft>
                          <a:spcPts val="0"/>
                        </a:spcAft>
                      </a:pPr>
                      <a:r>
                        <a:rPr lang="en-IN" sz="1100">
                          <a:effectLst/>
                        </a:rPr>
                        <a:t>  `date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Datetime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Date</a:t>
                      </a:r>
                      <a:endParaRPr lang="en-IN" sz="1100">
                        <a:effectLst/>
                        <a:latin typeface="Calibri"/>
                        <a:ea typeface="Calibri"/>
                        <a:cs typeface="Kartika"/>
                      </a:endParaRPr>
                    </a:p>
                  </a:txBody>
                  <a:tcPr marL="68580" marR="68580" marT="0" marB="0"/>
                </a:tc>
              </a:tr>
              <a:tr h="241474">
                <a:tc>
                  <a:txBody>
                    <a:bodyPr/>
                    <a:lstStyle/>
                    <a:p>
                      <a:pPr>
                        <a:lnSpc>
                          <a:spcPct val="115000"/>
                        </a:lnSpc>
                        <a:spcAft>
                          <a:spcPts val="0"/>
                        </a:spcAft>
                      </a:pPr>
                      <a:r>
                        <a:rPr lang="en-IN" sz="1100">
                          <a:effectLst/>
                        </a:rPr>
                        <a:t>  `contents</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Text</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Content text</a:t>
                      </a:r>
                      <a:endParaRPr lang="en-IN" sz="1100">
                        <a:effectLst/>
                        <a:latin typeface="Calibri"/>
                        <a:ea typeface="Calibri"/>
                        <a:cs typeface="Kartika"/>
                      </a:endParaRPr>
                    </a:p>
                  </a:txBody>
                  <a:tcPr marL="68580" marR="68580" marT="0" marB="0"/>
                </a:tc>
              </a:tr>
              <a:tr h="241474">
                <a:tc>
                  <a:txBody>
                    <a:bodyPr/>
                    <a:lstStyle/>
                    <a:p>
                      <a:pPr>
                        <a:lnSpc>
                          <a:spcPct val="115000"/>
                        </a:lnSpc>
                        <a:spcAft>
                          <a:spcPts val="0"/>
                        </a:spcAft>
                      </a:pPr>
                      <a:r>
                        <a:rPr lang="en-IN" sz="1100">
                          <a:effectLst/>
                        </a:rPr>
                        <a:t>  `excerpt</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Excerpt</a:t>
                      </a:r>
                      <a:endParaRPr lang="en-IN" sz="1100">
                        <a:effectLst/>
                        <a:latin typeface="Calibri"/>
                        <a:ea typeface="Calibri"/>
                        <a:cs typeface="Kartika"/>
                      </a:endParaRPr>
                    </a:p>
                  </a:txBody>
                  <a:tcPr marL="68580" marR="68580" marT="0" marB="0"/>
                </a:tc>
              </a:tr>
              <a:tr h="241474">
                <a:tc>
                  <a:txBody>
                    <a:bodyPr/>
                    <a:lstStyle/>
                    <a:p>
                      <a:pPr>
                        <a:lnSpc>
                          <a:spcPct val="115000"/>
                        </a:lnSpc>
                        <a:spcAft>
                          <a:spcPts val="0"/>
                        </a:spcAft>
                      </a:pPr>
                      <a:r>
                        <a:rPr lang="en-IN" sz="1100">
                          <a:effectLst/>
                        </a:rPr>
                        <a:t>  `featured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Featured</a:t>
                      </a:r>
                      <a:endParaRPr lang="en-IN" sz="1100">
                        <a:effectLst/>
                        <a:latin typeface="Calibri"/>
                        <a:ea typeface="Calibri"/>
                        <a:cs typeface="Kartika"/>
                      </a:endParaRPr>
                    </a:p>
                  </a:txBody>
                  <a:tcPr marL="68580" marR="68580" marT="0" marB="0"/>
                </a:tc>
              </a:tr>
              <a:tr h="241474">
                <a:tc>
                  <a:txBody>
                    <a:bodyPr/>
                    <a:lstStyle/>
                    <a:p>
                      <a:pPr>
                        <a:lnSpc>
                          <a:spcPct val="115000"/>
                        </a:lnSpc>
                        <a:spcAft>
                          <a:spcPts val="0"/>
                        </a:spcAft>
                      </a:pPr>
                      <a:r>
                        <a:rPr lang="en-IN" sz="1100">
                          <a:effectLst/>
                        </a:rPr>
                        <a:t>  `status</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Status</a:t>
                      </a:r>
                      <a:endParaRPr lang="en-IN" sz="1100">
                        <a:effectLst/>
                        <a:latin typeface="Calibri"/>
                        <a:ea typeface="Calibri"/>
                        <a:cs typeface="Kartika"/>
                      </a:endParaRPr>
                    </a:p>
                  </a:txBody>
                  <a:tcPr marL="68580" marR="68580" marT="0" marB="0"/>
                </a:tc>
              </a:tr>
              <a:tr h="241474">
                <a:tc>
                  <a:txBody>
                    <a:bodyPr/>
                    <a:lstStyle/>
                    <a:p>
                      <a:pPr>
                        <a:lnSpc>
                          <a:spcPct val="115000"/>
                        </a:lnSpc>
                        <a:spcAft>
                          <a:spcPts val="0"/>
                        </a:spcAft>
                      </a:pPr>
                      <a:r>
                        <a:rPr lang="en-IN" sz="1100">
                          <a:effectLst/>
                        </a:rPr>
                        <a:t>  `thumb</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Thumb</a:t>
                      </a:r>
                      <a:endParaRPr lang="en-IN" sz="1100">
                        <a:effectLst/>
                        <a:latin typeface="Calibri"/>
                        <a:ea typeface="Calibri"/>
                        <a:cs typeface="Kartika"/>
                      </a:endParaRPr>
                    </a:p>
                  </a:txBody>
                  <a:tcPr marL="68580" marR="68580" marT="0" marB="0"/>
                </a:tc>
              </a:tr>
              <a:tr h="241474">
                <a:tc>
                  <a:txBody>
                    <a:bodyPr/>
                    <a:lstStyle/>
                    <a:p>
                      <a:pPr>
                        <a:lnSpc>
                          <a:spcPct val="115000"/>
                        </a:lnSpc>
                        <a:spcAft>
                          <a:spcPts val="0"/>
                        </a:spcAft>
                      </a:pPr>
                      <a:r>
                        <a:rPr lang="en-IN" sz="1100">
                          <a:effectLst/>
                        </a:rPr>
                        <a:t>  `category_id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FK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dirty="0">
                          <a:effectLst/>
                        </a:rPr>
                        <a:t>Category id</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35361947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Tbl_options</a:t>
            </a: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69045779"/>
              </p:ext>
            </p:extLst>
          </p:nvPr>
        </p:nvGraphicFramePr>
        <p:xfrm>
          <a:off x="2648215" y="2828743"/>
          <a:ext cx="8133515" cy="1757058"/>
        </p:xfrm>
        <a:graphic>
          <a:graphicData uri="http://schemas.openxmlformats.org/drawingml/2006/table">
            <a:tbl>
              <a:tblPr firstRow="1" firstCol="1" bandRow="1">
                <a:tableStyleId>{5C22544A-7EE6-4342-B048-85BDC9FD1C3A}</a:tableStyleId>
              </a:tblPr>
              <a:tblGrid>
                <a:gridCol w="2465594"/>
                <a:gridCol w="1437392"/>
                <a:gridCol w="2068743"/>
                <a:gridCol w="2161786"/>
              </a:tblGrid>
              <a:tr h="294675">
                <a:tc>
                  <a:txBody>
                    <a:bodyPr/>
                    <a:lstStyle/>
                    <a:p>
                      <a:pPr>
                        <a:lnSpc>
                          <a:spcPct val="115000"/>
                        </a:lnSpc>
                        <a:spcAft>
                          <a:spcPts val="0"/>
                        </a:spcAft>
                      </a:pPr>
                      <a:r>
                        <a:rPr lang="en-IN" sz="1100">
                          <a:effectLst/>
                        </a:rPr>
                        <a:t>FEILD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KEY</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425000">
                <a:tc>
                  <a:txBody>
                    <a:bodyPr/>
                    <a:lstStyle/>
                    <a:p>
                      <a:pPr marL="589280">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a:t>
                      </a:r>
                    </a:p>
                    <a:p>
                      <a:pPr marL="408940">
                        <a:lnSpc>
                          <a:spcPct val="115000"/>
                        </a:lnSpc>
                        <a:spcAft>
                          <a:spcPts val="0"/>
                        </a:spcAft>
                      </a:pPr>
                      <a:r>
                        <a:rPr lang="en-IN" sz="1100">
                          <a:effectLst/>
                        </a:rPr>
                        <a:t> </a:t>
                      </a:r>
                    </a:p>
                    <a:p>
                      <a:pPr marL="408940">
                        <a:lnSpc>
                          <a:spcPct val="115000"/>
                        </a:lnSpc>
                        <a:spcAft>
                          <a:spcPts val="0"/>
                        </a:spcAft>
                      </a:pPr>
                      <a:r>
                        <a:rPr lang="en-IN" sz="1100">
                          <a:effectLst/>
                        </a:rPr>
                        <a:t>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marL="257810">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r>
              <a:tr h="294675">
                <a:tc>
                  <a:txBody>
                    <a:bodyPr/>
                    <a:lstStyle/>
                    <a:p>
                      <a:pPr marL="589280">
                        <a:lnSpc>
                          <a:spcPct val="115000"/>
                        </a:lnSpc>
                        <a:spcAft>
                          <a:spcPts val="0"/>
                        </a:spcAft>
                      </a:pPr>
                      <a:r>
                        <a:rPr lang="en-IN" sz="1100" dirty="0">
                          <a:effectLst/>
                        </a:rPr>
                        <a:t>  `option</a:t>
                      </a:r>
                      <a:endParaRPr lang="en-IN" sz="1100" dirty="0">
                        <a:effectLst/>
                        <a:latin typeface="Calibri"/>
                        <a:ea typeface="Calibri"/>
                        <a:cs typeface="Kartika"/>
                      </a:endParaRPr>
                    </a:p>
                  </a:txBody>
                  <a:tcPr marL="68580" marR="68580" marT="0" marB="0"/>
                </a:tc>
                <a:tc>
                  <a:txBody>
                    <a:bodyPr/>
                    <a:lstStyle/>
                    <a:p>
                      <a:pPr marL="637540">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marL="257810">
                        <a:lnSpc>
                          <a:spcPct val="115000"/>
                        </a:lnSpc>
                        <a:spcAft>
                          <a:spcPts val="0"/>
                        </a:spcAft>
                      </a:pPr>
                      <a:r>
                        <a:rPr lang="en-IN" sz="1100">
                          <a:effectLst/>
                        </a:rPr>
                        <a:t>Option</a:t>
                      </a:r>
                      <a:endParaRPr lang="en-IN" sz="1100">
                        <a:effectLst/>
                        <a:latin typeface="Calibri"/>
                        <a:ea typeface="Calibri"/>
                        <a:cs typeface="Kartika"/>
                      </a:endParaRPr>
                    </a:p>
                  </a:txBody>
                  <a:tcPr marL="68580" marR="68580" marT="0" marB="0"/>
                </a:tc>
              </a:tr>
              <a:tr h="294675">
                <a:tc>
                  <a:txBody>
                    <a:bodyPr/>
                    <a:lstStyle/>
                    <a:p>
                      <a:pPr>
                        <a:lnSpc>
                          <a:spcPct val="115000"/>
                        </a:lnSpc>
                        <a:spcAft>
                          <a:spcPts val="0"/>
                        </a:spcAft>
                      </a:pPr>
                      <a:r>
                        <a:rPr lang="en-IN" sz="1100">
                          <a:effectLst/>
                        </a:rPr>
                        <a:t>  `question_id</a:t>
                      </a:r>
                      <a:endParaRPr lang="en-IN" sz="1100">
                        <a:effectLst/>
                        <a:latin typeface="Calibri"/>
                        <a:ea typeface="Calibri"/>
                        <a:cs typeface="Kartika"/>
                      </a:endParaRPr>
                    </a:p>
                  </a:txBody>
                  <a:tcPr marL="68580" marR="68580" marT="0" marB="0"/>
                </a:tc>
                <a:tc>
                  <a:txBody>
                    <a:bodyPr/>
                    <a:lstStyle/>
                    <a:p>
                      <a:pPr marL="637540">
                        <a:lnSpc>
                          <a:spcPct val="115000"/>
                        </a:lnSpc>
                        <a:spcAft>
                          <a:spcPts val="0"/>
                        </a:spcAft>
                      </a:pPr>
                      <a:r>
                        <a:rPr lang="en-IN" sz="1100">
                          <a:effectLst/>
                        </a:rPr>
                        <a:t>FK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marL="257810">
                        <a:lnSpc>
                          <a:spcPct val="115000"/>
                        </a:lnSpc>
                        <a:spcAft>
                          <a:spcPts val="0"/>
                        </a:spcAft>
                      </a:pPr>
                      <a:r>
                        <a:rPr lang="en-IN" sz="1100">
                          <a:effectLst/>
                        </a:rPr>
                        <a:t>Question id</a:t>
                      </a:r>
                      <a:endParaRPr lang="en-IN" sz="1100">
                        <a:effectLst/>
                        <a:latin typeface="Calibri"/>
                        <a:ea typeface="Calibri"/>
                        <a:cs typeface="Kartika"/>
                      </a:endParaRPr>
                    </a:p>
                  </a:txBody>
                  <a:tcPr marL="68580" marR="68580" marT="0" marB="0"/>
                </a:tc>
              </a:tr>
              <a:tr h="294675">
                <a:tc>
                  <a:txBody>
                    <a:bodyPr/>
                    <a:lstStyle/>
                    <a:p>
                      <a:pPr algn="just">
                        <a:lnSpc>
                          <a:spcPct val="115000"/>
                        </a:lnSpc>
                        <a:spcAft>
                          <a:spcPts val="0"/>
                        </a:spcAft>
                      </a:pPr>
                      <a:r>
                        <a:rPr lang="en-IN" sz="1100">
                          <a:effectLst/>
                        </a:rPr>
                        <a:t>is_answer` </a:t>
                      </a:r>
                      <a:endParaRPr lang="en-IN" sz="1100">
                        <a:effectLst/>
                        <a:latin typeface="Calibri"/>
                        <a:ea typeface="Calibri"/>
                        <a:cs typeface="Kartika"/>
                      </a:endParaRPr>
                    </a:p>
                  </a:txBody>
                  <a:tcPr marL="68580" marR="68580" marT="0" marB="0"/>
                </a:tc>
                <a:tc>
                  <a:txBody>
                    <a:bodyPr/>
                    <a:lstStyle/>
                    <a:p>
                      <a:pPr marL="637540" algn="just">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tinyint(1)</a:t>
                      </a:r>
                      <a:endParaRPr lang="en-IN" sz="1100">
                        <a:effectLst/>
                        <a:latin typeface="Calibri"/>
                        <a:ea typeface="Calibri"/>
                        <a:cs typeface="Kartika"/>
                      </a:endParaRPr>
                    </a:p>
                  </a:txBody>
                  <a:tcPr marL="68580" marR="68580" marT="0" marB="0"/>
                </a:tc>
                <a:tc>
                  <a:txBody>
                    <a:bodyPr/>
                    <a:lstStyle/>
                    <a:p>
                      <a:pPr marL="257810" algn="just">
                        <a:lnSpc>
                          <a:spcPct val="115000"/>
                        </a:lnSpc>
                        <a:spcAft>
                          <a:spcPts val="0"/>
                        </a:spcAft>
                      </a:pPr>
                      <a:r>
                        <a:rPr lang="en-IN" sz="1100" dirty="0">
                          <a:effectLst/>
                        </a:rPr>
                        <a:t>Is answer</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13014789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Tbl_reset</a:t>
            </a: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92976278"/>
              </p:ext>
            </p:extLst>
          </p:nvPr>
        </p:nvGraphicFramePr>
        <p:xfrm>
          <a:off x="2641539" y="2763079"/>
          <a:ext cx="8167487" cy="2068227"/>
        </p:xfrm>
        <a:graphic>
          <a:graphicData uri="http://schemas.openxmlformats.org/drawingml/2006/table">
            <a:tbl>
              <a:tblPr firstRow="1" firstCol="1" bandRow="1">
                <a:tableStyleId>{5C22544A-7EE6-4342-B048-85BDC9FD1C3A}</a:tableStyleId>
              </a:tblPr>
              <a:tblGrid>
                <a:gridCol w="2941577"/>
                <a:gridCol w="1741970"/>
                <a:gridCol w="1741970"/>
                <a:gridCol w="1741970"/>
              </a:tblGrid>
              <a:tr h="516783">
                <a:tc>
                  <a:txBody>
                    <a:bodyPr/>
                    <a:lstStyle/>
                    <a:p>
                      <a:pPr>
                        <a:lnSpc>
                          <a:spcPct val="115000"/>
                        </a:lnSpc>
                        <a:spcAft>
                          <a:spcPts val="0"/>
                        </a:spcAft>
                      </a:pPr>
                      <a:r>
                        <a:rPr lang="en-IN" sz="1100" dirty="0">
                          <a:effectLst/>
                        </a:rPr>
                        <a:t>FEILD</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KEY</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517148">
                <a:tc>
                  <a:txBody>
                    <a:bodyPr/>
                    <a:lstStyle/>
                    <a:p>
                      <a:pPr>
                        <a:lnSpc>
                          <a:spcPct val="115000"/>
                        </a:lnSpc>
                        <a:spcAft>
                          <a:spcPts val="0"/>
                        </a:spcAft>
                      </a:pPr>
                      <a:r>
                        <a:rPr lang="en-IN" sz="1100">
                          <a:effectLst/>
                        </a:rPr>
                        <a:t>  `id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r>
              <a:tr h="517148">
                <a:tc>
                  <a:txBody>
                    <a:bodyPr/>
                    <a:lstStyle/>
                    <a:p>
                      <a:pPr>
                        <a:lnSpc>
                          <a:spcPct val="115000"/>
                        </a:lnSpc>
                        <a:spcAft>
                          <a:spcPts val="0"/>
                        </a:spcAft>
                      </a:pPr>
                      <a:r>
                        <a:rPr lang="en-IN" sz="1100" dirty="0">
                          <a:effectLst/>
                        </a:rPr>
                        <a:t>  `</a:t>
                      </a:r>
                      <a:r>
                        <a:rPr lang="en-IN" sz="1100" dirty="0" err="1">
                          <a:effectLst/>
                        </a:rPr>
                        <a:t>user_id</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FK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User id</a:t>
                      </a:r>
                      <a:endParaRPr lang="en-IN" sz="1100">
                        <a:effectLst/>
                        <a:latin typeface="Calibri"/>
                        <a:ea typeface="Calibri"/>
                        <a:cs typeface="Kartika"/>
                      </a:endParaRPr>
                    </a:p>
                  </a:txBody>
                  <a:tcPr marL="68580" marR="68580" marT="0" marB="0"/>
                </a:tc>
              </a:tr>
              <a:tr h="517148">
                <a:tc>
                  <a:txBody>
                    <a:bodyPr/>
                    <a:lstStyle/>
                    <a:p>
                      <a:pPr algn="just">
                        <a:lnSpc>
                          <a:spcPct val="115000"/>
                        </a:lnSpc>
                        <a:spcAft>
                          <a:spcPts val="0"/>
                        </a:spcAft>
                      </a:pPr>
                      <a:r>
                        <a:rPr lang="en-IN" sz="1100">
                          <a:effectLst/>
                        </a:rPr>
                        <a:t>  `reset_key` </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varchar(100)</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dirty="0">
                          <a:effectLst/>
                        </a:rPr>
                        <a:t>Reset key</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28940670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Tbl_shows</a:t>
            </a: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0994292"/>
              </p:ext>
            </p:extLst>
          </p:nvPr>
        </p:nvGraphicFramePr>
        <p:xfrm>
          <a:off x="2600596" y="2872260"/>
          <a:ext cx="8276671" cy="1877160"/>
        </p:xfrm>
        <a:graphic>
          <a:graphicData uri="http://schemas.openxmlformats.org/drawingml/2006/table">
            <a:tbl>
              <a:tblPr firstRow="1" firstCol="1" bandRow="1">
                <a:tableStyleId>{5C22544A-7EE6-4342-B048-85BDC9FD1C3A}</a:tableStyleId>
              </a:tblPr>
              <a:tblGrid>
                <a:gridCol w="2823457"/>
                <a:gridCol w="1817738"/>
                <a:gridCol w="1817738"/>
                <a:gridCol w="1817738"/>
              </a:tblGrid>
              <a:tr h="469290">
                <a:tc>
                  <a:txBody>
                    <a:bodyPr/>
                    <a:lstStyle/>
                    <a:p>
                      <a:pPr>
                        <a:lnSpc>
                          <a:spcPct val="115000"/>
                        </a:lnSpc>
                        <a:spcAft>
                          <a:spcPts val="0"/>
                        </a:spcAft>
                      </a:pPr>
                      <a:r>
                        <a:rPr lang="en-IN" sz="1100">
                          <a:effectLst/>
                        </a:rPr>
                        <a:t>FEILD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KEY</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469290">
                <a:tc>
                  <a:txBody>
                    <a:bodyPr/>
                    <a:lstStyle/>
                    <a:p>
                      <a:pPr>
                        <a:lnSpc>
                          <a:spcPct val="115000"/>
                        </a:lnSpc>
                        <a:spcAft>
                          <a:spcPts val="0"/>
                        </a:spcAft>
                      </a:pPr>
                      <a:r>
                        <a:rPr lang="en-IN" sz="1100">
                          <a:effectLst/>
                        </a:rPr>
                        <a:t>  `id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 </a:t>
                      </a:r>
                      <a:endParaRPr lang="en-IN" sz="1100">
                        <a:effectLst/>
                        <a:latin typeface="Calibri"/>
                        <a:ea typeface="Calibri"/>
                        <a:cs typeface="Kartika"/>
                      </a:endParaRPr>
                    </a:p>
                  </a:txBody>
                  <a:tcPr marL="68580" marR="68580" marT="0" marB="0"/>
                </a:tc>
              </a:tr>
              <a:tr h="469290">
                <a:tc>
                  <a:txBody>
                    <a:bodyPr/>
                    <a:lstStyle/>
                    <a:p>
                      <a:pPr>
                        <a:lnSpc>
                          <a:spcPct val="115000"/>
                        </a:lnSpc>
                        <a:spcAft>
                          <a:spcPts val="0"/>
                        </a:spcAft>
                      </a:pPr>
                      <a:r>
                        <a:rPr lang="en-IN" sz="1100">
                          <a:effectLst/>
                        </a:rPr>
                        <a:t> `show_id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Show id</a:t>
                      </a:r>
                      <a:endParaRPr lang="en-IN" sz="1100">
                        <a:effectLst/>
                        <a:latin typeface="Calibri"/>
                        <a:ea typeface="Calibri"/>
                        <a:cs typeface="Kartika"/>
                      </a:endParaRPr>
                    </a:p>
                  </a:txBody>
                  <a:tcPr marL="68580" marR="68580" marT="0" marB="0"/>
                </a:tc>
              </a:tr>
              <a:tr h="469290">
                <a:tc>
                  <a:txBody>
                    <a:bodyPr/>
                    <a:lstStyle/>
                    <a:p>
                      <a:pPr algn="just">
                        <a:lnSpc>
                          <a:spcPct val="115000"/>
                        </a:lnSpc>
                        <a:spcAft>
                          <a:spcPts val="0"/>
                        </a:spcAft>
                      </a:pPr>
                      <a:r>
                        <a:rPr lang="en-IN" sz="1100">
                          <a:effectLst/>
                        </a:rPr>
                        <a:t>  `movie_id` </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FK</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dirty="0">
                          <a:effectLst/>
                        </a:rPr>
                        <a:t>Movie id</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20030274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Tbl_test</a:t>
            </a: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53823352"/>
              </p:ext>
            </p:extLst>
          </p:nvPr>
        </p:nvGraphicFramePr>
        <p:xfrm>
          <a:off x="2644392" y="2967796"/>
          <a:ext cx="8137339" cy="1727033"/>
        </p:xfrm>
        <a:graphic>
          <a:graphicData uri="http://schemas.openxmlformats.org/drawingml/2006/table">
            <a:tbl>
              <a:tblPr firstRow="1" firstCol="1" bandRow="1">
                <a:tableStyleId>{5C22544A-7EE6-4342-B048-85BDC9FD1C3A}</a:tableStyleId>
              </a:tblPr>
              <a:tblGrid>
                <a:gridCol w="3051970"/>
                <a:gridCol w="1695123"/>
                <a:gridCol w="1695123"/>
                <a:gridCol w="1695123"/>
              </a:tblGrid>
              <a:tr h="878173">
                <a:tc>
                  <a:txBody>
                    <a:bodyPr/>
                    <a:lstStyle/>
                    <a:p>
                      <a:pPr marL="457200" algn="just">
                        <a:lnSpc>
                          <a:spcPct val="115000"/>
                        </a:lnSpc>
                        <a:spcAft>
                          <a:spcPts val="0"/>
                        </a:spcAft>
                      </a:pPr>
                      <a:r>
                        <a:rPr lang="en-IN" sz="1100">
                          <a:effectLst/>
                        </a:rPr>
                        <a:t>FEILD</a:t>
                      </a:r>
                      <a:endParaRPr lang="en-IN" sz="1100">
                        <a:effectLst/>
                        <a:latin typeface="Calibri"/>
                        <a:ea typeface="Calibri"/>
                        <a:cs typeface="Kartika"/>
                      </a:endParaRPr>
                    </a:p>
                  </a:txBody>
                  <a:tcPr marL="68580" marR="68580" marT="0" marB="0"/>
                </a:tc>
                <a:tc>
                  <a:txBody>
                    <a:bodyPr/>
                    <a:lstStyle/>
                    <a:p>
                      <a:pPr marL="457200" algn="just">
                        <a:lnSpc>
                          <a:spcPct val="115000"/>
                        </a:lnSpc>
                        <a:spcAft>
                          <a:spcPts val="0"/>
                        </a:spcAft>
                      </a:pPr>
                      <a:r>
                        <a:rPr lang="en-IN" sz="1100">
                          <a:effectLst/>
                        </a:rPr>
                        <a:t>KEY</a:t>
                      </a:r>
                      <a:endParaRPr lang="en-IN" sz="1100">
                        <a:effectLst/>
                        <a:latin typeface="Calibri"/>
                        <a:ea typeface="Calibri"/>
                        <a:cs typeface="Kartika"/>
                      </a:endParaRPr>
                    </a:p>
                  </a:txBody>
                  <a:tcPr marL="68580" marR="68580" marT="0" marB="0"/>
                </a:tc>
                <a:tc>
                  <a:txBody>
                    <a:bodyPr/>
                    <a:lstStyle/>
                    <a:p>
                      <a:pPr marL="457200" algn="just">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marL="457200" algn="just">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424430">
                <a:tc>
                  <a:txBody>
                    <a:bodyPr/>
                    <a:lstStyle/>
                    <a:p>
                      <a:pPr>
                        <a:lnSpc>
                          <a:spcPct val="115000"/>
                        </a:lnSpc>
                        <a:spcAft>
                          <a:spcPts val="0"/>
                        </a:spcAft>
                      </a:pPr>
                      <a:r>
                        <a:rPr lang="en-IN" sz="1100">
                          <a:effectLst/>
                        </a:rPr>
                        <a:t>  `id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r>
              <a:tr h="424430">
                <a:tc>
                  <a:txBody>
                    <a:bodyPr/>
                    <a:lstStyle/>
                    <a:p>
                      <a:pPr algn="just">
                        <a:lnSpc>
                          <a:spcPct val="115000"/>
                        </a:lnSpc>
                        <a:spcAft>
                          <a:spcPts val="0"/>
                        </a:spcAft>
                      </a:pPr>
                      <a:r>
                        <a:rPr lang="en-IN" sz="1100">
                          <a:effectLst/>
                        </a:rPr>
                        <a:t>  `result` </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no</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text</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dirty="0">
                          <a:effectLst/>
                        </a:rPr>
                        <a:t>Result</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4152836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Tbl_theatres</a:t>
            </a:r>
          </a:p>
          <a:p>
            <a:pPr marL="0" indent="0">
              <a:buNone/>
            </a:pP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66120752"/>
              </p:ext>
            </p:extLst>
          </p:nvPr>
        </p:nvGraphicFramePr>
        <p:xfrm>
          <a:off x="2573300" y="2883334"/>
          <a:ext cx="8263021" cy="2057156"/>
        </p:xfrm>
        <a:graphic>
          <a:graphicData uri="http://schemas.openxmlformats.org/drawingml/2006/table">
            <a:tbl>
              <a:tblPr firstRow="1" firstCol="1" bandRow="1">
                <a:tableStyleId>{5C22544A-7EE6-4342-B048-85BDC9FD1C3A}</a:tableStyleId>
              </a:tblPr>
              <a:tblGrid>
                <a:gridCol w="2975983"/>
                <a:gridCol w="1762346"/>
                <a:gridCol w="1762346"/>
                <a:gridCol w="1762346"/>
              </a:tblGrid>
              <a:tr h="293702">
                <a:tc>
                  <a:txBody>
                    <a:bodyPr/>
                    <a:lstStyle/>
                    <a:p>
                      <a:pPr>
                        <a:lnSpc>
                          <a:spcPct val="115000"/>
                        </a:lnSpc>
                        <a:spcAft>
                          <a:spcPts val="0"/>
                        </a:spcAft>
                      </a:pPr>
                      <a:r>
                        <a:rPr lang="en-IN" sz="1100">
                          <a:effectLst/>
                        </a:rPr>
                        <a:t>FEILD</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KEY</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TYPE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DESCRIPTION</a:t>
                      </a:r>
                      <a:endParaRPr lang="en-IN" sz="1100">
                        <a:effectLst/>
                        <a:latin typeface="Calibri"/>
                        <a:ea typeface="Calibri"/>
                        <a:cs typeface="Kartika"/>
                      </a:endParaRPr>
                    </a:p>
                  </a:txBody>
                  <a:tcPr marL="68580" marR="68580" marT="0" marB="0"/>
                </a:tc>
              </a:tr>
              <a:tr h="293909">
                <a:tc>
                  <a:txBody>
                    <a:bodyPr/>
                    <a:lstStyle/>
                    <a:p>
                      <a:pPr>
                        <a:lnSpc>
                          <a:spcPct val="115000"/>
                        </a:lnSpc>
                        <a:spcAft>
                          <a:spcPts val="0"/>
                        </a:spcAft>
                      </a:pPr>
                      <a:r>
                        <a:rPr lang="en-IN" sz="1100" dirty="0">
                          <a:effectLst/>
                        </a:rPr>
                        <a:t>  `id</a:t>
                      </a:r>
                      <a:endParaRPr lang="en-IN" sz="1100" dirty="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PK</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bigint(10)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Id</a:t>
                      </a:r>
                      <a:endParaRPr lang="en-IN" sz="1100">
                        <a:effectLst/>
                        <a:latin typeface="Calibri"/>
                        <a:ea typeface="Calibri"/>
                        <a:cs typeface="Kartika"/>
                      </a:endParaRPr>
                    </a:p>
                  </a:txBody>
                  <a:tcPr marL="68580" marR="68580" marT="0" marB="0"/>
                </a:tc>
              </a:tr>
              <a:tr h="293909">
                <a:tc>
                  <a:txBody>
                    <a:bodyPr/>
                    <a:lstStyle/>
                    <a:p>
                      <a:pPr>
                        <a:lnSpc>
                          <a:spcPct val="115000"/>
                        </a:lnSpc>
                        <a:spcAft>
                          <a:spcPts val="0"/>
                        </a:spcAft>
                      </a:pPr>
                      <a:r>
                        <a:rPr lang="en-IN" sz="1100">
                          <a:effectLst/>
                        </a:rPr>
                        <a:t>  `theatre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varchar(200)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Theatre</a:t>
                      </a:r>
                      <a:endParaRPr lang="en-IN" sz="1100">
                        <a:effectLst/>
                        <a:latin typeface="Calibri"/>
                        <a:ea typeface="Calibri"/>
                        <a:cs typeface="Kartika"/>
                      </a:endParaRPr>
                    </a:p>
                  </a:txBody>
                  <a:tcPr marL="68580" marR="68580" marT="0" marB="0"/>
                </a:tc>
              </a:tr>
              <a:tr h="293909">
                <a:tc>
                  <a:txBody>
                    <a:bodyPr/>
                    <a:lstStyle/>
                    <a:p>
                      <a:pPr>
                        <a:lnSpc>
                          <a:spcPct val="115000"/>
                        </a:lnSpc>
                        <a:spcAft>
                          <a:spcPts val="0"/>
                        </a:spcAft>
                      </a:pPr>
                      <a:r>
                        <a:rPr lang="en-IN" sz="1100">
                          <a:effectLst/>
                        </a:rPr>
                        <a:t>  `shows</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varchar(200)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Shows</a:t>
                      </a:r>
                      <a:endParaRPr lang="en-IN" sz="1100">
                        <a:effectLst/>
                        <a:latin typeface="Calibri"/>
                        <a:ea typeface="Calibri"/>
                        <a:cs typeface="Kartika"/>
                      </a:endParaRPr>
                    </a:p>
                  </a:txBody>
                  <a:tcPr marL="68580" marR="68580" marT="0" marB="0"/>
                </a:tc>
              </a:tr>
              <a:tr h="293909">
                <a:tc>
                  <a:txBody>
                    <a:bodyPr/>
                    <a:lstStyle/>
                    <a:p>
                      <a:pPr>
                        <a:lnSpc>
                          <a:spcPct val="115000"/>
                        </a:lnSpc>
                        <a:spcAft>
                          <a:spcPts val="0"/>
                        </a:spcAft>
                      </a:pPr>
                      <a:r>
                        <a:rPr lang="en-IN" sz="1100">
                          <a:effectLst/>
                        </a:rPr>
                        <a:t>  `location</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varchar(200)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Location</a:t>
                      </a:r>
                      <a:endParaRPr lang="en-IN" sz="1100">
                        <a:effectLst/>
                        <a:latin typeface="Calibri"/>
                        <a:ea typeface="Calibri"/>
                        <a:cs typeface="Kartika"/>
                      </a:endParaRPr>
                    </a:p>
                  </a:txBody>
                  <a:tcPr marL="68580" marR="68580" marT="0" marB="0"/>
                </a:tc>
              </a:tr>
              <a:tr h="293909">
                <a:tc>
                  <a:txBody>
                    <a:bodyPr/>
                    <a:lstStyle/>
                    <a:p>
                      <a:pPr>
                        <a:lnSpc>
                          <a:spcPct val="115000"/>
                        </a:lnSpc>
                        <a:spcAft>
                          <a:spcPts val="0"/>
                        </a:spcAft>
                      </a:pPr>
                      <a:r>
                        <a:rPr lang="en-IN" sz="1100">
                          <a:effectLst/>
                        </a:rPr>
                        <a:t>  `phone</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varchar(200)</a:t>
                      </a:r>
                      <a:endParaRPr lang="en-IN" sz="1100">
                        <a:effectLst/>
                        <a:latin typeface="Calibri"/>
                        <a:ea typeface="Calibri"/>
                        <a:cs typeface="Kartika"/>
                      </a:endParaRPr>
                    </a:p>
                  </a:txBody>
                  <a:tcPr marL="68580" marR="68580" marT="0" marB="0"/>
                </a:tc>
                <a:tc>
                  <a:txBody>
                    <a:bodyPr/>
                    <a:lstStyle/>
                    <a:p>
                      <a:pPr>
                        <a:lnSpc>
                          <a:spcPct val="115000"/>
                        </a:lnSpc>
                        <a:spcAft>
                          <a:spcPts val="0"/>
                        </a:spcAft>
                      </a:pPr>
                      <a:r>
                        <a:rPr lang="en-IN" sz="1100">
                          <a:effectLst/>
                        </a:rPr>
                        <a:t>Phone</a:t>
                      </a:r>
                      <a:endParaRPr lang="en-IN" sz="1100">
                        <a:effectLst/>
                        <a:latin typeface="Calibri"/>
                        <a:ea typeface="Calibri"/>
                        <a:cs typeface="Kartika"/>
                      </a:endParaRPr>
                    </a:p>
                  </a:txBody>
                  <a:tcPr marL="68580" marR="68580" marT="0" marB="0"/>
                </a:tc>
              </a:tr>
              <a:tr h="293909">
                <a:tc>
                  <a:txBody>
                    <a:bodyPr/>
                    <a:lstStyle/>
                    <a:p>
                      <a:pPr algn="just">
                        <a:lnSpc>
                          <a:spcPct val="115000"/>
                        </a:lnSpc>
                        <a:spcAft>
                          <a:spcPts val="0"/>
                        </a:spcAft>
                      </a:pPr>
                      <a:r>
                        <a:rPr lang="en-IN" sz="1100" dirty="0">
                          <a:effectLst/>
                        </a:rPr>
                        <a:t>  `email</a:t>
                      </a:r>
                      <a:endParaRPr lang="en-IN" sz="1100" dirty="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No </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a:effectLst/>
                        </a:rPr>
                        <a:t>varchar(200)</a:t>
                      </a:r>
                      <a:endParaRPr lang="en-IN" sz="1100">
                        <a:effectLst/>
                        <a:latin typeface="Calibri"/>
                        <a:ea typeface="Calibri"/>
                        <a:cs typeface="Kartika"/>
                      </a:endParaRPr>
                    </a:p>
                  </a:txBody>
                  <a:tcPr marL="68580" marR="68580" marT="0" marB="0"/>
                </a:tc>
                <a:tc>
                  <a:txBody>
                    <a:bodyPr/>
                    <a:lstStyle/>
                    <a:p>
                      <a:pPr algn="just">
                        <a:lnSpc>
                          <a:spcPct val="115000"/>
                        </a:lnSpc>
                        <a:spcAft>
                          <a:spcPts val="0"/>
                        </a:spcAft>
                      </a:pPr>
                      <a:r>
                        <a:rPr lang="en-IN" sz="1100" dirty="0">
                          <a:effectLst/>
                        </a:rPr>
                        <a:t>Email</a:t>
                      </a:r>
                      <a:endParaRPr lang="en-IN" sz="1100" dirty="0">
                        <a:effectLst/>
                        <a:latin typeface="Calibri"/>
                        <a:ea typeface="Calibri"/>
                        <a:cs typeface="Kartika"/>
                      </a:endParaRPr>
                    </a:p>
                  </a:txBody>
                  <a:tcPr marL="68580" marR="68580" marT="0" marB="0"/>
                </a:tc>
              </a:tr>
            </a:tbl>
          </a:graphicData>
        </a:graphic>
      </p:graphicFrame>
    </p:spTree>
    <p:extLst>
      <p:ext uri="{BB962C8B-B14F-4D97-AF65-F5344CB8AC3E}">
        <p14:creationId xmlns:p14="http://schemas.microsoft.com/office/powerpoint/2010/main" val="1629114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UML</a:t>
            </a: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1313" y="1460310"/>
            <a:ext cx="8352430" cy="4926842"/>
          </a:xfrm>
          <a:prstGeom prst="rect">
            <a:avLst/>
          </a:prstGeom>
          <a:noFill/>
          <a:ln>
            <a:noFill/>
          </a:ln>
        </p:spPr>
      </p:pic>
    </p:spTree>
    <p:extLst>
      <p:ext uri="{BB962C8B-B14F-4D97-AF65-F5344CB8AC3E}">
        <p14:creationId xmlns:p14="http://schemas.microsoft.com/office/powerpoint/2010/main" val="21965244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Activity diagram</a:t>
            </a:r>
            <a:endParaRPr lang="en-IN" dirty="0"/>
          </a:p>
        </p:txBody>
      </p:sp>
      <p:sp>
        <p:nvSpPr>
          <p:cNvPr id="3" name="Content Placeholder 2"/>
          <p:cNvSpPr>
            <a:spLocks noGrp="1"/>
          </p:cNvSpPr>
          <p:nvPr>
            <p:ph idx="1"/>
          </p:nvPr>
        </p:nvSpPr>
        <p:spPr>
          <a:xfrm>
            <a:off x="2589212" y="1419367"/>
            <a:ext cx="8915400" cy="4491855"/>
          </a:xfrm>
        </p:spPr>
        <p:txBody>
          <a:bodyPr/>
          <a:lstStyle/>
          <a:p>
            <a:r>
              <a:rPr lang="en-IN" b="1" dirty="0" smtClean="0">
                <a:latin typeface="Times New Roman" pitchFamily="18" charset="0"/>
                <a:cs typeface="Times New Roman" pitchFamily="18" charset="0"/>
              </a:rPr>
              <a:t>ADMIN-SIDE</a:t>
            </a:r>
          </a:p>
          <a:p>
            <a:pPr marL="0" indent="0">
              <a:buNone/>
            </a:pPr>
            <a:endParaRPr lang="en-IN" b="1"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0371" y="2385804"/>
            <a:ext cx="7478972" cy="3851223"/>
          </a:xfrm>
          <a:prstGeom prst="rect">
            <a:avLst/>
          </a:prstGeom>
          <a:noFill/>
          <a:ln>
            <a:noFill/>
          </a:ln>
        </p:spPr>
      </p:pic>
    </p:spTree>
    <p:extLst>
      <p:ext uri="{BB962C8B-B14F-4D97-AF65-F5344CB8AC3E}">
        <p14:creationId xmlns:p14="http://schemas.microsoft.com/office/powerpoint/2010/main" val="40836646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ABSTACT</a:t>
            </a:r>
            <a:endParaRPr lang="en-IN" dirty="0"/>
          </a:p>
        </p:txBody>
      </p:sp>
      <p:sp>
        <p:nvSpPr>
          <p:cNvPr id="3" name="Content Placeholder 2"/>
          <p:cNvSpPr>
            <a:spLocks noGrp="1"/>
          </p:cNvSpPr>
          <p:nvPr>
            <p:ph idx="1"/>
          </p:nvPr>
        </p:nvSpPr>
        <p:spPr/>
        <p:txBody>
          <a:bodyPr/>
          <a:lstStyle/>
          <a:p>
            <a:pPr marL="0" indent="0" algn="just">
              <a:buNone/>
            </a:pPr>
            <a:r>
              <a:rPr lang="en-IN" sz="2400" dirty="0">
                <a:latin typeface="Times New Roman" pitchFamily="18" charset="0"/>
                <a:cs typeface="Times New Roman" pitchFamily="18" charset="0"/>
              </a:rPr>
              <a:t> Muziris Live is a customized mobile application that can help you in various ways. It can provide various services such as instant news updates, blood donation information, notifies about various job opportunities both in government and private sector, large database of previous question papers, theatre releases and show timing, local directory, sports updates and various government application forms. This revolutionary Mobile application introduced with a vision of bringing the important services in our fingerprints.</a:t>
            </a:r>
          </a:p>
          <a:p>
            <a:pPr marL="0" indent="0">
              <a:buNone/>
            </a:pPr>
            <a:endParaRPr lang="en-IN" dirty="0"/>
          </a:p>
        </p:txBody>
      </p:sp>
    </p:spTree>
    <p:extLst>
      <p:ext uri="{BB962C8B-B14F-4D97-AF65-F5344CB8AC3E}">
        <p14:creationId xmlns:p14="http://schemas.microsoft.com/office/powerpoint/2010/main" val="35021761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32263"/>
            <a:ext cx="8915400" cy="5813946"/>
          </a:xfrm>
        </p:spPr>
        <p:txBody>
          <a:bodyPr/>
          <a:lstStyle/>
          <a:p>
            <a:r>
              <a:rPr lang="en-IN" b="1" dirty="0" smtClean="0">
                <a:latin typeface="Times New Roman" pitchFamily="18" charset="0"/>
                <a:cs typeface="Times New Roman" pitchFamily="18" charset="0"/>
              </a:rPr>
              <a:t>USER-SIDE</a:t>
            </a:r>
          </a:p>
          <a:p>
            <a:pPr marL="0" indent="0">
              <a:buNone/>
            </a:pPr>
            <a:endParaRPr lang="en-IN" b="1"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6095" y="1339912"/>
            <a:ext cx="8097398" cy="3709760"/>
          </a:xfrm>
          <a:prstGeom prst="rect">
            <a:avLst/>
          </a:prstGeom>
          <a:noFill/>
          <a:ln>
            <a:noFill/>
          </a:ln>
        </p:spPr>
      </p:pic>
    </p:spTree>
    <p:extLst>
      <p:ext uri="{BB962C8B-B14F-4D97-AF65-F5344CB8AC3E}">
        <p14:creationId xmlns:p14="http://schemas.microsoft.com/office/powerpoint/2010/main" val="22907383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663" y="138351"/>
            <a:ext cx="5268036" cy="713371"/>
          </a:xfrm>
        </p:spPr>
        <p:txBody>
          <a:bodyPr/>
          <a:lstStyle/>
          <a:p>
            <a:pPr algn="ctr"/>
            <a:r>
              <a:rPr lang="en-IN" dirty="0" smtClean="0"/>
              <a:t>Form</a:t>
            </a:r>
            <a:endParaRPr lang="en-IN" dirty="0"/>
          </a:p>
        </p:txBody>
      </p:sp>
      <p:pic>
        <p:nvPicPr>
          <p:cNvPr id="6" name="Picture 2" descr="D:\ppt img\Screenshot_2018-04-10-11-09-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296" y="1513000"/>
            <a:ext cx="3074823" cy="50009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75599" y="961746"/>
            <a:ext cx="2426883" cy="369332"/>
          </a:xfrm>
          <a:prstGeom prst="rect">
            <a:avLst/>
          </a:prstGeom>
          <a:noFill/>
        </p:spPr>
        <p:txBody>
          <a:bodyPr wrap="none" rtlCol="0">
            <a:spAutoFit/>
          </a:bodyPr>
          <a:lstStyle/>
          <a:p>
            <a:r>
              <a:rPr lang="en-IN" b="1" u="sng" dirty="0" smtClean="0">
                <a:latin typeface="Times New Roman" pitchFamily="18" charset="0"/>
                <a:cs typeface="Times New Roman" pitchFamily="18" charset="0"/>
              </a:rPr>
              <a:t>NAVIGATION MENU</a:t>
            </a:r>
            <a:endParaRPr lang="en-IN" b="1" u="sng" dirty="0">
              <a:latin typeface="Times New Roman" pitchFamily="18" charset="0"/>
              <a:cs typeface="Times New Roman" pitchFamily="18" charset="0"/>
            </a:endParaRPr>
          </a:p>
        </p:txBody>
      </p:sp>
    </p:spTree>
    <p:extLst>
      <p:ext uri="{BB962C8B-B14F-4D97-AF65-F5344CB8AC3E}">
        <p14:creationId xmlns:p14="http://schemas.microsoft.com/office/powerpoint/2010/main" val="21928703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pt img\Screenshot_2018-04-08-19-07-1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2949" y="1299396"/>
            <a:ext cx="2854522" cy="50786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ppt img\Screenshot_2018-04-08-21-52-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676" y="1299396"/>
            <a:ext cx="2838853" cy="50507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909481" y="442282"/>
            <a:ext cx="914400" cy="369332"/>
          </a:xfrm>
          <a:prstGeom prst="rect">
            <a:avLst/>
          </a:prstGeom>
          <a:noFill/>
        </p:spPr>
        <p:txBody>
          <a:bodyPr wrap="square" rtlCol="0">
            <a:spAutoFit/>
          </a:bodyPr>
          <a:lstStyle/>
          <a:p>
            <a:r>
              <a:rPr lang="en-IN" b="1" i="1" u="sng" dirty="0" smtClean="0">
                <a:latin typeface="Times New Roman" pitchFamily="18" charset="0"/>
                <a:cs typeface="Times New Roman" pitchFamily="18" charset="0"/>
              </a:rPr>
              <a:t>NEWS</a:t>
            </a:r>
            <a:endParaRPr lang="en-IN" b="1" i="1" u="sng" dirty="0">
              <a:latin typeface="Times New Roman" pitchFamily="18" charset="0"/>
              <a:cs typeface="Times New Roman" pitchFamily="18" charset="0"/>
            </a:endParaRPr>
          </a:p>
        </p:txBody>
      </p:sp>
    </p:spTree>
    <p:extLst>
      <p:ext uri="{BB962C8B-B14F-4D97-AF65-F5344CB8AC3E}">
        <p14:creationId xmlns:p14="http://schemas.microsoft.com/office/powerpoint/2010/main" val="2970743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D:\ppt img\Screenshot_2018-04-08-19-07-3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893" y="686440"/>
            <a:ext cx="3065845" cy="5454650"/>
          </a:xfrm>
          <a:prstGeom prst="rect">
            <a:avLst/>
          </a:prstGeom>
          <a:noFill/>
          <a:extLst>
            <a:ext uri="{909E8E84-426E-40DD-AFC4-6F175D3DCCD1}">
              <a14:hiddenFill xmlns:a14="http://schemas.microsoft.com/office/drawing/2010/main">
                <a:solidFill>
                  <a:srgbClr val="FFFFFF"/>
                </a:solidFill>
              </a14:hiddenFill>
            </a:ext>
          </a:extLst>
        </p:spPr>
      </p:pic>
      <p:pic>
        <p:nvPicPr>
          <p:cNvPr id="20483" name="Picture 3" descr="D:\ppt img\Screenshot_2018-04-08-21-52-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630" y="651065"/>
            <a:ext cx="3122738" cy="55558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97894" y="341194"/>
            <a:ext cx="633507" cy="369332"/>
          </a:xfrm>
          <a:prstGeom prst="rect">
            <a:avLst/>
          </a:prstGeom>
          <a:noFill/>
        </p:spPr>
        <p:txBody>
          <a:bodyPr wrap="none" rtlCol="0">
            <a:spAutoFit/>
          </a:bodyPr>
          <a:lstStyle/>
          <a:p>
            <a:pPr algn="ctr"/>
            <a:r>
              <a:rPr lang="en-IN" b="1" i="1" u="sng" dirty="0" smtClean="0">
                <a:latin typeface="Times New Roman" pitchFamily="18" charset="0"/>
                <a:cs typeface="Times New Roman" pitchFamily="18" charset="0"/>
              </a:rPr>
              <a:t>JOB</a:t>
            </a:r>
            <a:endParaRPr lang="en-IN" b="1" i="1" u="sng" dirty="0">
              <a:latin typeface="Times New Roman" pitchFamily="18" charset="0"/>
              <a:cs typeface="Times New Roman" pitchFamily="18" charset="0"/>
            </a:endParaRPr>
          </a:p>
        </p:txBody>
      </p:sp>
    </p:spTree>
    <p:extLst>
      <p:ext uri="{BB962C8B-B14F-4D97-AF65-F5344CB8AC3E}">
        <p14:creationId xmlns:p14="http://schemas.microsoft.com/office/powerpoint/2010/main" val="3772413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D:\ppt img\Screenshot_2018-04-08-19-08-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185" y="1285761"/>
            <a:ext cx="2838853" cy="5050792"/>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D:\ppt img\Screenshot_2018-04-08-19-08-1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176057" y="1241560"/>
            <a:ext cx="2891771" cy="51224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72153" y="395782"/>
            <a:ext cx="3129960" cy="369332"/>
          </a:xfrm>
          <a:prstGeom prst="rect">
            <a:avLst/>
          </a:prstGeom>
          <a:noFill/>
        </p:spPr>
        <p:txBody>
          <a:bodyPr wrap="none" rtlCol="0">
            <a:spAutoFit/>
          </a:bodyPr>
          <a:lstStyle/>
          <a:p>
            <a:pPr algn="ctr"/>
            <a:r>
              <a:rPr lang="en-IN" b="1" i="1" u="sng" dirty="0" smtClean="0">
                <a:latin typeface="Times New Roman" pitchFamily="18" charset="0"/>
                <a:cs typeface="Times New Roman" pitchFamily="18" charset="0"/>
              </a:rPr>
              <a:t>MODEL QUESTION PAPER</a:t>
            </a:r>
            <a:endParaRPr lang="en-IN" b="1" i="1" u="sng" dirty="0">
              <a:latin typeface="Times New Roman" pitchFamily="18" charset="0"/>
              <a:cs typeface="Times New Roman" pitchFamily="18" charset="0"/>
            </a:endParaRPr>
          </a:p>
        </p:txBody>
      </p:sp>
    </p:spTree>
    <p:extLst>
      <p:ext uri="{BB962C8B-B14F-4D97-AF65-F5344CB8AC3E}">
        <p14:creationId xmlns:p14="http://schemas.microsoft.com/office/powerpoint/2010/main" val="40841041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ppt img\Screenshot_2018-04-08-19-08-2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8559" y="1198121"/>
            <a:ext cx="2888526" cy="5139170"/>
          </a:xfrm>
          <a:prstGeom prst="rect">
            <a:avLst/>
          </a:prstGeom>
          <a:noFill/>
          <a:extLst>
            <a:ext uri="{909E8E84-426E-40DD-AFC4-6F175D3DCCD1}">
              <a14:hiddenFill xmlns:a14="http://schemas.microsoft.com/office/drawing/2010/main">
                <a:solidFill>
                  <a:srgbClr val="FFFFFF"/>
                </a:solidFill>
              </a14:hiddenFill>
            </a:ext>
          </a:extLst>
        </p:spPr>
      </p:pic>
      <p:pic>
        <p:nvPicPr>
          <p:cNvPr id="16387" name="Picture 3" descr="D:\ppt img\Screenshot_2018-04-08-19-08-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794" y="1190210"/>
            <a:ext cx="2838853" cy="50507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73254" y="341194"/>
            <a:ext cx="1858201" cy="369332"/>
          </a:xfrm>
          <a:prstGeom prst="rect">
            <a:avLst/>
          </a:prstGeom>
          <a:noFill/>
        </p:spPr>
        <p:txBody>
          <a:bodyPr wrap="none" rtlCol="0">
            <a:spAutoFit/>
          </a:bodyPr>
          <a:lstStyle/>
          <a:p>
            <a:pPr algn="ctr"/>
            <a:r>
              <a:rPr lang="en-IN" b="1" i="1" u="sng" dirty="0" smtClean="0">
                <a:latin typeface="Times New Roman" pitchFamily="18" charset="0"/>
                <a:cs typeface="Times New Roman" pitchFamily="18" charset="0"/>
              </a:rPr>
              <a:t>BLOOD DONOR</a:t>
            </a:r>
            <a:endParaRPr lang="en-IN" b="1" i="1" u="sng" dirty="0">
              <a:latin typeface="Times New Roman" pitchFamily="18" charset="0"/>
              <a:cs typeface="Times New Roman" pitchFamily="18" charset="0"/>
            </a:endParaRPr>
          </a:p>
        </p:txBody>
      </p:sp>
    </p:spTree>
    <p:extLst>
      <p:ext uri="{BB962C8B-B14F-4D97-AF65-F5344CB8AC3E}">
        <p14:creationId xmlns:p14="http://schemas.microsoft.com/office/powerpoint/2010/main" val="14702799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ppt img\Screenshot_2018-04-08-19-08-5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7152" y="1173291"/>
            <a:ext cx="2985540" cy="5311775"/>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D:\ppt img\Screenshot_2018-04-08-19-09-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3572" y="1169687"/>
            <a:ext cx="3122738" cy="5312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22875" y="532263"/>
            <a:ext cx="2678938" cy="369332"/>
          </a:xfrm>
          <a:prstGeom prst="rect">
            <a:avLst/>
          </a:prstGeom>
          <a:noFill/>
        </p:spPr>
        <p:txBody>
          <a:bodyPr wrap="none" rtlCol="0">
            <a:spAutoFit/>
          </a:bodyPr>
          <a:lstStyle/>
          <a:p>
            <a:pPr algn="ctr"/>
            <a:r>
              <a:rPr lang="en-IN" b="1" i="1" u="sng" dirty="0" smtClean="0">
                <a:latin typeface="Times New Roman" pitchFamily="18" charset="0"/>
                <a:cs typeface="Times New Roman" pitchFamily="18" charset="0"/>
              </a:rPr>
              <a:t>GOVERNMENT FORMS</a:t>
            </a:r>
            <a:endParaRPr lang="en-IN" b="1" i="1" u="sng" dirty="0">
              <a:latin typeface="Times New Roman" pitchFamily="18" charset="0"/>
              <a:cs typeface="Times New Roman" pitchFamily="18" charset="0"/>
            </a:endParaRPr>
          </a:p>
        </p:txBody>
      </p:sp>
    </p:spTree>
    <p:extLst>
      <p:ext uri="{BB962C8B-B14F-4D97-AF65-F5344CB8AC3E}">
        <p14:creationId xmlns:p14="http://schemas.microsoft.com/office/powerpoint/2010/main" val="5625939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ppt img\Screenshot_2018-04-08-19-09-1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7840" y="987358"/>
            <a:ext cx="3027477" cy="5386387"/>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descr="D:\ppt img\Screenshot_2018-04-08-19-09-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013" y="958195"/>
            <a:ext cx="2838853" cy="54835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27594" y="368487"/>
            <a:ext cx="2430987" cy="369332"/>
          </a:xfrm>
          <a:prstGeom prst="rect">
            <a:avLst/>
          </a:prstGeom>
          <a:noFill/>
        </p:spPr>
        <p:txBody>
          <a:bodyPr wrap="none" rtlCol="0">
            <a:spAutoFit/>
          </a:bodyPr>
          <a:lstStyle/>
          <a:p>
            <a:pPr algn="ctr"/>
            <a:r>
              <a:rPr lang="en-IN" b="1" i="1" u="sng" dirty="0" smtClean="0">
                <a:latin typeface="Times New Roman" pitchFamily="18" charset="0"/>
                <a:cs typeface="Times New Roman" pitchFamily="18" charset="0"/>
              </a:rPr>
              <a:t>THEATER </a:t>
            </a:r>
            <a:r>
              <a:rPr lang="en-IN" b="1" i="1" u="sng" dirty="0" smtClean="0">
                <a:latin typeface="Times New Roman" pitchFamily="18" charset="0"/>
                <a:cs typeface="Times New Roman" pitchFamily="18" charset="0"/>
              </a:rPr>
              <a:t>RELEASE</a:t>
            </a:r>
            <a:endParaRPr lang="en-IN" b="1" i="1" u="sng" dirty="0">
              <a:latin typeface="Times New Roman" pitchFamily="18" charset="0"/>
              <a:cs typeface="Times New Roman" pitchFamily="18" charset="0"/>
            </a:endParaRPr>
          </a:p>
        </p:txBody>
      </p:sp>
    </p:spTree>
    <p:extLst>
      <p:ext uri="{BB962C8B-B14F-4D97-AF65-F5344CB8AC3E}">
        <p14:creationId xmlns:p14="http://schemas.microsoft.com/office/powerpoint/2010/main" val="19354142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ppt img\Screenshot_2018-04-08-19-09-3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1872" y="1246008"/>
            <a:ext cx="2928435" cy="5210175"/>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D:\ppt img\Screenshot_2018-04-08-19-09-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259" y="1258451"/>
            <a:ext cx="2838853" cy="5196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73124" y="477669"/>
            <a:ext cx="1497205" cy="369332"/>
          </a:xfrm>
          <a:prstGeom prst="rect">
            <a:avLst/>
          </a:prstGeom>
          <a:noFill/>
        </p:spPr>
        <p:txBody>
          <a:bodyPr wrap="none" rtlCol="0">
            <a:spAutoFit/>
          </a:bodyPr>
          <a:lstStyle/>
          <a:p>
            <a:pPr algn="ctr"/>
            <a:r>
              <a:rPr lang="en-IN" b="1" i="1" u="sng" dirty="0" smtClean="0">
                <a:latin typeface="Times New Roman" pitchFamily="18" charset="0"/>
                <a:cs typeface="Times New Roman" pitchFamily="18" charset="0"/>
              </a:rPr>
              <a:t>DIRECTORY</a:t>
            </a:r>
            <a:endParaRPr lang="en-IN" b="1" i="1" u="sng" dirty="0">
              <a:latin typeface="Times New Roman" pitchFamily="18" charset="0"/>
              <a:cs typeface="Times New Roman" pitchFamily="18" charset="0"/>
            </a:endParaRPr>
          </a:p>
        </p:txBody>
      </p:sp>
    </p:spTree>
    <p:extLst>
      <p:ext uri="{BB962C8B-B14F-4D97-AF65-F5344CB8AC3E}">
        <p14:creationId xmlns:p14="http://schemas.microsoft.com/office/powerpoint/2010/main" val="22970255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mritha\Downloads\Screenshot-2018-4-9 Admin Pane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4144" y="1610435"/>
            <a:ext cx="7906498" cy="4560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18432" y="723331"/>
            <a:ext cx="1679306" cy="461665"/>
          </a:xfrm>
          <a:prstGeom prst="rect">
            <a:avLst/>
          </a:prstGeom>
          <a:noFill/>
        </p:spPr>
        <p:txBody>
          <a:bodyPr wrap="none" rtlCol="0">
            <a:spAutoFit/>
          </a:bodyPr>
          <a:lstStyle/>
          <a:p>
            <a:pPr algn="ctr"/>
            <a:r>
              <a:rPr lang="en-IN" sz="2400" b="1" u="sng" dirty="0" smtClean="0">
                <a:latin typeface="Times New Roman" pitchFamily="18" charset="0"/>
                <a:cs typeface="Times New Roman" pitchFamily="18" charset="0"/>
              </a:rPr>
              <a:t>Web Portal</a:t>
            </a:r>
            <a:endParaRPr lang="en-IN" sz="24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40477137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8905"/>
          </a:xfrm>
        </p:spPr>
        <p:txBody>
          <a:bodyPr/>
          <a:lstStyle/>
          <a:p>
            <a:pPr algn="ctr"/>
            <a:r>
              <a:rPr lang="en-IN" dirty="0" smtClean="0"/>
              <a:t>Module description</a:t>
            </a:r>
            <a:endParaRPr lang="en-IN" dirty="0"/>
          </a:p>
        </p:txBody>
      </p:sp>
      <p:sp>
        <p:nvSpPr>
          <p:cNvPr id="3" name="Content Placeholder 2"/>
          <p:cNvSpPr>
            <a:spLocks noGrp="1"/>
          </p:cNvSpPr>
          <p:nvPr>
            <p:ph idx="1"/>
          </p:nvPr>
        </p:nvSpPr>
        <p:spPr>
          <a:xfrm>
            <a:off x="2589212" y="1433015"/>
            <a:ext cx="8915400" cy="4872251"/>
          </a:xfrm>
        </p:spPr>
        <p:txBody>
          <a:bodyPr>
            <a:normAutofit/>
          </a:bodyPr>
          <a:lstStyle/>
          <a:p>
            <a:pPr lvl="0"/>
            <a:r>
              <a:rPr lang="en-IN" dirty="0"/>
              <a:t>Mobile  application  ( android &amp; IOS application)</a:t>
            </a:r>
          </a:p>
          <a:p>
            <a:pPr lvl="0"/>
            <a:r>
              <a:rPr lang="en-IN" dirty="0"/>
              <a:t>Web portal</a:t>
            </a:r>
          </a:p>
          <a:p>
            <a:pPr marL="0" indent="0">
              <a:buNone/>
            </a:pPr>
            <a:r>
              <a:rPr lang="en-IN" b="1" u="sng" dirty="0" smtClean="0">
                <a:solidFill>
                  <a:schemeClr val="tx1"/>
                </a:solidFill>
              </a:rPr>
              <a:t>Mobi</a:t>
            </a:r>
            <a:r>
              <a:rPr lang="en-IN" b="1" u="sng" dirty="0">
                <a:solidFill>
                  <a:schemeClr val="tx1"/>
                </a:solidFill>
              </a:rPr>
              <a:t>l</a:t>
            </a:r>
            <a:r>
              <a:rPr lang="en-IN" b="1" u="sng" dirty="0" smtClean="0">
                <a:solidFill>
                  <a:schemeClr val="tx1"/>
                </a:solidFill>
              </a:rPr>
              <a:t>e  </a:t>
            </a:r>
            <a:r>
              <a:rPr lang="en-IN" b="1" u="sng" dirty="0">
                <a:solidFill>
                  <a:schemeClr val="tx1"/>
                </a:solidFill>
              </a:rPr>
              <a:t>application  ( android &amp; IOS </a:t>
            </a:r>
            <a:r>
              <a:rPr lang="en-IN" b="1" u="sng" dirty="0" smtClean="0">
                <a:solidFill>
                  <a:schemeClr val="tx1"/>
                </a:solidFill>
              </a:rPr>
              <a:t>application)</a:t>
            </a:r>
            <a:endParaRPr lang="en-IN" b="1" u="sng" dirty="0" smtClean="0">
              <a:solidFill>
                <a:schemeClr val="tx1"/>
              </a:solidFill>
            </a:endParaRPr>
          </a:p>
          <a:p>
            <a:pPr lvl="0"/>
            <a:r>
              <a:rPr lang="en-IN" dirty="0"/>
              <a:t>News</a:t>
            </a:r>
          </a:p>
          <a:p>
            <a:pPr lvl="0"/>
            <a:r>
              <a:rPr lang="en-IN" dirty="0"/>
              <a:t>Blood donor</a:t>
            </a:r>
          </a:p>
          <a:p>
            <a:pPr lvl="0"/>
            <a:r>
              <a:rPr lang="en-IN" dirty="0"/>
              <a:t>Jobs</a:t>
            </a:r>
          </a:p>
          <a:p>
            <a:pPr lvl="0"/>
            <a:r>
              <a:rPr lang="en-IN" dirty="0"/>
              <a:t>Model questions</a:t>
            </a:r>
          </a:p>
          <a:p>
            <a:pPr lvl="0"/>
            <a:r>
              <a:rPr lang="en-IN" dirty="0"/>
              <a:t>Government forms</a:t>
            </a:r>
          </a:p>
          <a:p>
            <a:pPr lvl="0"/>
            <a:r>
              <a:rPr lang="en-IN" dirty="0"/>
              <a:t>Movie release</a:t>
            </a:r>
          </a:p>
          <a:p>
            <a:pPr lvl="0"/>
            <a:r>
              <a:rPr lang="en-IN" dirty="0"/>
              <a:t>Directory</a:t>
            </a:r>
          </a:p>
          <a:p>
            <a:pPr lvl="0"/>
            <a:r>
              <a:rPr lang="en-IN" dirty="0" smtClean="0"/>
              <a:t>Feedback </a:t>
            </a:r>
            <a:endParaRPr lang="en-IN" dirty="0"/>
          </a:p>
          <a:p>
            <a:pPr marL="0" indent="0">
              <a:buNone/>
            </a:pPr>
            <a:endParaRPr lang="en-IN" b="1" u="sng" dirty="0">
              <a:solidFill>
                <a:schemeClr val="tx1"/>
              </a:solidFill>
            </a:endParaRPr>
          </a:p>
        </p:txBody>
      </p:sp>
    </p:spTree>
    <p:extLst>
      <p:ext uri="{BB962C8B-B14F-4D97-AF65-F5344CB8AC3E}">
        <p14:creationId xmlns:p14="http://schemas.microsoft.com/office/powerpoint/2010/main" val="22070036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mritha\Downloads\Screenshot-2018-4-9 Admin Panel(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8174" y="768350"/>
            <a:ext cx="8574928"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2455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Bibliography </a:t>
            </a:r>
            <a:endParaRPr lang="en-IN" dirty="0"/>
          </a:p>
        </p:txBody>
      </p:sp>
      <p:sp>
        <p:nvSpPr>
          <p:cNvPr id="3" name="Content Placeholder 2"/>
          <p:cNvSpPr>
            <a:spLocks noGrp="1"/>
          </p:cNvSpPr>
          <p:nvPr>
            <p:ph idx="1"/>
          </p:nvPr>
        </p:nvSpPr>
        <p:spPr>
          <a:xfrm>
            <a:off x="2156347" y="2133600"/>
            <a:ext cx="9908274" cy="3243618"/>
          </a:xfrm>
        </p:spPr>
        <p:txBody>
          <a:bodyPr/>
          <a:lstStyle/>
          <a:p>
            <a:pPr lvl="0"/>
            <a:r>
              <a:rPr lang="en-IN" u="sng" dirty="0">
                <a:hlinkClick r:id="rId2"/>
              </a:rPr>
              <a:t>https://en.wikipedia.org/wiki/PHP</a:t>
            </a:r>
            <a:endParaRPr lang="en-IN" dirty="0"/>
          </a:p>
          <a:p>
            <a:pPr lvl="0"/>
            <a:r>
              <a:rPr lang="en-IN" dirty="0"/>
              <a:t>https://www.Microsoft.com</a:t>
            </a:r>
          </a:p>
          <a:p>
            <a:pPr lvl="0"/>
            <a:r>
              <a:rPr lang="en-IN" u="sng" dirty="0">
                <a:hlinkClick r:id="rId3"/>
              </a:rPr>
              <a:t>https://en.wikipedia.org/wiki/SQL</a:t>
            </a:r>
            <a:endParaRPr lang="en-IN" dirty="0"/>
          </a:p>
          <a:p>
            <a:pPr lvl="0"/>
            <a:r>
              <a:rPr lang="en-IN" u="sng" dirty="0">
                <a:hlinkClick r:id="rId4"/>
              </a:rPr>
              <a:t>https://en.wikipedia.org/wiki/SQL#Syntax</a:t>
            </a:r>
            <a:endParaRPr lang="en-IN" dirty="0"/>
          </a:p>
          <a:p>
            <a:pPr lvl="0"/>
            <a:r>
              <a:rPr lang="en-IN" u="sng" dirty="0">
                <a:hlinkClick r:id="rId5"/>
              </a:rPr>
              <a:t>https://www.w3schools.com</a:t>
            </a:r>
            <a:endParaRPr lang="en-IN" dirty="0"/>
          </a:p>
          <a:p>
            <a:pPr lvl="0"/>
            <a:r>
              <a:rPr lang="en-IN" u="sng" dirty="0">
                <a:hlinkClick r:id="rId6"/>
              </a:rPr>
              <a:t>https://developer.android.com/work/overview.html</a:t>
            </a:r>
            <a:endParaRPr lang="en-IN" dirty="0"/>
          </a:p>
          <a:p>
            <a:pPr lvl="0"/>
            <a:r>
              <a:rPr lang="en-IN" u="sng" dirty="0"/>
              <a:t>https://clearbridgemobile.com/how-to-build-a-mobile-app-requirements-document</a:t>
            </a:r>
            <a:endParaRPr lang="en-IN" dirty="0"/>
          </a:p>
          <a:p>
            <a:pPr marL="0" indent="0">
              <a:buNone/>
            </a:pPr>
            <a:endParaRPr lang="en-IN" dirty="0"/>
          </a:p>
        </p:txBody>
      </p:sp>
    </p:spTree>
    <p:extLst>
      <p:ext uri="{BB962C8B-B14F-4D97-AF65-F5344CB8AC3E}">
        <p14:creationId xmlns:p14="http://schemas.microsoft.com/office/powerpoint/2010/main" val="5762868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179" y="1885666"/>
            <a:ext cx="5773004" cy="2495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3341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564" y="873456"/>
            <a:ext cx="8915400" cy="5145207"/>
          </a:xfrm>
        </p:spPr>
        <p:txBody>
          <a:bodyPr>
            <a:normAutofit/>
          </a:bodyPr>
          <a:lstStyle/>
          <a:p>
            <a:pPr lvl="0"/>
            <a:r>
              <a:rPr lang="en-IN" b="1" dirty="0"/>
              <a:t>News </a:t>
            </a:r>
            <a:endParaRPr lang="en-IN" dirty="0"/>
          </a:p>
          <a:p>
            <a:pPr marL="0" indent="0">
              <a:buNone/>
            </a:pPr>
            <a:r>
              <a:rPr lang="en-IN" dirty="0"/>
              <a:t> </a:t>
            </a:r>
            <a:r>
              <a:rPr lang="en-IN" dirty="0" smtClean="0"/>
              <a:t>Display </a:t>
            </a:r>
            <a:r>
              <a:rPr lang="en-IN" dirty="0"/>
              <a:t>different category of news such as general, politics, entertainment, sports, local news, business, health, environmental, technical, obituary, career, </a:t>
            </a:r>
            <a:r>
              <a:rPr lang="en-IN" dirty="0" smtClean="0"/>
              <a:t>Muziris </a:t>
            </a:r>
            <a:r>
              <a:rPr lang="en-IN" dirty="0"/>
              <a:t>corner. The news will be display briefly after we touch in that</a:t>
            </a:r>
            <a:r>
              <a:rPr lang="en-IN" dirty="0" smtClean="0"/>
              <a:t>.</a:t>
            </a:r>
            <a:r>
              <a:rPr lang="en-IN" dirty="0"/>
              <a:t> </a:t>
            </a:r>
          </a:p>
          <a:p>
            <a:pPr lvl="0"/>
            <a:r>
              <a:rPr lang="en-IN" b="1" dirty="0"/>
              <a:t>Blood donor </a:t>
            </a:r>
            <a:r>
              <a:rPr lang="en-IN" dirty="0"/>
              <a:t> </a:t>
            </a:r>
          </a:p>
          <a:p>
            <a:pPr marL="0" indent="0">
              <a:buNone/>
            </a:pPr>
            <a:r>
              <a:rPr lang="en-IN" dirty="0"/>
              <a:t>We can search for blood groups from different locations and contact them. The available blood groups and their locations are displayed in a drop down box</a:t>
            </a:r>
            <a:r>
              <a:rPr lang="en-IN" dirty="0" smtClean="0"/>
              <a:t>.</a:t>
            </a:r>
            <a:r>
              <a:rPr lang="en-IN" dirty="0"/>
              <a:t> </a:t>
            </a:r>
          </a:p>
          <a:p>
            <a:pPr lvl="0"/>
            <a:r>
              <a:rPr lang="en-IN" b="1" dirty="0"/>
              <a:t>Jobs </a:t>
            </a:r>
            <a:r>
              <a:rPr lang="en-IN" dirty="0"/>
              <a:t> </a:t>
            </a:r>
          </a:p>
          <a:p>
            <a:pPr marL="0" indent="0">
              <a:buNone/>
            </a:pPr>
            <a:r>
              <a:rPr lang="en-IN" dirty="0"/>
              <a:t>Notifies about various job opportunities both in government and private sector and we can   know the scheduled interview or exam date details.  </a:t>
            </a:r>
            <a:endParaRPr lang="en-IN" dirty="0" smtClean="0"/>
          </a:p>
          <a:p>
            <a:pPr lvl="0"/>
            <a:r>
              <a:rPr lang="en-IN" b="1" dirty="0"/>
              <a:t>Model questions </a:t>
            </a:r>
            <a:r>
              <a:rPr lang="en-IN" dirty="0"/>
              <a:t> </a:t>
            </a:r>
          </a:p>
          <a:p>
            <a:pPr marL="0" indent="0">
              <a:buNone/>
            </a:pPr>
            <a:r>
              <a:rPr lang="en-IN" dirty="0"/>
              <a:t>Large collection of previous question papers and their corresponding answers.  </a:t>
            </a:r>
          </a:p>
          <a:p>
            <a:pPr marL="0" indent="0">
              <a:buNone/>
            </a:pPr>
            <a:endParaRPr lang="en-IN" dirty="0"/>
          </a:p>
        </p:txBody>
      </p:sp>
    </p:spTree>
    <p:extLst>
      <p:ext uri="{BB962C8B-B14F-4D97-AF65-F5344CB8AC3E}">
        <p14:creationId xmlns:p14="http://schemas.microsoft.com/office/powerpoint/2010/main" val="4602012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0156" y="1201004"/>
            <a:ext cx="8915400" cy="4367283"/>
          </a:xfrm>
        </p:spPr>
        <p:txBody>
          <a:bodyPr>
            <a:normAutofit/>
          </a:bodyPr>
          <a:lstStyle/>
          <a:p>
            <a:pPr lvl="0"/>
            <a:r>
              <a:rPr lang="en-IN" b="1" dirty="0" smtClean="0"/>
              <a:t>Govt</a:t>
            </a:r>
            <a:r>
              <a:rPr lang="en-IN" b="1" dirty="0"/>
              <a:t>. Forms </a:t>
            </a:r>
            <a:r>
              <a:rPr lang="en-IN" dirty="0"/>
              <a:t> </a:t>
            </a:r>
          </a:p>
          <a:p>
            <a:pPr marL="0" indent="0">
              <a:buNone/>
            </a:pPr>
            <a:r>
              <a:rPr lang="en-IN" dirty="0"/>
              <a:t> View and download various government application forms.  </a:t>
            </a:r>
          </a:p>
          <a:p>
            <a:pPr lvl="0"/>
            <a:r>
              <a:rPr lang="en-IN" b="1" dirty="0"/>
              <a:t>Movie releases </a:t>
            </a:r>
            <a:r>
              <a:rPr lang="en-IN" dirty="0"/>
              <a:t> </a:t>
            </a:r>
          </a:p>
          <a:p>
            <a:pPr marL="0" indent="0">
              <a:buNone/>
            </a:pPr>
            <a:r>
              <a:rPr lang="en-IN" dirty="0"/>
              <a:t>     Show newly released movies and show time.  </a:t>
            </a:r>
          </a:p>
          <a:p>
            <a:pPr lvl="0"/>
            <a:r>
              <a:rPr lang="en-IN" b="1" dirty="0"/>
              <a:t>Directory </a:t>
            </a:r>
            <a:endParaRPr lang="en-IN" dirty="0"/>
          </a:p>
          <a:p>
            <a:pPr marL="0" indent="0">
              <a:buNone/>
            </a:pPr>
            <a:r>
              <a:rPr lang="en-IN" dirty="0"/>
              <a:t>Directory contain name and contact number of all educations, govt. offices, hospitals, transportations, personal, emergency and business </a:t>
            </a:r>
          </a:p>
          <a:p>
            <a:pPr marL="0" indent="0">
              <a:buNone/>
            </a:pPr>
            <a:endParaRPr lang="en-IN" dirty="0"/>
          </a:p>
        </p:txBody>
      </p:sp>
    </p:spTree>
    <p:extLst>
      <p:ext uri="{BB962C8B-B14F-4D97-AF65-F5344CB8AC3E}">
        <p14:creationId xmlns:p14="http://schemas.microsoft.com/office/powerpoint/2010/main" val="12410166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55093"/>
            <a:ext cx="8915400" cy="5256129"/>
          </a:xfrm>
        </p:spPr>
        <p:txBody>
          <a:bodyPr/>
          <a:lstStyle/>
          <a:p>
            <a:pPr marL="0" indent="0" algn="just">
              <a:buNone/>
            </a:pPr>
            <a:r>
              <a:rPr lang="en-IN" b="1" u="sng" dirty="0" smtClean="0"/>
              <a:t>Web Portal</a:t>
            </a:r>
          </a:p>
          <a:p>
            <a:pPr lvl="0"/>
            <a:r>
              <a:rPr lang="en-IN" dirty="0"/>
              <a:t>News update</a:t>
            </a:r>
          </a:p>
          <a:p>
            <a:pPr lvl="0"/>
            <a:r>
              <a:rPr lang="en-IN" dirty="0"/>
              <a:t>Add/delete blood groups and donors</a:t>
            </a:r>
          </a:p>
          <a:p>
            <a:pPr lvl="0"/>
            <a:r>
              <a:rPr lang="en-IN" dirty="0"/>
              <a:t>Update job details</a:t>
            </a:r>
          </a:p>
          <a:p>
            <a:pPr lvl="0"/>
            <a:r>
              <a:rPr lang="en-IN" dirty="0"/>
              <a:t>Add new govt.forms</a:t>
            </a:r>
          </a:p>
          <a:p>
            <a:pPr lvl="0"/>
            <a:r>
              <a:rPr lang="en-IN" dirty="0"/>
              <a:t>Update movie releases</a:t>
            </a:r>
          </a:p>
          <a:p>
            <a:pPr lvl="0"/>
            <a:r>
              <a:rPr lang="en-IN" dirty="0"/>
              <a:t>Add new contact information in the directory</a:t>
            </a:r>
          </a:p>
          <a:p>
            <a:endParaRPr lang="en-IN" dirty="0" smtClean="0"/>
          </a:p>
          <a:p>
            <a:endParaRPr lang="en-IN" dirty="0"/>
          </a:p>
        </p:txBody>
      </p:sp>
    </p:spTree>
    <p:extLst>
      <p:ext uri="{BB962C8B-B14F-4D97-AF65-F5344CB8AC3E}">
        <p14:creationId xmlns:p14="http://schemas.microsoft.com/office/powerpoint/2010/main" val="7187042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Technology hierarchy</a:t>
            </a:r>
            <a:endParaRPr lang="en-IN" dirty="0"/>
          </a:p>
        </p:txBody>
      </p:sp>
      <p:sp>
        <p:nvSpPr>
          <p:cNvPr id="3" name="Content Placeholder 2"/>
          <p:cNvSpPr>
            <a:spLocks noGrp="1"/>
          </p:cNvSpPr>
          <p:nvPr>
            <p:ph idx="1"/>
          </p:nvPr>
        </p:nvSpPr>
        <p:spPr>
          <a:xfrm>
            <a:off x="2589212" y="1351128"/>
            <a:ext cx="8915400" cy="4560094"/>
          </a:xfrm>
        </p:spPr>
        <p:txBody>
          <a:bodyPr>
            <a:normAutofit/>
          </a:bodyPr>
          <a:lstStyle/>
          <a:p>
            <a:pPr lvl="0"/>
            <a:r>
              <a:rPr lang="en-IN" b="1" u="sng" dirty="0"/>
              <a:t>MOBILE APPLICATION – HYBRID  </a:t>
            </a:r>
            <a:endParaRPr lang="en-IN" sz="1600" u="sng" dirty="0"/>
          </a:p>
          <a:p>
            <a:pPr lvl="1"/>
            <a:r>
              <a:rPr lang="en-IN" dirty="0"/>
              <a:t>Cordova  Ionic</a:t>
            </a:r>
            <a:endParaRPr lang="en-IN" sz="1200" dirty="0"/>
          </a:p>
          <a:p>
            <a:pPr lvl="1"/>
            <a:r>
              <a:rPr lang="en-IN" dirty="0"/>
              <a:t>Angular JS version .</a:t>
            </a:r>
            <a:r>
              <a:rPr lang="en-IN" dirty="0" smtClean="0"/>
              <a:t>1</a:t>
            </a:r>
            <a:endParaRPr lang="en-IN" sz="1400" dirty="0"/>
          </a:p>
          <a:p>
            <a:pPr lvl="0"/>
            <a:r>
              <a:rPr lang="en-IN" b="1" u="sng" dirty="0"/>
              <a:t>WEBPORTAL – </a:t>
            </a:r>
            <a:r>
              <a:rPr lang="en-IN" b="1" u="sng" dirty="0" smtClean="0"/>
              <a:t>RESPONSIVE</a:t>
            </a:r>
            <a:endParaRPr lang="en-IN" sz="1600" u="sng" dirty="0"/>
          </a:p>
          <a:p>
            <a:pPr lvl="1"/>
            <a:r>
              <a:rPr lang="en-IN" dirty="0"/>
              <a:t>HTML</a:t>
            </a:r>
            <a:endParaRPr lang="en-IN" sz="1200" dirty="0"/>
          </a:p>
          <a:p>
            <a:pPr lvl="1"/>
            <a:r>
              <a:rPr lang="en-IN" dirty="0"/>
              <a:t>CSS</a:t>
            </a:r>
            <a:endParaRPr lang="en-IN" sz="1200" dirty="0"/>
          </a:p>
          <a:p>
            <a:pPr lvl="1"/>
            <a:r>
              <a:rPr lang="en-IN" dirty="0"/>
              <a:t>JQuery</a:t>
            </a:r>
            <a:endParaRPr lang="en-IN" sz="1200" dirty="0"/>
          </a:p>
          <a:p>
            <a:pPr lvl="1"/>
            <a:r>
              <a:rPr lang="en-IN" dirty="0"/>
              <a:t>Twitter </a:t>
            </a:r>
            <a:r>
              <a:rPr lang="en-IN" dirty="0" smtClean="0"/>
              <a:t>Bootstrap</a:t>
            </a:r>
            <a:endParaRPr lang="en-IN" sz="1200" dirty="0"/>
          </a:p>
          <a:p>
            <a:pPr lvl="0"/>
            <a:r>
              <a:rPr lang="en-IN" b="1" u="sng" dirty="0" smtClean="0"/>
              <a:t>BACKEND</a:t>
            </a:r>
            <a:r>
              <a:rPr lang="en-IN" b="1" u="sng" dirty="0"/>
              <a:t> </a:t>
            </a:r>
            <a:endParaRPr lang="en-IN" sz="1600" u="sng" dirty="0"/>
          </a:p>
          <a:p>
            <a:pPr lvl="1"/>
            <a:r>
              <a:rPr lang="en-IN" dirty="0"/>
              <a:t>CODE-IGNITER</a:t>
            </a:r>
            <a:endParaRPr lang="en-IN" sz="1200" dirty="0"/>
          </a:p>
          <a:p>
            <a:pPr lvl="1"/>
            <a:r>
              <a:rPr lang="en-IN" dirty="0"/>
              <a:t>PHP</a:t>
            </a:r>
            <a:endParaRPr lang="en-IN" sz="1200" dirty="0"/>
          </a:p>
          <a:p>
            <a:pPr lvl="1"/>
            <a:r>
              <a:rPr lang="en-IN" dirty="0"/>
              <a:t>MySQL </a:t>
            </a:r>
            <a:endParaRPr lang="en-IN" sz="1200" dirty="0"/>
          </a:p>
          <a:p>
            <a:endParaRPr lang="en-IN" dirty="0"/>
          </a:p>
        </p:txBody>
      </p:sp>
    </p:spTree>
    <p:extLst>
      <p:ext uri="{BB962C8B-B14F-4D97-AF65-F5344CB8AC3E}">
        <p14:creationId xmlns:p14="http://schemas.microsoft.com/office/powerpoint/2010/main" val="14599040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1540" y="750627"/>
            <a:ext cx="8915400" cy="5228834"/>
          </a:xfrm>
        </p:spPr>
        <p:txBody>
          <a:bodyPr>
            <a:normAutofit/>
          </a:bodyPr>
          <a:lstStyle/>
          <a:p>
            <a:pPr marL="0" indent="0" algn="ctr">
              <a:buNone/>
            </a:pPr>
            <a:r>
              <a:rPr lang="en-IN" sz="2400" b="1" u="sng" dirty="0">
                <a:latin typeface="Times New Roman" pitchFamily="18" charset="0"/>
                <a:cs typeface="Times New Roman" pitchFamily="18" charset="0"/>
              </a:rPr>
              <a:t>Introduction to </a:t>
            </a:r>
            <a:r>
              <a:rPr lang="en-IN" sz="2400" b="1" u="sng" dirty="0" smtClean="0">
                <a:latin typeface="Times New Roman" pitchFamily="18" charset="0"/>
                <a:cs typeface="Times New Roman" pitchFamily="18" charset="0"/>
              </a:rPr>
              <a:t>PHP</a:t>
            </a:r>
          </a:p>
          <a:p>
            <a:pPr marL="0" indent="0" algn="just">
              <a:buNone/>
            </a:pPr>
            <a:endParaRPr lang="en-IN" sz="2400" u="sng" dirty="0">
              <a:latin typeface="Times New Roman" pitchFamily="18" charset="0"/>
              <a:cs typeface="Times New Roman" pitchFamily="18" charset="0"/>
            </a:endParaRPr>
          </a:p>
          <a:p>
            <a:pPr marL="0" indent="0" algn="just">
              <a:buNone/>
            </a:pPr>
            <a:r>
              <a:rPr lang="en-IN" sz="2000" dirty="0">
                <a:latin typeface="Times New Roman" pitchFamily="18" charset="0"/>
                <a:cs typeface="Times New Roman" pitchFamily="18" charset="0"/>
              </a:rPr>
              <a:t>PHP is a server-side scripting language designed for web development but also used as a general-purpose programming </a:t>
            </a:r>
            <a:r>
              <a:rPr lang="en-IN" sz="2000" dirty="0" smtClean="0">
                <a:latin typeface="Times New Roman" pitchFamily="18" charset="0"/>
                <a:cs typeface="Times New Roman" pitchFamily="18" charset="0"/>
              </a:rPr>
              <a:t>language.</a:t>
            </a:r>
            <a:r>
              <a:rPr lang="en-IN" sz="2000" dirty="0">
                <a:latin typeface="Times New Roman" pitchFamily="18" charset="0"/>
                <a:cs typeface="Times New Roman" pitchFamily="18" charset="0"/>
              </a:rPr>
              <a:t> PHP code is usually processed by a PHP interpreter, which is usually implemented as a web server's native module or a Common Gateway Interface (CGI) executable. After the PHP code is interpreted and executed, the web server sends resulting output to its client, usually in form of a part of the generated webpage; for example, PHP code can generate a web page's HTML code, an image, or some other data. PHP has also evolved to include a command-line interface (CLI) capability and can be used in standalone graphical applications</a:t>
            </a:r>
            <a:r>
              <a:rPr lang="en-IN" sz="2000" dirty="0"/>
              <a:t>.</a:t>
            </a:r>
          </a:p>
          <a:p>
            <a:pPr marL="0" indent="0" algn="just">
              <a:buNone/>
            </a:pPr>
            <a:endParaRPr lang="en-IN" sz="2000" u="sng" dirty="0">
              <a:latin typeface="Times New Roman" pitchFamily="18" charset="0"/>
              <a:cs typeface="Times New Roman" pitchFamily="18" charset="0"/>
            </a:endParaRPr>
          </a:p>
        </p:txBody>
      </p:sp>
    </p:spTree>
    <p:extLst>
      <p:ext uri="{BB962C8B-B14F-4D97-AF65-F5344CB8AC3E}">
        <p14:creationId xmlns:p14="http://schemas.microsoft.com/office/powerpoint/2010/main" val="578154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596</TotalTime>
  <Words>1252</Words>
  <Application>Microsoft Office PowerPoint</Application>
  <PresentationFormat>Custom</PresentationFormat>
  <Paragraphs>455</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Wisp</vt:lpstr>
      <vt:lpstr>Muzirislive</vt:lpstr>
      <vt:lpstr>contents</vt:lpstr>
      <vt:lpstr>ABSTACT</vt:lpstr>
      <vt:lpstr>Module description</vt:lpstr>
      <vt:lpstr>PowerPoint Presentation</vt:lpstr>
      <vt:lpstr>PowerPoint Presentation</vt:lpstr>
      <vt:lpstr>PowerPoint Presentation</vt:lpstr>
      <vt:lpstr>Technology hierarchy</vt:lpstr>
      <vt:lpstr>PowerPoint Presentation</vt:lpstr>
      <vt:lpstr>PowerPoint Presentation</vt:lpstr>
      <vt:lpstr>PowerPoint Presentation</vt:lpstr>
      <vt:lpstr>PowerPoint Presentation</vt:lpstr>
      <vt:lpstr>PowerPoint Presentation</vt:lpstr>
      <vt:lpstr>PowerPoint Presentation</vt:lpstr>
      <vt:lpstr>Table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UML</vt:lpstr>
      <vt:lpstr>Activity diagram</vt:lpstr>
      <vt:lpstr>PowerPoint Presentation</vt:lpstr>
      <vt:lpstr>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Bibliography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Amritha</dc:creator>
  <cp:lastModifiedBy>Windows User</cp:lastModifiedBy>
  <cp:revision>42</cp:revision>
  <dcterms:created xsi:type="dcterms:W3CDTF">2014-09-12T02:13:59Z</dcterms:created>
  <dcterms:modified xsi:type="dcterms:W3CDTF">2018-04-24T04:18:20Z</dcterms:modified>
</cp:coreProperties>
</file>