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75" d="100"/>
          <a:sy n="75" d="100"/>
        </p:scale>
        <p:origin x="9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163A28-EA26-4CE4-98AB-F0715FEF4FCC}"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C2271-675C-4507-B951-F4D084B550BA}" type="slidenum">
              <a:rPr lang="en-US" smtClean="0"/>
              <a:t>‹#›</a:t>
            </a:fld>
            <a:endParaRPr lang="en-US"/>
          </a:p>
        </p:txBody>
      </p:sp>
    </p:spTree>
    <p:extLst>
      <p:ext uri="{BB962C8B-B14F-4D97-AF65-F5344CB8AC3E}">
        <p14:creationId xmlns:p14="http://schemas.microsoft.com/office/powerpoint/2010/main" val="3534627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163A28-EA26-4CE4-98AB-F0715FEF4FCC}"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6C2271-675C-4507-B951-F4D084B550BA}" type="slidenum">
              <a:rPr lang="en-US" smtClean="0"/>
              <a:t>‹#›</a:t>
            </a:fld>
            <a:endParaRPr lang="en-US"/>
          </a:p>
        </p:txBody>
      </p:sp>
    </p:spTree>
    <p:extLst>
      <p:ext uri="{BB962C8B-B14F-4D97-AF65-F5344CB8AC3E}">
        <p14:creationId xmlns:p14="http://schemas.microsoft.com/office/powerpoint/2010/main" val="131452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E163A28-EA26-4CE4-98AB-F0715FEF4FCC}"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C2271-675C-4507-B951-F4D084B550BA}" type="slidenum">
              <a:rPr lang="en-US" smtClean="0"/>
              <a:t>‹#›</a:t>
            </a:fld>
            <a:endParaRPr lang="en-US"/>
          </a:p>
        </p:txBody>
      </p:sp>
    </p:spTree>
    <p:extLst>
      <p:ext uri="{BB962C8B-B14F-4D97-AF65-F5344CB8AC3E}">
        <p14:creationId xmlns:p14="http://schemas.microsoft.com/office/powerpoint/2010/main" val="2160904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E163A28-EA26-4CE4-98AB-F0715FEF4FCC}"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C2271-675C-4507-B951-F4D084B550B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41237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163A28-EA26-4CE4-98AB-F0715FEF4FCC}"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C2271-675C-4507-B951-F4D084B550BA}" type="slidenum">
              <a:rPr lang="en-US" smtClean="0"/>
              <a:t>‹#›</a:t>
            </a:fld>
            <a:endParaRPr lang="en-US"/>
          </a:p>
        </p:txBody>
      </p:sp>
    </p:spTree>
    <p:extLst>
      <p:ext uri="{BB962C8B-B14F-4D97-AF65-F5344CB8AC3E}">
        <p14:creationId xmlns:p14="http://schemas.microsoft.com/office/powerpoint/2010/main" val="3124673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E163A28-EA26-4CE4-98AB-F0715FEF4FCC}" type="datetimeFigureOut">
              <a:rPr lang="en-US" smtClean="0"/>
              <a:t>11/6/2024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C2271-675C-4507-B951-F4D084B550BA}" type="slidenum">
              <a:rPr lang="en-US" smtClean="0"/>
              <a:t>‹#›</a:t>
            </a:fld>
            <a:endParaRPr lang="en-US"/>
          </a:p>
        </p:txBody>
      </p:sp>
    </p:spTree>
    <p:extLst>
      <p:ext uri="{BB962C8B-B14F-4D97-AF65-F5344CB8AC3E}">
        <p14:creationId xmlns:p14="http://schemas.microsoft.com/office/powerpoint/2010/main" val="1979968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E163A28-EA26-4CE4-98AB-F0715FEF4FCC}" type="datetimeFigureOut">
              <a:rPr lang="en-US" smtClean="0"/>
              <a:t>11/6/2024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C2271-675C-4507-B951-F4D084B550BA}" type="slidenum">
              <a:rPr lang="en-US" smtClean="0"/>
              <a:t>‹#›</a:t>
            </a:fld>
            <a:endParaRPr lang="en-US"/>
          </a:p>
        </p:txBody>
      </p:sp>
    </p:spTree>
    <p:extLst>
      <p:ext uri="{BB962C8B-B14F-4D97-AF65-F5344CB8AC3E}">
        <p14:creationId xmlns:p14="http://schemas.microsoft.com/office/powerpoint/2010/main" val="2418553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163A28-EA26-4CE4-98AB-F0715FEF4FCC}"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C2271-675C-4507-B951-F4D084B550BA}" type="slidenum">
              <a:rPr lang="en-US" smtClean="0"/>
              <a:t>‹#›</a:t>
            </a:fld>
            <a:endParaRPr lang="en-US"/>
          </a:p>
        </p:txBody>
      </p:sp>
    </p:spTree>
    <p:extLst>
      <p:ext uri="{BB962C8B-B14F-4D97-AF65-F5344CB8AC3E}">
        <p14:creationId xmlns:p14="http://schemas.microsoft.com/office/powerpoint/2010/main" val="2873777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163A28-EA26-4CE4-98AB-F0715FEF4FCC}"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C2271-675C-4507-B951-F4D084B550BA}" type="slidenum">
              <a:rPr lang="en-US" smtClean="0"/>
              <a:t>‹#›</a:t>
            </a:fld>
            <a:endParaRPr lang="en-US"/>
          </a:p>
        </p:txBody>
      </p:sp>
    </p:spTree>
    <p:extLst>
      <p:ext uri="{BB962C8B-B14F-4D97-AF65-F5344CB8AC3E}">
        <p14:creationId xmlns:p14="http://schemas.microsoft.com/office/powerpoint/2010/main" val="1750461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E163A28-EA26-4CE4-98AB-F0715FEF4FCC}"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C2271-675C-4507-B951-F4D084B550BA}" type="slidenum">
              <a:rPr lang="en-US" smtClean="0"/>
              <a:t>‹#›</a:t>
            </a:fld>
            <a:endParaRPr lang="en-US"/>
          </a:p>
        </p:txBody>
      </p:sp>
    </p:spTree>
    <p:extLst>
      <p:ext uri="{BB962C8B-B14F-4D97-AF65-F5344CB8AC3E}">
        <p14:creationId xmlns:p14="http://schemas.microsoft.com/office/powerpoint/2010/main" val="1655467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163A28-EA26-4CE4-98AB-F0715FEF4FCC}"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C2271-675C-4507-B951-F4D084B550BA}" type="slidenum">
              <a:rPr lang="en-US" smtClean="0"/>
              <a:t>‹#›</a:t>
            </a:fld>
            <a:endParaRPr lang="en-US"/>
          </a:p>
        </p:txBody>
      </p:sp>
    </p:spTree>
    <p:extLst>
      <p:ext uri="{BB962C8B-B14F-4D97-AF65-F5344CB8AC3E}">
        <p14:creationId xmlns:p14="http://schemas.microsoft.com/office/powerpoint/2010/main" val="1915463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163A28-EA26-4CE4-98AB-F0715FEF4FCC}"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6C2271-675C-4507-B951-F4D084B550BA}" type="slidenum">
              <a:rPr lang="en-US" smtClean="0"/>
              <a:t>‹#›</a:t>
            </a:fld>
            <a:endParaRPr lang="en-US"/>
          </a:p>
        </p:txBody>
      </p:sp>
    </p:spTree>
    <p:extLst>
      <p:ext uri="{BB962C8B-B14F-4D97-AF65-F5344CB8AC3E}">
        <p14:creationId xmlns:p14="http://schemas.microsoft.com/office/powerpoint/2010/main" val="4926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163A28-EA26-4CE4-98AB-F0715FEF4FCC}"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6C2271-675C-4507-B951-F4D084B550BA}" type="slidenum">
              <a:rPr lang="en-US" smtClean="0"/>
              <a:t>‹#›</a:t>
            </a:fld>
            <a:endParaRPr lang="en-US"/>
          </a:p>
        </p:txBody>
      </p:sp>
    </p:spTree>
    <p:extLst>
      <p:ext uri="{BB962C8B-B14F-4D97-AF65-F5344CB8AC3E}">
        <p14:creationId xmlns:p14="http://schemas.microsoft.com/office/powerpoint/2010/main" val="1362301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E163A28-EA26-4CE4-98AB-F0715FEF4FCC}" type="datetimeFigureOut">
              <a:rPr lang="en-US" smtClean="0"/>
              <a:t>11/6/2024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66C2271-675C-4507-B951-F4D084B550BA}" type="slidenum">
              <a:rPr lang="en-US" smtClean="0"/>
              <a:t>‹#›</a:t>
            </a:fld>
            <a:endParaRPr lang="en-US"/>
          </a:p>
        </p:txBody>
      </p:sp>
    </p:spTree>
    <p:extLst>
      <p:ext uri="{BB962C8B-B14F-4D97-AF65-F5344CB8AC3E}">
        <p14:creationId xmlns:p14="http://schemas.microsoft.com/office/powerpoint/2010/main" val="105769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E163A28-EA26-4CE4-98AB-F0715FEF4FCC}" type="datetimeFigureOut">
              <a:rPr lang="en-US" smtClean="0"/>
              <a:t>11/6/2024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66C2271-675C-4507-B951-F4D084B550BA}" type="slidenum">
              <a:rPr lang="en-US" smtClean="0"/>
              <a:t>‹#›</a:t>
            </a:fld>
            <a:endParaRPr lang="en-US"/>
          </a:p>
        </p:txBody>
      </p:sp>
    </p:spTree>
    <p:extLst>
      <p:ext uri="{BB962C8B-B14F-4D97-AF65-F5344CB8AC3E}">
        <p14:creationId xmlns:p14="http://schemas.microsoft.com/office/powerpoint/2010/main" val="2012465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E163A28-EA26-4CE4-98AB-F0715FEF4FCC}" type="datetimeFigureOut">
              <a:rPr lang="en-US" smtClean="0"/>
              <a:t>11/6/2024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66C2271-675C-4507-B951-F4D084B550BA}" type="slidenum">
              <a:rPr lang="en-US" smtClean="0"/>
              <a:t>‹#›</a:t>
            </a:fld>
            <a:endParaRPr lang="en-US"/>
          </a:p>
        </p:txBody>
      </p:sp>
    </p:spTree>
    <p:extLst>
      <p:ext uri="{BB962C8B-B14F-4D97-AF65-F5344CB8AC3E}">
        <p14:creationId xmlns:p14="http://schemas.microsoft.com/office/powerpoint/2010/main" val="296316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163A28-EA26-4CE4-98AB-F0715FEF4FCC}"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6C2271-675C-4507-B951-F4D084B550BA}" type="slidenum">
              <a:rPr lang="en-US" smtClean="0"/>
              <a:t>‹#›</a:t>
            </a:fld>
            <a:endParaRPr lang="en-US"/>
          </a:p>
        </p:txBody>
      </p:sp>
    </p:spTree>
    <p:extLst>
      <p:ext uri="{BB962C8B-B14F-4D97-AF65-F5344CB8AC3E}">
        <p14:creationId xmlns:p14="http://schemas.microsoft.com/office/powerpoint/2010/main" val="3682839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E163A28-EA26-4CE4-98AB-F0715FEF4FCC}" type="datetimeFigureOut">
              <a:rPr lang="en-US" smtClean="0"/>
              <a:t>11/6/2024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66C2271-675C-4507-B951-F4D084B550BA}" type="slidenum">
              <a:rPr lang="en-US" smtClean="0"/>
              <a:t>‹#›</a:t>
            </a:fld>
            <a:endParaRPr lang="en-US"/>
          </a:p>
        </p:txBody>
      </p:sp>
    </p:spTree>
    <p:extLst>
      <p:ext uri="{BB962C8B-B14F-4D97-AF65-F5344CB8AC3E}">
        <p14:creationId xmlns:p14="http://schemas.microsoft.com/office/powerpoint/2010/main" val="8458037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2B15-C43A-3B72-D477-5496D80CF300}"/>
              </a:ext>
            </a:extLst>
          </p:cNvPr>
          <p:cNvSpPr>
            <a:spLocks noGrp="1"/>
          </p:cNvSpPr>
          <p:nvPr>
            <p:ph type="ctrTitle"/>
          </p:nvPr>
        </p:nvSpPr>
        <p:spPr>
          <a:xfrm>
            <a:off x="1266714" y="1259841"/>
            <a:ext cx="8825659" cy="2844799"/>
          </a:xfrm>
        </p:spPr>
        <p:txBody>
          <a:bodyPr/>
          <a:lstStyle/>
          <a:p>
            <a:r>
              <a:rPr lang="en-US" sz="5400" dirty="0"/>
              <a:t>TITLE: Analysis of Amazon Sales Data</a:t>
            </a:r>
          </a:p>
        </p:txBody>
      </p:sp>
      <p:sp>
        <p:nvSpPr>
          <p:cNvPr id="3" name="Subtitle 2">
            <a:extLst>
              <a:ext uri="{FF2B5EF4-FFF2-40B4-BE49-F238E27FC236}">
                <a16:creationId xmlns:a16="http://schemas.microsoft.com/office/drawing/2014/main" id="{CD4F0429-2738-9C43-4872-255A5D3304BF}"/>
              </a:ext>
            </a:extLst>
          </p:cNvPr>
          <p:cNvSpPr>
            <a:spLocks noGrp="1"/>
          </p:cNvSpPr>
          <p:nvPr>
            <p:ph type="subTitle" idx="1"/>
          </p:nvPr>
        </p:nvSpPr>
        <p:spPr>
          <a:xfrm>
            <a:off x="1154954" y="4439920"/>
            <a:ext cx="9198085" cy="2286000"/>
          </a:xfrm>
        </p:spPr>
        <p:txBody>
          <a:bodyPr>
            <a:normAutofit/>
          </a:bodyPr>
          <a:lstStyle/>
          <a:p>
            <a:pPr algn="ctr"/>
            <a:r>
              <a:rPr lang="en-US" sz="2400" dirty="0"/>
              <a:t>Impact of Discounts on Product Ratings and Prices</a:t>
            </a:r>
          </a:p>
          <a:p>
            <a:pPr algn="ctr"/>
            <a:endParaRPr lang="en-US" sz="2400" dirty="0"/>
          </a:p>
          <a:p>
            <a:pPr marL="0" indent="0" algn="ctr">
              <a:buNone/>
            </a:pPr>
            <a:r>
              <a:rPr lang="en-US" sz="2400" dirty="0"/>
              <a:t>AMRUTHA VARSHINI MAVURI</a:t>
            </a:r>
          </a:p>
          <a:p>
            <a:pPr marL="0" indent="0" algn="ctr">
              <a:buNone/>
            </a:pPr>
            <a:r>
              <a:rPr lang="en-US" sz="2400" dirty="0"/>
              <a:t>7</a:t>
            </a:r>
            <a:r>
              <a:rPr lang="en-US" sz="2400" baseline="30000" dirty="0"/>
              <a:t>th </a:t>
            </a:r>
            <a:r>
              <a:rPr lang="en-US" sz="2400" dirty="0"/>
              <a:t>Nov, 2024</a:t>
            </a:r>
          </a:p>
          <a:p>
            <a:pPr algn="ctr"/>
            <a:endParaRPr lang="en-US" sz="2400" dirty="0"/>
          </a:p>
        </p:txBody>
      </p:sp>
    </p:spTree>
    <p:extLst>
      <p:ext uri="{BB962C8B-B14F-4D97-AF65-F5344CB8AC3E}">
        <p14:creationId xmlns:p14="http://schemas.microsoft.com/office/powerpoint/2010/main" val="1312154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98726-937E-2C9C-37B6-0D9922CA4903}"/>
              </a:ext>
            </a:extLst>
          </p:cNvPr>
          <p:cNvSpPr>
            <a:spLocks noGrp="1"/>
          </p:cNvSpPr>
          <p:nvPr>
            <p:ph type="title"/>
          </p:nvPr>
        </p:nvSpPr>
        <p:spPr>
          <a:xfrm>
            <a:off x="646111" y="904240"/>
            <a:ext cx="4718369" cy="629920"/>
          </a:xfrm>
        </p:spPr>
        <p:txBody>
          <a:bodyPr/>
          <a:lstStyle/>
          <a:p>
            <a:r>
              <a:rPr lang="en-US" sz="3200" dirty="0"/>
              <a:t>PROBLEM STATEMENT</a:t>
            </a:r>
          </a:p>
        </p:txBody>
      </p:sp>
      <p:sp>
        <p:nvSpPr>
          <p:cNvPr id="3" name="Content Placeholder 2">
            <a:extLst>
              <a:ext uri="{FF2B5EF4-FFF2-40B4-BE49-F238E27FC236}">
                <a16:creationId xmlns:a16="http://schemas.microsoft.com/office/drawing/2014/main" id="{C54CCC82-13F3-83E4-49D3-63E5376CF20A}"/>
              </a:ext>
            </a:extLst>
          </p:cNvPr>
          <p:cNvSpPr>
            <a:spLocks noGrp="1"/>
          </p:cNvSpPr>
          <p:nvPr>
            <p:ph idx="1"/>
          </p:nvPr>
        </p:nvSpPr>
        <p:spPr>
          <a:xfrm>
            <a:off x="487680" y="1778000"/>
            <a:ext cx="11318239" cy="4500879"/>
          </a:xfrm>
        </p:spPr>
        <p:txBody>
          <a:bodyPr>
            <a:normAutofit/>
          </a:bodyPr>
          <a:lstStyle/>
          <a:p>
            <a:r>
              <a:rPr lang="en-US" sz="1800" dirty="0"/>
              <a:t>Amazon, as a leading e-commerce platform, offers a huge amount of products at varying price points and discount levels. Understanding the impact of discounts on product ratings and sales is crucial for optimizing pricing strategies and improving customer satisfaction. This analysis aims to explore the relationship between discount percentage, product price, and customer ratings to uncover valuable insights for both consumers and businesses</a:t>
            </a:r>
          </a:p>
          <a:p>
            <a:pPr marL="0" indent="0">
              <a:buNone/>
            </a:pPr>
            <a:endParaRPr lang="en-US" dirty="0"/>
          </a:p>
          <a:p>
            <a:r>
              <a:rPr lang="en-US" dirty="0"/>
              <a:t>REASEARCH QUESTION:</a:t>
            </a:r>
          </a:p>
          <a:p>
            <a:pPr>
              <a:buFont typeface="Arial" panose="020B0604020202020204" pitchFamily="34" charset="0"/>
              <a:buChar char="•"/>
            </a:pPr>
            <a:r>
              <a:rPr lang="en-US" dirty="0"/>
              <a:t> </a:t>
            </a:r>
            <a:r>
              <a:rPr lang="en-US" sz="1800" dirty="0"/>
              <a:t>What are the key factors that contribute to product popularity on Amazon, and how do   these factors interact with each other?</a:t>
            </a:r>
          </a:p>
          <a:p>
            <a:pPr marL="0" indent="0">
              <a:buNone/>
            </a:pPr>
            <a:endParaRPr lang="en-US" dirty="0"/>
          </a:p>
          <a:p>
            <a:r>
              <a:rPr lang="en-US" dirty="0"/>
              <a:t> DATA SOURCE : </a:t>
            </a:r>
            <a:r>
              <a:rPr lang="en-US" sz="1800" dirty="0"/>
              <a:t>Amazon sales data from KAGGLE</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72655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32F8C-11CC-CDC9-9CB0-6897F8D0E593}"/>
              </a:ext>
            </a:extLst>
          </p:cNvPr>
          <p:cNvSpPr>
            <a:spLocks noGrp="1"/>
          </p:cNvSpPr>
          <p:nvPr>
            <p:ph type="title"/>
          </p:nvPr>
        </p:nvSpPr>
        <p:spPr>
          <a:xfrm>
            <a:off x="1103312" y="701040"/>
            <a:ext cx="8050848" cy="557746"/>
          </a:xfrm>
        </p:spPr>
        <p:txBody>
          <a:bodyPr/>
          <a:lstStyle/>
          <a:p>
            <a:r>
              <a:rPr lang="en-US" sz="3200" dirty="0"/>
              <a:t>DATA CLEANING AND PREPARATION</a:t>
            </a:r>
          </a:p>
        </p:txBody>
      </p:sp>
      <p:sp>
        <p:nvSpPr>
          <p:cNvPr id="3" name="Content Placeholder 2">
            <a:extLst>
              <a:ext uri="{FF2B5EF4-FFF2-40B4-BE49-F238E27FC236}">
                <a16:creationId xmlns:a16="http://schemas.microsoft.com/office/drawing/2014/main" id="{27822A36-0866-BAA0-C832-AB12887C0D0A}"/>
              </a:ext>
            </a:extLst>
          </p:cNvPr>
          <p:cNvSpPr>
            <a:spLocks noGrp="1"/>
          </p:cNvSpPr>
          <p:nvPr>
            <p:ph idx="1"/>
          </p:nvPr>
        </p:nvSpPr>
        <p:spPr>
          <a:xfrm>
            <a:off x="711200" y="1554480"/>
            <a:ext cx="9338653" cy="5100320"/>
          </a:xfrm>
        </p:spPr>
        <p:txBody>
          <a:bodyPr>
            <a:normAutofit/>
          </a:bodyPr>
          <a:lstStyle/>
          <a:p>
            <a:pPr>
              <a:buFont typeface="Wingdings" panose="05000000000000000000" pitchFamily="2" charset="2"/>
              <a:buChar char="§"/>
            </a:pPr>
            <a:r>
              <a:rPr lang="en-US" sz="1800" dirty="0"/>
              <a:t>Data was cleaned and prepared to make it accurate for analysis.</a:t>
            </a:r>
          </a:p>
          <a:p>
            <a:pPr>
              <a:buFont typeface="Wingdings" panose="05000000000000000000" pitchFamily="2" charset="2"/>
              <a:buChar char="§"/>
            </a:pPr>
            <a:r>
              <a:rPr lang="en-US" sz="1800" dirty="0"/>
              <a:t>Data cleaning and Preparation process involved fixing missing values, removing outliers, and duplicates.</a:t>
            </a:r>
          </a:p>
          <a:p>
            <a:pPr>
              <a:buFont typeface="Wingdings" panose="05000000000000000000" pitchFamily="2" charset="2"/>
              <a:buChar char="§"/>
            </a:pPr>
            <a:r>
              <a:rPr lang="en-US" sz="1800" dirty="0"/>
              <a:t>Data preparation involved Cleaning and standardizing data in the columns.</a:t>
            </a:r>
          </a:p>
        </p:txBody>
      </p:sp>
      <p:pic>
        <p:nvPicPr>
          <p:cNvPr id="7" name="Picture 6">
            <a:extLst>
              <a:ext uri="{FF2B5EF4-FFF2-40B4-BE49-F238E27FC236}">
                <a16:creationId xmlns:a16="http://schemas.microsoft.com/office/drawing/2014/main" id="{C12C1AA2-D36E-B2C8-0915-58C8ACCB3AE1}"/>
              </a:ext>
            </a:extLst>
          </p:cNvPr>
          <p:cNvPicPr>
            <a:picLocks noChangeAspect="1"/>
          </p:cNvPicPr>
          <p:nvPr/>
        </p:nvPicPr>
        <p:blipFill>
          <a:blip r:embed="rId2"/>
          <a:stretch>
            <a:fillRect/>
          </a:stretch>
        </p:blipFill>
        <p:spPr>
          <a:xfrm>
            <a:off x="7310121" y="3829047"/>
            <a:ext cx="3896359" cy="2530059"/>
          </a:xfrm>
          <a:prstGeom prst="rect">
            <a:avLst/>
          </a:prstGeom>
        </p:spPr>
      </p:pic>
      <p:pic>
        <p:nvPicPr>
          <p:cNvPr id="9" name="Picture 8">
            <a:extLst>
              <a:ext uri="{FF2B5EF4-FFF2-40B4-BE49-F238E27FC236}">
                <a16:creationId xmlns:a16="http://schemas.microsoft.com/office/drawing/2014/main" id="{AEE0EB1C-EE68-0AF2-538F-BC343E925C7D}"/>
              </a:ext>
            </a:extLst>
          </p:cNvPr>
          <p:cNvPicPr>
            <a:picLocks noChangeAspect="1"/>
          </p:cNvPicPr>
          <p:nvPr/>
        </p:nvPicPr>
        <p:blipFill>
          <a:blip r:embed="rId3"/>
          <a:stretch>
            <a:fillRect/>
          </a:stretch>
        </p:blipFill>
        <p:spPr>
          <a:xfrm>
            <a:off x="807721" y="3829047"/>
            <a:ext cx="6405879" cy="2400508"/>
          </a:xfrm>
          <a:prstGeom prst="rect">
            <a:avLst/>
          </a:prstGeom>
        </p:spPr>
      </p:pic>
    </p:spTree>
    <p:extLst>
      <p:ext uri="{BB962C8B-B14F-4D97-AF65-F5344CB8AC3E}">
        <p14:creationId xmlns:p14="http://schemas.microsoft.com/office/powerpoint/2010/main" val="2356006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89DCE-49F4-0C6E-6CD8-73F502E62155}"/>
              </a:ext>
            </a:extLst>
          </p:cNvPr>
          <p:cNvSpPr>
            <a:spLocks noGrp="1"/>
          </p:cNvSpPr>
          <p:nvPr>
            <p:ph type="title"/>
          </p:nvPr>
        </p:nvSpPr>
        <p:spPr>
          <a:xfrm>
            <a:off x="914400" y="833120"/>
            <a:ext cx="8869680" cy="1020127"/>
          </a:xfrm>
        </p:spPr>
        <p:txBody>
          <a:bodyPr/>
          <a:lstStyle/>
          <a:p>
            <a:r>
              <a:rPr lang="en-US" sz="3200" dirty="0"/>
              <a:t>    EXPLORATORY DATA ANALYSIS</a:t>
            </a:r>
          </a:p>
        </p:txBody>
      </p:sp>
      <p:sp>
        <p:nvSpPr>
          <p:cNvPr id="3" name="Content Placeholder 2">
            <a:extLst>
              <a:ext uri="{FF2B5EF4-FFF2-40B4-BE49-F238E27FC236}">
                <a16:creationId xmlns:a16="http://schemas.microsoft.com/office/drawing/2014/main" id="{0DBB56F1-167D-BC61-AB6F-DF140BA36BF9}"/>
              </a:ext>
            </a:extLst>
          </p:cNvPr>
          <p:cNvSpPr>
            <a:spLocks noGrp="1"/>
          </p:cNvSpPr>
          <p:nvPr>
            <p:ph idx="1"/>
          </p:nvPr>
        </p:nvSpPr>
        <p:spPr/>
        <p:txBody>
          <a:bodyPr/>
          <a:lstStyle/>
          <a:p>
            <a:r>
              <a:rPr lang="en-US" sz="1800" dirty="0"/>
              <a:t>Performed Statistical Analysis such as mean, median, standard deviation, finding and filling the null values for relevant variables.</a:t>
            </a:r>
          </a:p>
          <a:p>
            <a:pPr marL="0" indent="0">
              <a:buNone/>
            </a:pPr>
            <a:endParaRPr lang="en-US" dirty="0"/>
          </a:p>
        </p:txBody>
      </p:sp>
      <p:pic>
        <p:nvPicPr>
          <p:cNvPr id="5" name="Picture 4">
            <a:extLst>
              <a:ext uri="{FF2B5EF4-FFF2-40B4-BE49-F238E27FC236}">
                <a16:creationId xmlns:a16="http://schemas.microsoft.com/office/drawing/2014/main" id="{B3AA64D2-5F45-759C-B0AF-AC7F5D36EE0F}"/>
              </a:ext>
            </a:extLst>
          </p:cNvPr>
          <p:cNvPicPr>
            <a:picLocks noChangeAspect="1"/>
          </p:cNvPicPr>
          <p:nvPr/>
        </p:nvPicPr>
        <p:blipFill>
          <a:blip r:embed="rId2"/>
          <a:stretch>
            <a:fillRect/>
          </a:stretch>
        </p:blipFill>
        <p:spPr>
          <a:xfrm>
            <a:off x="812801" y="3308358"/>
            <a:ext cx="5689600" cy="3139712"/>
          </a:xfrm>
          <a:prstGeom prst="rect">
            <a:avLst/>
          </a:prstGeom>
        </p:spPr>
      </p:pic>
      <p:pic>
        <p:nvPicPr>
          <p:cNvPr id="7" name="Picture 6">
            <a:extLst>
              <a:ext uri="{FF2B5EF4-FFF2-40B4-BE49-F238E27FC236}">
                <a16:creationId xmlns:a16="http://schemas.microsoft.com/office/drawing/2014/main" id="{2B3B4933-84CD-3F9D-EDE5-79123998C63E}"/>
              </a:ext>
            </a:extLst>
          </p:cNvPr>
          <p:cNvPicPr>
            <a:picLocks noChangeAspect="1"/>
          </p:cNvPicPr>
          <p:nvPr/>
        </p:nvPicPr>
        <p:blipFill>
          <a:blip r:embed="rId3"/>
          <a:stretch>
            <a:fillRect/>
          </a:stretch>
        </p:blipFill>
        <p:spPr>
          <a:xfrm>
            <a:off x="6826181" y="3308358"/>
            <a:ext cx="4747671" cy="1219306"/>
          </a:xfrm>
          <a:prstGeom prst="rect">
            <a:avLst/>
          </a:prstGeom>
        </p:spPr>
      </p:pic>
    </p:spTree>
    <p:extLst>
      <p:ext uri="{BB962C8B-B14F-4D97-AF65-F5344CB8AC3E}">
        <p14:creationId xmlns:p14="http://schemas.microsoft.com/office/powerpoint/2010/main" val="2744789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9D48C-5D0F-2F77-279C-24608BD0273F}"/>
              </a:ext>
            </a:extLst>
          </p:cNvPr>
          <p:cNvSpPr>
            <a:spLocks noGrp="1"/>
          </p:cNvSpPr>
          <p:nvPr>
            <p:ph type="title"/>
          </p:nvPr>
        </p:nvSpPr>
        <p:spPr>
          <a:xfrm>
            <a:off x="646111" y="812800"/>
            <a:ext cx="9404723" cy="1040448"/>
          </a:xfrm>
        </p:spPr>
        <p:txBody>
          <a:bodyPr/>
          <a:lstStyle/>
          <a:p>
            <a:r>
              <a:rPr lang="en-US" sz="3600" dirty="0"/>
              <a:t>  </a:t>
            </a:r>
            <a:r>
              <a:rPr lang="en-US" sz="3200" dirty="0"/>
              <a:t>VISUALIZATION ON EDA</a:t>
            </a:r>
          </a:p>
        </p:txBody>
      </p:sp>
      <p:pic>
        <p:nvPicPr>
          <p:cNvPr id="4" name="Picture 3">
            <a:extLst>
              <a:ext uri="{FF2B5EF4-FFF2-40B4-BE49-F238E27FC236}">
                <a16:creationId xmlns:a16="http://schemas.microsoft.com/office/drawing/2014/main" id="{DFE38C28-AE14-97F8-0426-5A9AF43A751E}"/>
              </a:ext>
            </a:extLst>
          </p:cNvPr>
          <p:cNvPicPr>
            <a:picLocks noChangeAspect="1"/>
          </p:cNvPicPr>
          <p:nvPr/>
        </p:nvPicPr>
        <p:blipFill>
          <a:blip r:embed="rId2"/>
          <a:stretch>
            <a:fillRect/>
          </a:stretch>
        </p:blipFill>
        <p:spPr>
          <a:xfrm>
            <a:off x="539334" y="2893696"/>
            <a:ext cx="5548798" cy="2917409"/>
          </a:xfrm>
          <a:prstGeom prst="rect">
            <a:avLst/>
          </a:prstGeom>
        </p:spPr>
      </p:pic>
      <p:sp>
        <p:nvSpPr>
          <p:cNvPr id="7" name="TextBox 6">
            <a:extLst>
              <a:ext uri="{FF2B5EF4-FFF2-40B4-BE49-F238E27FC236}">
                <a16:creationId xmlns:a16="http://schemas.microsoft.com/office/drawing/2014/main" id="{6BCD4866-166F-8DC9-FF64-E46A717310EF}"/>
              </a:ext>
            </a:extLst>
          </p:cNvPr>
          <p:cNvSpPr txBox="1"/>
          <p:nvPr/>
        </p:nvSpPr>
        <p:spPr>
          <a:xfrm>
            <a:off x="539334" y="2004140"/>
            <a:ext cx="11006555"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Performed visualization on Distribution of Discount percentage and correlations with prices and Ratings</a:t>
            </a:r>
          </a:p>
        </p:txBody>
      </p:sp>
      <p:sp>
        <p:nvSpPr>
          <p:cNvPr id="8" name="TextBox 7">
            <a:extLst>
              <a:ext uri="{FF2B5EF4-FFF2-40B4-BE49-F238E27FC236}">
                <a16:creationId xmlns:a16="http://schemas.microsoft.com/office/drawing/2014/main" id="{21F744E9-D01B-7527-9448-2D76CAF43C4D}"/>
              </a:ext>
            </a:extLst>
          </p:cNvPr>
          <p:cNvSpPr txBox="1"/>
          <p:nvPr/>
        </p:nvSpPr>
        <p:spPr>
          <a:xfrm>
            <a:off x="2763521" y="5931654"/>
            <a:ext cx="1971040" cy="369332"/>
          </a:xfrm>
          <a:prstGeom prst="rect">
            <a:avLst/>
          </a:prstGeom>
          <a:noFill/>
        </p:spPr>
        <p:txBody>
          <a:bodyPr wrap="square" rtlCol="0">
            <a:spAutoFit/>
          </a:bodyPr>
          <a:lstStyle/>
          <a:p>
            <a:r>
              <a:rPr lang="en-US" dirty="0"/>
              <a:t>Histogram</a:t>
            </a:r>
          </a:p>
        </p:txBody>
      </p:sp>
      <p:sp>
        <p:nvSpPr>
          <p:cNvPr id="9" name="TextBox 8">
            <a:extLst>
              <a:ext uri="{FF2B5EF4-FFF2-40B4-BE49-F238E27FC236}">
                <a16:creationId xmlns:a16="http://schemas.microsoft.com/office/drawing/2014/main" id="{4F89EE72-0870-91FE-2658-E9563F2B1272}"/>
              </a:ext>
            </a:extLst>
          </p:cNvPr>
          <p:cNvSpPr txBox="1"/>
          <p:nvPr/>
        </p:nvSpPr>
        <p:spPr>
          <a:xfrm>
            <a:off x="8442960" y="5931654"/>
            <a:ext cx="1767840" cy="369332"/>
          </a:xfrm>
          <a:prstGeom prst="rect">
            <a:avLst/>
          </a:prstGeom>
          <a:noFill/>
        </p:spPr>
        <p:txBody>
          <a:bodyPr wrap="square" rtlCol="0">
            <a:spAutoFit/>
          </a:bodyPr>
          <a:lstStyle/>
          <a:p>
            <a:r>
              <a:rPr lang="en-US" dirty="0"/>
              <a:t>Scatterplot</a:t>
            </a:r>
          </a:p>
        </p:txBody>
      </p:sp>
      <p:pic>
        <p:nvPicPr>
          <p:cNvPr id="11" name="Picture 10">
            <a:extLst>
              <a:ext uri="{FF2B5EF4-FFF2-40B4-BE49-F238E27FC236}">
                <a16:creationId xmlns:a16="http://schemas.microsoft.com/office/drawing/2014/main" id="{B1CF8191-82DC-46F8-912C-796152F3792E}"/>
              </a:ext>
            </a:extLst>
          </p:cNvPr>
          <p:cNvPicPr>
            <a:picLocks noChangeAspect="1"/>
          </p:cNvPicPr>
          <p:nvPr/>
        </p:nvPicPr>
        <p:blipFill>
          <a:blip r:embed="rId3"/>
          <a:stretch>
            <a:fillRect/>
          </a:stretch>
        </p:blipFill>
        <p:spPr>
          <a:xfrm>
            <a:off x="6174251" y="2893696"/>
            <a:ext cx="5558381" cy="2917409"/>
          </a:xfrm>
          <a:prstGeom prst="rect">
            <a:avLst/>
          </a:prstGeom>
        </p:spPr>
      </p:pic>
    </p:spTree>
    <p:extLst>
      <p:ext uri="{BB962C8B-B14F-4D97-AF65-F5344CB8AC3E}">
        <p14:creationId xmlns:p14="http://schemas.microsoft.com/office/powerpoint/2010/main" val="2302415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09FCA-F686-949E-1464-314529E8C197}"/>
              </a:ext>
            </a:extLst>
          </p:cNvPr>
          <p:cNvSpPr>
            <a:spLocks noGrp="1"/>
          </p:cNvSpPr>
          <p:nvPr>
            <p:ph type="title"/>
          </p:nvPr>
        </p:nvSpPr>
        <p:spPr>
          <a:xfrm>
            <a:off x="646111" y="452718"/>
            <a:ext cx="9991409" cy="532802"/>
          </a:xfrm>
        </p:spPr>
        <p:txBody>
          <a:bodyPr/>
          <a:lstStyle/>
          <a:p>
            <a:r>
              <a:rPr lang="en-US" sz="3200" dirty="0"/>
              <a:t>DATA ANALYSIS AND VISUALIZATION</a:t>
            </a:r>
          </a:p>
        </p:txBody>
      </p:sp>
      <p:sp>
        <p:nvSpPr>
          <p:cNvPr id="3" name="Content Placeholder 2">
            <a:extLst>
              <a:ext uri="{FF2B5EF4-FFF2-40B4-BE49-F238E27FC236}">
                <a16:creationId xmlns:a16="http://schemas.microsoft.com/office/drawing/2014/main" id="{979DCD84-47D5-0D35-C23B-39A18F156FB7}"/>
              </a:ext>
            </a:extLst>
          </p:cNvPr>
          <p:cNvSpPr>
            <a:spLocks noGrp="1"/>
          </p:cNvSpPr>
          <p:nvPr>
            <p:ph idx="1"/>
          </p:nvPr>
        </p:nvSpPr>
        <p:spPr>
          <a:xfrm>
            <a:off x="528320" y="1371600"/>
            <a:ext cx="11186160" cy="5161280"/>
          </a:xfrm>
        </p:spPr>
        <p:txBody>
          <a:bodyPr/>
          <a:lstStyle/>
          <a:p>
            <a:pPr>
              <a:buFont typeface="Wingdings" panose="05000000000000000000" pitchFamily="2" charset="2"/>
              <a:buChar char="Ø"/>
            </a:pPr>
            <a:r>
              <a:rPr lang="en-US" dirty="0"/>
              <a:t>IMPACT OF DISCOUNTS ON PRODUCT CATEGORIES</a:t>
            </a:r>
          </a:p>
          <a:p>
            <a:pPr>
              <a:buFont typeface="Courier New" panose="02070309020205020404" pitchFamily="49" charset="0"/>
              <a:buChar char="o"/>
            </a:pPr>
            <a:r>
              <a:rPr lang="en-US" sz="1600" u="sng" dirty="0"/>
              <a:t>Key Finding</a:t>
            </a:r>
            <a:r>
              <a:rPr lang="en-US" sz="1600" dirty="0"/>
              <a:t>: Discounts have a varying impact on different product categories. Electronics and Books categories are more responsive to discounts, while Clothing and Accessories show a weaker correlation.</a:t>
            </a:r>
          </a:p>
          <a:p>
            <a:pPr>
              <a:buFont typeface="Courier New" panose="02070309020205020404" pitchFamily="49" charset="0"/>
              <a:buChar char="o"/>
            </a:pPr>
            <a:r>
              <a:rPr lang="en-US" sz="1600" u="sng" dirty="0"/>
              <a:t>Visualization:</a:t>
            </a:r>
            <a:r>
              <a:rPr lang="en-US" sz="1600" dirty="0"/>
              <a:t> A bar chart comparing average discount percentages for various product categories. </a:t>
            </a:r>
          </a:p>
          <a:p>
            <a:pPr>
              <a:buFont typeface="Courier New" panose="02070309020205020404" pitchFamily="49" charset="0"/>
              <a:buChar char="o"/>
            </a:pPr>
            <a:r>
              <a:rPr lang="en-US" sz="1600" u="sng" dirty="0"/>
              <a:t>Interpretation:</a:t>
            </a:r>
            <a:r>
              <a:rPr lang="en-US" sz="1600" dirty="0"/>
              <a:t> Businesses can optimize their discounting strategies by targeting specific categories. For instance, offering higher discounts on electronics and books can drive sales and customer satisfaction.</a:t>
            </a:r>
          </a:p>
        </p:txBody>
      </p:sp>
      <p:pic>
        <p:nvPicPr>
          <p:cNvPr id="5" name="Picture 4">
            <a:extLst>
              <a:ext uri="{FF2B5EF4-FFF2-40B4-BE49-F238E27FC236}">
                <a16:creationId xmlns:a16="http://schemas.microsoft.com/office/drawing/2014/main" id="{58B89418-6265-6761-85E8-DDEDD8BEE7C7}"/>
              </a:ext>
            </a:extLst>
          </p:cNvPr>
          <p:cNvPicPr>
            <a:picLocks noChangeAspect="1"/>
          </p:cNvPicPr>
          <p:nvPr/>
        </p:nvPicPr>
        <p:blipFill>
          <a:blip r:embed="rId2"/>
          <a:stretch>
            <a:fillRect/>
          </a:stretch>
        </p:blipFill>
        <p:spPr>
          <a:xfrm>
            <a:off x="2651760" y="3429000"/>
            <a:ext cx="6207760" cy="3357880"/>
          </a:xfrm>
          <a:prstGeom prst="rect">
            <a:avLst/>
          </a:prstGeom>
        </p:spPr>
      </p:pic>
    </p:spTree>
    <p:extLst>
      <p:ext uri="{BB962C8B-B14F-4D97-AF65-F5344CB8AC3E}">
        <p14:creationId xmlns:p14="http://schemas.microsoft.com/office/powerpoint/2010/main" val="1202520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EE23-D11A-E32E-4F38-258C4642E4A7}"/>
              </a:ext>
            </a:extLst>
          </p:cNvPr>
          <p:cNvSpPr>
            <a:spLocks noGrp="1"/>
          </p:cNvSpPr>
          <p:nvPr>
            <p:ph type="title"/>
          </p:nvPr>
        </p:nvSpPr>
        <p:spPr>
          <a:xfrm>
            <a:off x="1103312" y="894080"/>
            <a:ext cx="8947522" cy="528320"/>
          </a:xfrm>
        </p:spPr>
        <p:txBody>
          <a:bodyPr/>
          <a:lstStyle/>
          <a:p>
            <a:pPr marL="342900" indent="-342900">
              <a:buFont typeface="Wingdings" panose="05000000000000000000" pitchFamily="2" charset="2"/>
              <a:buChar char="Ø"/>
            </a:pPr>
            <a:r>
              <a:rPr lang="en-US" sz="2000" dirty="0"/>
              <a:t>IMPACT OF DISCOUNTS ON ACTUAL PRICE </a:t>
            </a:r>
          </a:p>
        </p:txBody>
      </p:sp>
      <p:sp>
        <p:nvSpPr>
          <p:cNvPr id="3" name="Content Placeholder 2">
            <a:extLst>
              <a:ext uri="{FF2B5EF4-FFF2-40B4-BE49-F238E27FC236}">
                <a16:creationId xmlns:a16="http://schemas.microsoft.com/office/drawing/2014/main" id="{E963491A-8CDF-E00E-2F34-164DF872F28E}"/>
              </a:ext>
            </a:extLst>
          </p:cNvPr>
          <p:cNvSpPr>
            <a:spLocks noGrp="1"/>
          </p:cNvSpPr>
          <p:nvPr>
            <p:ph idx="1"/>
          </p:nvPr>
        </p:nvSpPr>
        <p:spPr>
          <a:xfrm>
            <a:off x="1103312" y="1422400"/>
            <a:ext cx="8946541" cy="4825999"/>
          </a:xfrm>
        </p:spPr>
        <p:txBody>
          <a:bodyPr>
            <a:normAutofit/>
          </a:bodyPr>
          <a:lstStyle/>
          <a:p>
            <a:pPr>
              <a:buFont typeface="Courier New" panose="02070309020205020404" pitchFamily="49" charset="0"/>
              <a:buChar char="o"/>
            </a:pPr>
            <a:r>
              <a:rPr lang="en-US" sz="1600" u="sng" dirty="0"/>
              <a:t>Key Finding</a:t>
            </a:r>
            <a:r>
              <a:rPr lang="en-US" sz="1600" dirty="0"/>
              <a:t>: Higher-priced products tend to receive larger discounts, suggesting a strategy to stimulate demand for premium products. </a:t>
            </a:r>
          </a:p>
          <a:p>
            <a:pPr>
              <a:buFont typeface="Courier New" panose="02070309020205020404" pitchFamily="49" charset="0"/>
              <a:buChar char="o"/>
            </a:pPr>
            <a:r>
              <a:rPr lang="en-US" sz="1600" dirty="0"/>
              <a:t> </a:t>
            </a:r>
            <a:r>
              <a:rPr lang="en-US" sz="1600" u="sng" dirty="0"/>
              <a:t>Visualization</a:t>
            </a:r>
            <a:r>
              <a:rPr lang="en-US" sz="1600" dirty="0"/>
              <a:t>: A scatter plot showing a positive correlation between discount percentage and actual price. </a:t>
            </a:r>
          </a:p>
          <a:p>
            <a:pPr>
              <a:buFont typeface="Courier New" panose="02070309020205020404" pitchFamily="49" charset="0"/>
              <a:buChar char="o"/>
            </a:pPr>
            <a:r>
              <a:rPr lang="en-US" sz="1600" u="sng" dirty="0"/>
              <a:t>Interpretation</a:t>
            </a:r>
            <a:r>
              <a:rPr lang="en-US" sz="1600" dirty="0"/>
              <a:t>: Businesses can use targeted discounts to move high-priced products and generate additional revenue. However, it's essential to balance discounts with profit margins and customer perception.</a:t>
            </a:r>
          </a:p>
        </p:txBody>
      </p:sp>
      <p:pic>
        <p:nvPicPr>
          <p:cNvPr id="5" name="Picture 4">
            <a:extLst>
              <a:ext uri="{FF2B5EF4-FFF2-40B4-BE49-F238E27FC236}">
                <a16:creationId xmlns:a16="http://schemas.microsoft.com/office/drawing/2014/main" id="{B13369ED-FA18-5E43-6979-DDD3797EAFF2}"/>
              </a:ext>
            </a:extLst>
          </p:cNvPr>
          <p:cNvPicPr>
            <a:picLocks noChangeAspect="1"/>
          </p:cNvPicPr>
          <p:nvPr/>
        </p:nvPicPr>
        <p:blipFill>
          <a:blip r:embed="rId2"/>
          <a:stretch>
            <a:fillRect/>
          </a:stretch>
        </p:blipFill>
        <p:spPr>
          <a:xfrm>
            <a:off x="2585449" y="3515076"/>
            <a:ext cx="6248942" cy="3261643"/>
          </a:xfrm>
          <a:prstGeom prst="rect">
            <a:avLst/>
          </a:prstGeom>
        </p:spPr>
      </p:pic>
    </p:spTree>
    <p:extLst>
      <p:ext uri="{BB962C8B-B14F-4D97-AF65-F5344CB8AC3E}">
        <p14:creationId xmlns:p14="http://schemas.microsoft.com/office/powerpoint/2010/main" val="2833197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BC02-2729-7ADD-7001-AE7547B29FF3}"/>
              </a:ext>
            </a:extLst>
          </p:cNvPr>
          <p:cNvSpPr>
            <a:spLocks noGrp="1"/>
          </p:cNvSpPr>
          <p:nvPr>
            <p:ph type="title"/>
          </p:nvPr>
        </p:nvSpPr>
        <p:spPr>
          <a:xfrm>
            <a:off x="1016000" y="518160"/>
            <a:ext cx="9034834" cy="792480"/>
          </a:xfrm>
        </p:spPr>
        <p:txBody>
          <a:bodyPr/>
          <a:lstStyle/>
          <a:p>
            <a:pPr marL="342900" indent="-342900">
              <a:buFont typeface="Wingdings" panose="05000000000000000000" pitchFamily="2" charset="2"/>
              <a:buChar char="Ø"/>
            </a:pPr>
            <a:r>
              <a:rPr lang="en-US" sz="2000" dirty="0"/>
              <a:t>IMPACT OF  DISCOUNTS ON PRODUCT RATINGS</a:t>
            </a:r>
          </a:p>
        </p:txBody>
      </p:sp>
      <p:sp>
        <p:nvSpPr>
          <p:cNvPr id="3" name="Content Placeholder 2">
            <a:extLst>
              <a:ext uri="{FF2B5EF4-FFF2-40B4-BE49-F238E27FC236}">
                <a16:creationId xmlns:a16="http://schemas.microsoft.com/office/drawing/2014/main" id="{BA70BDBD-2C1C-FBA9-BF47-4FC0CC21197E}"/>
              </a:ext>
            </a:extLst>
          </p:cNvPr>
          <p:cNvSpPr>
            <a:spLocks noGrp="1"/>
          </p:cNvSpPr>
          <p:nvPr>
            <p:ph idx="1"/>
          </p:nvPr>
        </p:nvSpPr>
        <p:spPr>
          <a:xfrm>
            <a:off x="1103312" y="1036320"/>
            <a:ext cx="8946541" cy="5821680"/>
          </a:xfrm>
        </p:spPr>
        <p:txBody>
          <a:bodyPr>
            <a:normAutofit/>
          </a:bodyPr>
          <a:lstStyle/>
          <a:p>
            <a:pPr>
              <a:buFont typeface="Courier New" panose="02070309020205020404" pitchFamily="49" charset="0"/>
              <a:buChar char="o"/>
            </a:pPr>
            <a:r>
              <a:rPr lang="en-US" sz="1600" u="sng" dirty="0"/>
              <a:t>Key Finding</a:t>
            </a:r>
            <a:r>
              <a:rPr lang="en-US" sz="1600" dirty="0"/>
              <a:t>: Discounts have a complex relationship with product ratings. While moderate discounts can positively influence ratings, excessive discounts may lead to lower ratings. </a:t>
            </a:r>
          </a:p>
          <a:p>
            <a:pPr>
              <a:buFont typeface="Courier New" panose="02070309020205020404" pitchFamily="49" charset="0"/>
              <a:buChar char="o"/>
            </a:pPr>
            <a:r>
              <a:rPr lang="en-US" sz="1600" u="sng" dirty="0"/>
              <a:t>Visualization</a:t>
            </a:r>
            <a:r>
              <a:rPr lang="en-US" sz="1600" dirty="0"/>
              <a:t>: A scatter plot showing a weak negative correlation between discount percentage and product rating, with some outliers. </a:t>
            </a:r>
          </a:p>
          <a:p>
            <a:pPr>
              <a:buFont typeface="Courier New" panose="02070309020205020404" pitchFamily="49" charset="0"/>
              <a:buChar char="o"/>
            </a:pPr>
            <a:r>
              <a:rPr lang="en-US" sz="1600" u="sng" dirty="0"/>
              <a:t>Interpretation</a:t>
            </a:r>
            <a:r>
              <a:rPr lang="en-US" sz="1600" dirty="0"/>
              <a:t>: Businesses should be cautious about offering excessive discounts, as they may negatively impact perceived product quality. A balanced approach, considering factors like brand reputation and product value, is crucial.</a:t>
            </a:r>
          </a:p>
        </p:txBody>
      </p:sp>
      <p:pic>
        <p:nvPicPr>
          <p:cNvPr id="5" name="Picture 4">
            <a:extLst>
              <a:ext uri="{FF2B5EF4-FFF2-40B4-BE49-F238E27FC236}">
                <a16:creationId xmlns:a16="http://schemas.microsoft.com/office/drawing/2014/main" id="{85532047-92DC-0012-D12D-D6BAF1CD0316}"/>
              </a:ext>
            </a:extLst>
          </p:cNvPr>
          <p:cNvPicPr>
            <a:picLocks noChangeAspect="1"/>
          </p:cNvPicPr>
          <p:nvPr/>
        </p:nvPicPr>
        <p:blipFill>
          <a:blip r:embed="rId2"/>
          <a:stretch>
            <a:fillRect/>
          </a:stretch>
        </p:blipFill>
        <p:spPr>
          <a:xfrm>
            <a:off x="2672080" y="3332182"/>
            <a:ext cx="5811519" cy="3444538"/>
          </a:xfrm>
          <a:prstGeom prst="rect">
            <a:avLst/>
          </a:prstGeom>
        </p:spPr>
      </p:pic>
    </p:spTree>
    <p:extLst>
      <p:ext uri="{BB962C8B-B14F-4D97-AF65-F5344CB8AC3E}">
        <p14:creationId xmlns:p14="http://schemas.microsoft.com/office/powerpoint/2010/main" val="3722468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A57A-D52C-0D2F-8873-B2D61F8C4082}"/>
              </a:ext>
            </a:extLst>
          </p:cNvPr>
          <p:cNvSpPr>
            <a:spLocks noGrp="1"/>
          </p:cNvSpPr>
          <p:nvPr>
            <p:ph type="title"/>
          </p:nvPr>
        </p:nvSpPr>
        <p:spPr>
          <a:xfrm>
            <a:off x="3474720" y="2794000"/>
            <a:ext cx="5242560" cy="934720"/>
          </a:xfrm>
        </p:spPr>
        <p:txBody>
          <a:bodyPr/>
          <a:lstStyle/>
          <a:p>
            <a:r>
              <a:rPr lang="en-US" sz="7200" dirty="0">
                <a:latin typeface="Algerian" panose="04020705040A02060702" pitchFamily="82" charset="0"/>
              </a:rPr>
              <a:t>THANK YOU</a:t>
            </a:r>
          </a:p>
        </p:txBody>
      </p:sp>
    </p:spTree>
    <p:extLst>
      <p:ext uri="{BB962C8B-B14F-4D97-AF65-F5344CB8AC3E}">
        <p14:creationId xmlns:p14="http://schemas.microsoft.com/office/powerpoint/2010/main" val="858068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241</TotalTime>
  <Words>470</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Arial</vt:lpstr>
      <vt:lpstr>Century Gothic</vt:lpstr>
      <vt:lpstr>Courier New</vt:lpstr>
      <vt:lpstr>Wingdings</vt:lpstr>
      <vt:lpstr>Wingdings 3</vt:lpstr>
      <vt:lpstr>Ion</vt:lpstr>
      <vt:lpstr>TITLE: Analysis of Amazon Sales Data</vt:lpstr>
      <vt:lpstr>PROBLEM STATEMENT</vt:lpstr>
      <vt:lpstr>DATA CLEANING AND PREPARATION</vt:lpstr>
      <vt:lpstr>    EXPLORATORY DATA ANALYSIS</vt:lpstr>
      <vt:lpstr>  VISUALIZATION ON EDA</vt:lpstr>
      <vt:lpstr>DATA ANALYSIS AND VISUALIZATION</vt:lpstr>
      <vt:lpstr>IMPACT OF DISCOUNTS ON ACTUAL PRICE </vt:lpstr>
      <vt:lpstr>IMPACT OF  DISCOUNTS ON PRODUCT RATINGS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amrutha mavuri</dc:creator>
  <cp:lastModifiedBy>amrutha mavuri</cp:lastModifiedBy>
  <cp:revision>1</cp:revision>
  <dcterms:created xsi:type="dcterms:W3CDTF">2024-11-06T10:28:54Z</dcterms:created>
  <dcterms:modified xsi:type="dcterms:W3CDTF">2024-11-06T14:30:26Z</dcterms:modified>
</cp:coreProperties>
</file>