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embeddedFontLst>
    <p:embeddedFont>
      <p:font typeface="Roboto"/>
      <p:regular r:id="rId29"/>
      <p:bold r:id="rId30"/>
      <p:italic r:id="rId31"/>
      <p:boldItalic r:id="rId32"/>
    </p:embeddedFont>
    <p:embeddedFont>
      <p:font typeface="Quattrocento Sans"/>
      <p:regular r:id="rId33"/>
      <p:bold r:id="rId34"/>
      <p:italic r:id="rId35"/>
      <p:boldItalic r:id="rId36"/>
    </p:embeddedFont>
    <p:embeddedFont>
      <p:font typeface="Century Gothic"/>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js42DB10Jr+GrF3ByPaEuzlxX3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enturyGothic-boldItalic.fntdata"/><Relationship Id="rId20" Type="http://schemas.openxmlformats.org/officeDocument/2006/relationships/slide" Target="slides/slide16.xml"/><Relationship Id="rId41" Type="http://customschemas.google.com/relationships/presentationmetadata" Target="meta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regular.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7.xml"/><Relationship Id="rId33" Type="http://schemas.openxmlformats.org/officeDocument/2006/relationships/font" Target="fonts/QuattrocentoSans-regular.fntdata"/><Relationship Id="rId10" Type="http://schemas.openxmlformats.org/officeDocument/2006/relationships/slide" Target="slides/slide6.xml"/><Relationship Id="rId32" Type="http://schemas.openxmlformats.org/officeDocument/2006/relationships/font" Target="fonts/Roboto-boldItalic.fntdata"/><Relationship Id="rId13" Type="http://schemas.openxmlformats.org/officeDocument/2006/relationships/slide" Target="slides/slide9.xml"/><Relationship Id="rId35" Type="http://schemas.openxmlformats.org/officeDocument/2006/relationships/font" Target="fonts/QuattrocentoSans-italic.fntdata"/><Relationship Id="rId12" Type="http://schemas.openxmlformats.org/officeDocument/2006/relationships/slide" Target="slides/slide8.xml"/><Relationship Id="rId34" Type="http://schemas.openxmlformats.org/officeDocument/2006/relationships/font" Target="fonts/QuattrocentoSans-bold.fntdata"/><Relationship Id="rId15" Type="http://schemas.openxmlformats.org/officeDocument/2006/relationships/slide" Target="slides/slide11.xml"/><Relationship Id="rId37" Type="http://schemas.openxmlformats.org/officeDocument/2006/relationships/font" Target="fonts/CenturyGothic-regular.fntdata"/><Relationship Id="rId14" Type="http://schemas.openxmlformats.org/officeDocument/2006/relationships/slide" Target="slides/slide10.xml"/><Relationship Id="rId36" Type="http://schemas.openxmlformats.org/officeDocument/2006/relationships/font" Target="fonts/QuattrocentoSans-boldItalic.fntdata"/><Relationship Id="rId17" Type="http://schemas.openxmlformats.org/officeDocument/2006/relationships/slide" Target="slides/slide13.xml"/><Relationship Id="rId39" Type="http://schemas.openxmlformats.org/officeDocument/2006/relationships/font" Target="fonts/CenturyGothic-italic.fntdata"/><Relationship Id="rId16" Type="http://schemas.openxmlformats.org/officeDocument/2006/relationships/slide" Target="slides/slide12.xml"/><Relationship Id="rId38" Type="http://schemas.openxmlformats.org/officeDocument/2006/relationships/font" Target="fonts/CenturyGothic-bold.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38d2a111f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38d2a11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04f4ef5182_3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04f4ef5182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f06ac4093_0_3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f06ac4093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ef10231e80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ef10231e8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f183fef3c3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f183fef3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ef06ac4093_0_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ef06ac4093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f183fef3c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f183fef3c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4f4ef5182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4f4ef518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f183fef3c3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f183fef3c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04f4ef5182_3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04f4ef5182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11996d285d_2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11996d285d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8d2a111ff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8d2a111f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38d2a111f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238d2a111f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16b931c19f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6b931c19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f934595557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f9345955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38d2a111ff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38d2a111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ef06ac4093_0_3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ef06ac4093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f06ac4093_0_3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f06ac4093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ef06ac4093_0_4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ef06ac4093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1ef06ac4093_0_33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1" name="Google Shape;11;g1ef06ac4093_0_33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2" name="Google Shape;12;g1ef06ac4093_0_33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1ef06ac4093_0_36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6" name="Google Shape;46;g1ef06ac4093_0_36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7" name="Google Shape;47;g1ef06ac4093_0_36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1ef06ac4093_0_37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g1ef06ac4093_0_375"/>
          <p:cNvSpPr txBox="1"/>
          <p:nvPr>
            <p:ph type="title"/>
          </p:nvPr>
        </p:nvSpPr>
        <p:spPr>
          <a:xfrm>
            <a:off x="2592925" y="624110"/>
            <a:ext cx="8911800" cy="12810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rgbClr val="168DBA"/>
              </a:buClr>
              <a:buSzPts val="1800"/>
              <a:buNone/>
              <a:defRPr/>
            </a:lvl1pPr>
            <a:lvl2pPr lvl="1" rtl="0" algn="l">
              <a:spcBef>
                <a:spcPts val="0"/>
              </a:spcBef>
              <a:spcAft>
                <a:spcPts val="0"/>
              </a:spcAft>
              <a:buSzPts val="3700"/>
              <a:buNone/>
              <a:defRPr/>
            </a:lvl2pPr>
            <a:lvl3pPr lvl="2" rtl="0" algn="l">
              <a:spcBef>
                <a:spcPts val="0"/>
              </a:spcBef>
              <a:spcAft>
                <a:spcPts val="0"/>
              </a:spcAft>
              <a:buSzPts val="3700"/>
              <a:buNone/>
              <a:defRPr/>
            </a:lvl3pPr>
            <a:lvl4pPr lvl="3" rtl="0" algn="l">
              <a:spcBef>
                <a:spcPts val="0"/>
              </a:spcBef>
              <a:spcAft>
                <a:spcPts val="0"/>
              </a:spcAft>
              <a:buSzPts val="3700"/>
              <a:buNone/>
              <a:defRPr/>
            </a:lvl4pPr>
            <a:lvl5pPr lvl="4" rtl="0" algn="l">
              <a:spcBef>
                <a:spcPts val="0"/>
              </a:spcBef>
              <a:spcAft>
                <a:spcPts val="0"/>
              </a:spcAft>
              <a:buSzPts val="3700"/>
              <a:buNone/>
              <a:defRPr/>
            </a:lvl5pPr>
            <a:lvl6pPr lvl="5" rtl="0" algn="l">
              <a:spcBef>
                <a:spcPts val="0"/>
              </a:spcBef>
              <a:spcAft>
                <a:spcPts val="0"/>
              </a:spcAft>
              <a:buSzPts val="3700"/>
              <a:buNone/>
              <a:defRPr/>
            </a:lvl6pPr>
            <a:lvl7pPr lvl="6" rtl="0" algn="l">
              <a:spcBef>
                <a:spcPts val="0"/>
              </a:spcBef>
              <a:spcAft>
                <a:spcPts val="0"/>
              </a:spcAft>
              <a:buSzPts val="3700"/>
              <a:buNone/>
              <a:defRPr/>
            </a:lvl7pPr>
            <a:lvl8pPr lvl="7" rtl="0" algn="l">
              <a:spcBef>
                <a:spcPts val="0"/>
              </a:spcBef>
              <a:spcAft>
                <a:spcPts val="0"/>
              </a:spcAft>
              <a:buSzPts val="3700"/>
              <a:buNone/>
              <a:defRPr/>
            </a:lvl8pPr>
            <a:lvl9pPr lvl="8" rtl="0" algn="l">
              <a:spcBef>
                <a:spcPts val="0"/>
              </a:spcBef>
              <a:spcAft>
                <a:spcPts val="0"/>
              </a:spcAft>
              <a:buSzPts val="3700"/>
              <a:buNone/>
              <a:defRPr/>
            </a:lvl9pPr>
          </a:lstStyle>
          <a:p/>
        </p:txBody>
      </p:sp>
      <p:sp>
        <p:nvSpPr>
          <p:cNvPr id="52" name="Google Shape;52;g1ef06ac4093_0_375"/>
          <p:cNvSpPr txBox="1"/>
          <p:nvPr>
            <p:ph idx="1" type="body"/>
          </p:nvPr>
        </p:nvSpPr>
        <p:spPr>
          <a:xfrm>
            <a:off x="2589212" y="2133600"/>
            <a:ext cx="8915400" cy="3777600"/>
          </a:xfrm>
          <a:prstGeom prst="rect">
            <a:avLst/>
          </a:prstGeom>
          <a:noFill/>
          <a:ln>
            <a:noFill/>
          </a:ln>
        </p:spPr>
        <p:txBody>
          <a:bodyPr anchorCtr="0" anchor="t" bIns="45700" lIns="91425" spcFirstLastPara="1" rIns="91425" wrap="square" tIns="45700">
            <a:normAutofit/>
          </a:bodyPr>
          <a:lstStyle>
            <a:lvl1pPr indent="-342900" lvl="0" marL="457200" rtl="0" algn="l">
              <a:spcBef>
                <a:spcPts val="1000"/>
              </a:spcBef>
              <a:spcAft>
                <a:spcPts val="0"/>
              </a:spcAft>
              <a:buSzPts val="1800"/>
              <a:buChar char="●"/>
              <a:defRPr/>
            </a:lvl1pPr>
            <a:lvl2pPr indent="-342900" lvl="1" marL="914400" rtl="0" algn="l">
              <a:spcBef>
                <a:spcPts val="1000"/>
              </a:spcBef>
              <a:spcAft>
                <a:spcPts val="0"/>
              </a:spcAft>
              <a:buSzPts val="1800"/>
              <a:buChar char="○"/>
              <a:defRPr/>
            </a:lvl2pPr>
            <a:lvl3pPr indent="-342900" lvl="2" marL="1371600" rtl="0" algn="l">
              <a:spcBef>
                <a:spcPts val="1000"/>
              </a:spcBef>
              <a:spcAft>
                <a:spcPts val="0"/>
              </a:spcAft>
              <a:buSzPts val="1800"/>
              <a:buChar char="■"/>
              <a:defRPr/>
            </a:lvl3pPr>
            <a:lvl4pPr indent="-342900" lvl="3" marL="1828800" rtl="0" algn="l">
              <a:spcBef>
                <a:spcPts val="1000"/>
              </a:spcBef>
              <a:spcAft>
                <a:spcPts val="0"/>
              </a:spcAft>
              <a:buSzPts val="1800"/>
              <a:buChar char="●"/>
              <a:defRPr/>
            </a:lvl4pPr>
            <a:lvl5pPr indent="-342900" lvl="4" marL="2286000" rtl="0" algn="l">
              <a:spcBef>
                <a:spcPts val="1000"/>
              </a:spcBef>
              <a:spcAft>
                <a:spcPts val="0"/>
              </a:spcAft>
              <a:buSzPts val="1800"/>
              <a:buChar char="○"/>
              <a:defRPr/>
            </a:lvl5pPr>
            <a:lvl6pPr indent="-342900" lvl="5" marL="2743200" rtl="0" algn="l">
              <a:spcBef>
                <a:spcPts val="1000"/>
              </a:spcBef>
              <a:spcAft>
                <a:spcPts val="0"/>
              </a:spcAft>
              <a:buSzPts val="1800"/>
              <a:buChar char="■"/>
              <a:defRPr/>
            </a:lvl6pPr>
            <a:lvl7pPr indent="-342900" lvl="6" marL="3200400" rtl="0" algn="l">
              <a:spcBef>
                <a:spcPts val="1000"/>
              </a:spcBef>
              <a:spcAft>
                <a:spcPts val="0"/>
              </a:spcAft>
              <a:buSzPts val="1800"/>
              <a:buChar char="●"/>
              <a:defRPr/>
            </a:lvl7pPr>
            <a:lvl8pPr indent="-342900" lvl="7" marL="3657600" rtl="0" algn="l">
              <a:spcBef>
                <a:spcPts val="1000"/>
              </a:spcBef>
              <a:spcAft>
                <a:spcPts val="0"/>
              </a:spcAft>
              <a:buSzPts val="1800"/>
              <a:buChar char="○"/>
              <a:defRPr/>
            </a:lvl8pPr>
            <a:lvl9pPr indent="-342900" lvl="8" marL="4114800" rtl="0" algn="l">
              <a:spcBef>
                <a:spcPts val="1000"/>
              </a:spcBef>
              <a:spcAft>
                <a:spcPts val="0"/>
              </a:spcAft>
              <a:buSzPts val="1800"/>
              <a:buChar char="■"/>
              <a:defRPr/>
            </a:lvl9pPr>
          </a:lstStyle>
          <a:p/>
        </p:txBody>
      </p:sp>
      <p:sp>
        <p:nvSpPr>
          <p:cNvPr id="53" name="Google Shape;53;g1ef06ac4093_0_375"/>
          <p:cNvSpPr txBox="1"/>
          <p:nvPr>
            <p:ph idx="10" type="dt"/>
          </p:nvPr>
        </p:nvSpPr>
        <p:spPr>
          <a:xfrm>
            <a:off x="10361612" y="6130437"/>
            <a:ext cx="1146300" cy="370500"/>
          </a:xfrm>
          <a:prstGeom prst="rect">
            <a:avLst/>
          </a:prstGeom>
          <a:noFill/>
          <a:ln>
            <a:noFill/>
          </a:ln>
        </p:spPr>
        <p:txBody>
          <a:bodyPr anchorCtr="0" anchor="ctr" bIns="45700" lIns="91425" spcFirstLastPara="1" rIns="91425" wrap="square" tIns="45700">
            <a:noAutofit/>
          </a:bodyPr>
          <a:lstStyle>
            <a:lvl1pPr lvl="0" rtl="0" algn="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g1ef06ac4093_0_375"/>
          <p:cNvSpPr txBox="1"/>
          <p:nvPr>
            <p:ph idx="11" type="ftr"/>
          </p:nvPr>
        </p:nvSpPr>
        <p:spPr>
          <a:xfrm>
            <a:off x="2589212" y="6135808"/>
            <a:ext cx="76200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g1ef06ac4093_0_375"/>
          <p:cNvSpPr/>
          <p:nvPr/>
        </p:nvSpPr>
        <p:spPr>
          <a:xfrm flipH="1" rot="10800000">
            <a:off x="-4189" y="714372"/>
            <a:ext cx="1588529" cy="507300"/>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g1ef06ac4093_0_375"/>
          <p:cNvSpPr txBox="1"/>
          <p:nvPr>
            <p:ph idx="12" type="sldNum"/>
          </p:nvPr>
        </p:nvSpPr>
        <p:spPr>
          <a:xfrm>
            <a:off x="531812" y="787782"/>
            <a:ext cx="7797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1ef06ac4093_0_33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g1ef06ac4093_0_33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1ef06ac4093_0_34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18" name="Google Shape;18;g1ef06ac4093_0_34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19" name="Google Shape;19;g1ef06ac4093_0_34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1ef06ac4093_0_34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2" name="Google Shape;22;g1ef06ac4093_0_34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3" name="Google Shape;23;g1ef06ac4093_0_34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4" name="Google Shape;24;g1ef06ac4093_0_34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1ef06ac4093_0_35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7" name="Google Shape;27;g1ef06ac4093_0_35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1ef06ac4093_0_35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0" name="Google Shape;30;g1ef06ac4093_0_35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1" name="Google Shape;31;g1ef06ac4093_0_35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1ef06ac4093_0_35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4" name="Google Shape;34;g1ef06ac4093_0_35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1ef06ac4093_0_36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7" name="Google Shape;37;g1ef06ac4093_0_36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38" name="Google Shape;38;g1ef06ac4093_0_36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9" name="Google Shape;39;g1ef06ac4093_0_36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0" name="Google Shape;40;g1ef06ac4093_0_36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1ef06ac4093_0_36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3" name="Google Shape;43;g1ef06ac4093_0_36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1ef06ac4093_0_33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1ef06ac4093_0_33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1ef06ac4093_0_33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2.jpg"/><Relationship Id="rId5"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9.png"/><Relationship Id="rId5"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0.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13.png"/><Relationship Id="rId5"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hyperlink" Target="https://doi.org/10.22214/ijraset.2023.50643" TargetMode="External"/><Relationship Id="rId4" Type="http://schemas.openxmlformats.org/officeDocument/2006/relationships/image" Target="../media/image15.png"/><Relationship Id="rId5" Type="http://schemas.openxmlformats.org/officeDocument/2006/relationships/image" Target="../media/image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238d2a111ff_0_0"/>
          <p:cNvSpPr txBox="1"/>
          <p:nvPr>
            <p:ph type="title"/>
          </p:nvPr>
        </p:nvSpPr>
        <p:spPr>
          <a:xfrm>
            <a:off x="1701375" y="324000"/>
            <a:ext cx="9803400" cy="1099800"/>
          </a:xfrm>
          <a:prstGeom prst="rect">
            <a:avLst/>
          </a:prstGeom>
        </p:spPr>
        <p:txBody>
          <a:bodyPr anchorCtr="0" anchor="t" bIns="45700" lIns="91425" spcFirstLastPara="1" rIns="91425" wrap="square" tIns="45700">
            <a:normAutofit fontScale="90000"/>
          </a:bodyPr>
          <a:lstStyle/>
          <a:p>
            <a:pPr indent="0" lvl="0" marL="0" rtl="0" algn="ctr">
              <a:spcBef>
                <a:spcPts val="0"/>
              </a:spcBef>
              <a:spcAft>
                <a:spcPts val="0"/>
              </a:spcAft>
              <a:buClr>
                <a:schemeClr val="dk1"/>
              </a:buClr>
              <a:buSzPct val="29569"/>
              <a:buFont typeface="Arial"/>
              <a:buNone/>
            </a:pPr>
            <a:r>
              <a:rPr b="1" lang="en-IN" sz="3720">
                <a:latin typeface="Times New Roman"/>
                <a:ea typeface="Times New Roman"/>
                <a:cs typeface="Times New Roman"/>
                <a:sym typeface="Times New Roman"/>
              </a:rPr>
              <a:t>Stock Time Series Data Prediction Using Machine Learning Techniques</a:t>
            </a:r>
            <a:endParaRPr/>
          </a:p>
        </p:txBody>
      </p:sp>
      <p:sp>
        <p:nvSpPr>
          <p:cNvPr id="62" name="Google Shape;62;g238d2a111ff_0_0"/>
          <p:cNvSpPr txBox="1"/>
          <p:nvPr>
            <p:ph idx="1" type="body"/>
          </p:nvPr>
        </p:nvSpPr>
        <p:spPr>
          <a:xfrm>
            <a:off x="601700" y="1683600"/>
            <a:ext cx="10902900" cy="4858500"/>
          </a:xfrm>
          <a:prstGeom prst="rect">
            <a:avLst/>
          </a:prstGeom>
        </p:spPr>
        <p:txBody>
          <a:bodyPr anchorCtr="0" anchor="t" bIns="45700" lIns="91425" spcFirstLastPara="1" rIns="91425" wrap="square" tIns="45700">
            <a:normAutofit/>
          </a:bodyPr>
          <a:lstStyle/>
          <a:p>
            <a:pPr indent="0" lvl="0" marL="0" rtl="0" algn="ctr">
              <a:lnSpc>
                <a:spcPct val="100000"/>
              </a:lnSpc>
              <a:spcBef>
                <a:spcPts val="0"/>
              </a:spcBef>
              <a:spcAft>
                <a:spcPts val="0"/>
              </a:spcAft>
              <a:buNone/>
            </a:pPr>
            <a:r>
              <a:rPr b="1" lang="en-IN" sz="2000">
                <a:solidFill>
                  <a:schemeClr val="dk1"/>
                </a:solidFill>
                <a:latin typeface="Times New Roman"/>
                <a:ea typeface="Times New Roman"/>
                <a:cs typeface="Times New Roman"/>
                <a:sym typeface="Times New Roman"/>
              </a:rPr>
              <a:t>BATCH : B4</a:t>
            </a:r>
            <a:endParaRPr/>
          </a:p>
        </p:txBody>
      </p:sp>
      <p:pic>
        <p:nvPicPr>
          <p:cNvPr id="63" name="Google Shape;63;g238d2a111ff_0_0"/>
          <p:cNvPicPr preferRelativeResize="0"/>
          <p:nvPr/>
        </p:nvPicPr>
        <p:blipFill rotWithShape="1">
          <a:blip r:embed="rId3">
            <a:alphaModFix/>
          </a:blip>
          <a:srcRect b="0" l="651" r="651" t="0"/>
          <a:stretch/>
        </p:blipFill>
        <p:spPr>
          <a:xfrm>
            <a:off x="4992437" y="2187702"/>
            <a:ext cx="2121425" cy="1668950"/>
          </a:xfrm>
          <a:prstGeom prst="rect">
            <a:avLst/>
          </a:prstGeom>
          <a:noFill/>
          <a:ln>
            <a:noFill/>
          </a:ln>
        </p:spPr>
      </p:pic>
      <p:sp>
        <p:nvSpPr>
          <p:cNvPr id="64" name="Google Shape;64;g238d2a111ff_0_0"/>
          <p:cNvSpPr txBox="1"/>
          <p:nvPr/>
        </p:nvSpPr>
        <p:spPr>
          <a:xfrm>
            <a:off x="1301500" y="2091975"/>
            <a:ext cx="2919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Font typeface="Arial"/>
              <a:buNone/>
            </a:pPr>
            <a:r>
              <a:rPr b="1" lang="en-IN" sz="2000">
                <a:latin typeface="Times New Roman"/>
                <a:ea typeface="Times New Roman"/>
                <a:cs typeface="Times New Roman"/>
                <a:sym typeface="Times New Roman"/>
              </a:rPr>
              <a:t>   Project Members</a:t>
            </a:r>
            <a:endParaRPr/>
          </a:p>
          <a:p>
            <a:pPr indent="0" lvl="0" marL="0" rtl="0" algn="l">
              <a:spcBef>
                <a:spcPts val="0"/>
              </a:spcBef>
              <a:spcAft>
                <a:spcPts val="0"/>
              </a:spcAft>
              <a:buClr>
                <a:schemeClr val="dk1"/>
              </a:buClr>
              <a:buFont typeface="Arial"/>
              <a:buNone/>
            </a:pPr>
            <a:r>
              <a:rPr lang="en-IN" sz="1600">
                <a:latin typeface="Times New Roman"/>
                <a:ea typeface="Times New Roman"/>
                <a:cs typeface="Times New Roman"/>
                <a:sym typeface="Times New Roman"/>
              </a:rPr>
              <a:t>19JG1A1210 – G.R.K.Sindhu                                                       19JG1A1234 – P.L.Prasanna                                   19JG1A1229 – M.Amrutha</a:t>
            </a:r>
            <a:endParaRPr sz="1600">
              <a:latin typeface="Times New Roman"/>
              <a:ea typeface="Times New Roman"/>
              <a:cs typeface="Times New Roman"/>
              <a:sym typeface="Times New Roman"/>
            </a:endParaRPr>
          </a:p>
          <a:p>
            <a:pPr indent="0" lvl="0" marL="0" rtl="0" algn="l">
              <a:spcBef>
                <a:spcPts val="0"/>
              </a:spcBef>
              <a:spcAft>
                <a:spcPts val="0"/>
              </a:spcAft>
              <a:buClr>
                <a:schemeClr val="dk1"/>
              </a:buClr>
              <a:buFont typeface="Arial"/>
              <a:buNone/>
            </a:pPr>
            <a:r>
              <a:rPr lang="en-IN" sz="1600">
                <a:latin typeface="Times New Roman"/>
                <a:ea typeface="Times New Roman"/>
                <a:cs typeface="Times New Roman"/>
                <a:sym typeface="Times New Roman"/>
              </a:rPr>
              <a:t>20JG5A1202 - A.Rishitha </a:t>
            </a:r>
            <a:r>
              <a:rPr lang="en-IN" sz="1600">
                <a:solidFill>
                  <a:schemeClr val="dk1"/>
                </a:solidFill>
                <a:latin typeface="Times New Roman"/>
                <a:ea typeface="Times New Roman"/>
                <a:cs typeface="Times New Roman"/>
                <a:sym typeface="Times New Roman"/>
              </a:rPr>
              <a:t>   </a:t>
            </a:r>
            <a:endParaRPr/>
          </a:p>
        </p:txBody>
      </p:sp>
      <p:sp>
        <p:nvSpPr>
          <p:cNvPr id="65" name="Google Shape;65;g238d2a111ff_0_0"/>
          <p:cNvSpPr txBox="1"/>
          <p:nvPr/>
        </p:nvSpPr>
        <p:spPr>
          <a:xfrm>
            <a:off x="7719625" y="2064475"/>
            <a:ext cx="3599100" cy="160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IN" sz="2000">
                <a:solidFill>
                  <a:schemeClr val="dk1"/>
                </a:solidFill>
                <a:latin typeface="Times New Roman"/>
                <a:ea typeface="Times New Roman"/>
                <a:cs typeface="Times New Roman"/>
                <a:sym typeface="Times New Roman"/>
              </a:rPr>
              <a:t>Project Guide</a:t>
            </a:r>
            <a:endParaRPr>
              <a:solidFill>
                <a:schemeClr val="dk1"/>
              </a:solidFill>
            </a:endParaRPr>
          </a:p>
          <a:p>
            <a:pPr indent="0" lvl="0" marL="0" rtl="0" algn="l">
              <a:spcBef>
                <a:spcPts val="0"/>
              </a:spcBef>
              <a:spcAft>
                <a:spcPts val="0"/>
              </a:spcAft>
              <a:buClr>
                <a:schemeClr val="dk1"/>
              </a:buClr>
              <a:buFont typeface="Arial"/>
              <a:buNone/>
            </a:pPr>
            <a:r>
              <a:rPr b="1" lang="en-IN" sz="1811">
                <a:solidFill>
                  <a:schemeClr val="dk1"/>
                </a:solidFill>
              </a:rPr>
              <a:t>     </a:t>
            </a:r>
            <a:r>
              <a:rPr lang="en-IN" sz="1811">
                <a:solidFill>
                  <a:schemeClr val="dk1"/>
                </a:solidFill>
              </a:rPr>
              <a:t>   </a:t>
            </a:r>
            <a:r>
              <a:rPr lang="en-IN" sz="1811">
                <a:solidFill>
                  <a:schemeClr val="dk1"/>
                </a:solidFill>
              </a:rPr>
              <a:t>Dr.Dwiti Krishna Bebarta</a:t>
            </a:r>
            <a:endParaRPr>
              <a:solidFill>
                <a:schemeClr val="dk1"/>
              </a:solidFill>
            </a:endParaRPr>
          </a:p>
          <a:p>
            <a:pPr indent="0" lvl="0" marL="0" rtl="0" algn="ctr">
              <a:spcBef>
                <a:spcPts val="0"/>
              </a:spcBef>
              <a:spcAft>
                <a:spcPts val="0"/>
              </a:spcAft>
              <a:buNone/>
            </a:pPr>
            <a:r>
              <a:rPr lang="en-IN" sz="1600">
                <a:solidFill>
                  <a:schemeClr val="dk1"/>
                </a:solidFill>
              </a:rPr>
              <a:t> </a:t>
            </a:r>
            <a:r>
              <a:rPr lang="en-IN" sz="1600">
                <a:solidFill>
                  <a:schemeClr val="dk1"/>
                </a:solidFill>
              </a:rPr>
              <a:t> </a:t>
            </a:r>
            <a:r>
              <a:rPr lang="en-IN" sz="1800">
                <a:solidFill>
                  <a:schemeClr val="dk1"/>
                </a:solidFill>
              </a:rPr>
              <a:t>Associate professor</a:t>
            </a:r>
            <a:endParaRPr sz="1800">
              <a:solidFill>
                <a:schemeClr val="dk1"/>
              </a:solidFill>
            </a:endParaRPr>
          </a:p>
          <a:p>
            <a:pPr indent="0" lvl="0" marL="0" rtl="0" algn="ctr">
              <a:spcBef>
                <a:spcPts val="0"/>
              </a:spcBef>
              <a:spcAft>
                <a:spcPts val="0"/>
              </a:spcAft>
              <a:buClr>
                <a:schemeClr val="dk1"/>
              </a:buClr>
              <a:buFont typeface="Arial"/>
              <a:buNone/>
            </a:pPr>
            <a:r>
              <a:rPr lang="en-IN" sz="1800">
                <a:solidFill>
                  <a:schemeClr val="dk1"/>
                </a:solidFill>
              </a:rPr>
              <a:t>    Department of Computer Science(AI&amp;ML)</a:t>
            </a:r>
            <a:r>
              <a:rPr lang="en-IN" sz="1800">
                <a:solidFill>
                  <a:schemeClr val="dk1"/>
                </a:solidFill>
                <a:latin typeface="Times New Roman"/>
                <a:ea typeface="Times New Roman"/>
                <a:cs typeface="Times New Roman"/>
                <a:sym typeface="Times New Roman"/>
              </a:rPr>
              <a:t>,</a:t>
            </a:r>
            <a:r>
              <a:rPr lang="en-IN" sz="1800">
                <a:solidFill>
                  <a:schemeClr val="dk1"/>
                </a:solidFill>
                <a:latin typeface="Times New Roman"/>
                <a:ea typeface="Times New Roman"/>
                <a:cs typeface="Times New Roman"/>
                <a:sym typeface="Times New Roman"/>
              </a:rPr>
              <a:t> GVPCEW</a:t>
            </a:r>
            <a:endParaRPr>
              <a:solidFill>
                <a:schemeClr val="dk1"/>
              </a:solidFill>
            </a:endParaRPr>
          </a:p>
        </p:txBody>
      </p:sp>
      <p:sp>
        <p:nvSpPr>
          <p:cNvPr id="66" name="Google Shape;66;g238d2a111ff_0_0"/>
          <p:cNvSpPr txBox="1"/>
          <p:nvPr/>
        </p:nvSpPr>
        <p:spPr>
          <a:xfrm>
            <a:off x="1061575" y="3856650"/>
            <a:ext cx="10057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Font typeface="Arial"/>
              <a:buNone/>
            </a:pPr>
            <a:r>
              <a:rPr b="1" lang="en-IN" sz="2000">
                <a:solidFill>
                  <a:schemeClr val="dk1"/>
                </a:solidFill>
                <a:latin typeface="Times New Roman"/>
                <a:ea typeface="Times New Roman"/>
                <a:cs typeface="Times New Roman"/>
                <a:sym typeface="Times New Roman"/>
              </a:rPr>
              <a:t>Department of Information Technology</a:t>
            </a:r>
            <a:endParaRPr>
              <a:solidFill>
                <a:schemeClr val="dk1"/>
              </a:solidFill>
            </a:endParaRPr>
          </a:p>
          <a:p>
            <a:pPr indent="0" lvl="0" marL="0" rtl="0" algn="ctr">
              <a:spcBef>
                <a:spcPts val="0"/>
              </a:spcBef>
              <a:spcAft>
                <a:spcPts val="0"/>
              </a:spcAft>
              <a:buClr>
                <a:schemeClr val="dk1"/>
              </a:buClr>
              <a:buFont typeface="Arial"/>
              <a:buNone/>
            </a:pPr>
            <a:r>
              <a:rPr b="1" lang="en-IN" sz="2000">
                <a:solidFill>
                  <a:schemeClr val="dk1"/>
                </a:solidFill>
                <a:latin typeface="Times New Roman"/>
                <a:ea typeface="Times New Roman"/>
                <a:cs typeface="Times New Roman"/>
                <a:sym typeface="Times New Roman"/>
              </a:rPr>
              <a:t>GAYATRI VIDYA PARISHAD COLLEGE OF ENGINEERING FOR WOMEN</a:t>
            </a:r>
            <a:endParaRPr/>
          </a:p>
        </p:txBody>
      </p:sp>
      <p:sp>
        <p:nvSpPr>
          <p:cNvPr id="67" name="Google Shape;67;g238d2a111ff_0_0"/>
          <p:cNvSpPr txBox="1"/>
          <p:nvPr/>
        </p:nvSpPr>
        <p:spPr>
          <a:xfrm>
            <a:off x="281225" y="4561325"/>
            <a:ext cx="11693400" cy="1507200"/>
          </a:xfrm>
          <a:prstGeom prst="rect">
            <a:avLst/>
          </a:prstGeom>
          <a:noFill/>
          <a:ln>
            <a:noFill/>
          </a:ln>
        </p:spPr>
        <p:txBody>
          <a:bodyPr anchorCtr="0" anchor="t" bIns="91425" lIns="91425" spcFirstLastPara="1" rIns="91425" wrap="square" tIns="91425">
            <a:spAutoFit/>
          </a:bodyPr>
          <a:lstStyle/>
          <a:p>
            <a:pPr indent="0" lvl="0" marL="0" rtl="0" algn="ctr">
              <a:lnSpc>
                <a:spcPct val="125777"/>
              </a:lnSpc>
              <a:spcBef>
                <a:spcPts val="0"/>
              </a:spcBef>
              <a:spcAft>
                <a:spcPts val="0"/>
              </a:spcAft>
              <a:buClr>
                <a:schemeClr val="dk1"/>
              </a:buClr>
              <a:buFont typeface="Arial"/>
              <a:buNone/>
            </a:pPr>
            <a:r>
              <a:rPr lang="en-IN" sz="1800">
                <a:solidFill>
                  <a:schemeClr val="dk1"/>
                </a:solidFill>
                <a:latin typeface="Times"/>
                <a:ea typeface="Times"/>
                <a:cs typeface="Times"/>
                <a:sym typeface="Times"/>
              </a:rPr>
              <a:t>[Approved by AICTE NEW DELHI, Affiliated to JNTUK Kakinada]</a:t>
            </a:r>
            <a:endParaRPr>
              <a:solidFill>
                <a:schemeClr val="dk1"/>
              </a:solidFill>
            </a:endParaRPr>
          </a:p>
          <a:p>
            <a:pPr indent="0" lvl="0" marL="0" rtl="0" algn="ctr">
              <a:lnSpc>
                <a:spcPct val="125777"/>
              </a:lnSpc>
              <a:spcBef>
                <a:spcPts val="0"/>
              </a:spcBef>
              <a:spcAft>
                <a:spcPts val="0"/>
              </a:spcAft>
              <a:buClr>
                <a:schemeClr val="dk1"/>
              </a:buClr>
              <a:buFont typeface="Arial"/>
              <a:buNone/>
            </a:pPr>
            <a:r>
              <a:rPr lang="en-IN" sz="1800">
                <a:solidFill>
                  <a:schemeClr val="dk1"/>
                </a:solidFill>
                <a:latin typeface="Times"/>
                <a:ea typeface="Times"/>
                <a:cs typeface="Times"/>
                <a:sym typeface="Times"/>
              </a:rPr>
              <a:t>  [Accredited by National Board of Accreditation(NBA) for B.Tech. CSE, ECE &amp; IT – valid from 2019-22 and 2022-25]</a:t>
            </a:r>
            <a:endParaRPr>
              <a:solidFill>
                <a:schemeClr val="dk1"/>
              </a:solidFill>
            </a:endParaRPr>
          </a:p>
          <a:p>
            <a:pPr indent="0" lvl="0" marL="0" rtl="0" algn="ctr">
              <a:lnSpc>
                <a:spcPct val="125777"/>
              </a:lnSpc>
              <a:spcBef>
                <a:spcPts val="0"/>
              </a:spcBef>
              <a:spcAft>
                <a:spcPts val="0"/>
              </a:spcAft>
              <a:buClr>
                <a:schemeClr val="dk1"/>
              </a:buClr>
              <a:buFont typeface="Arial"/>
              <a:buNone/>
            </a:pPr>
            <a:r>
              <a:rPr lang="en-IN" sz="1800">
                <a:solidFill>
                  <a:schemeClr val="dk1"/>
                </a:solidFill>
                <a:latin typeface="Times"/>
                <a:ea typeface="Times"/>
                <a:cs typeface="Times"/>
                <a:sym typeface="Times"/>
              </a:rPr>
              <a:t>    [Accredited by National Assessment and Accreditation Council (NAAC) with A Grade – valid from 2022-27]</a:t>
            </a:r>
            <a:endParaRPr>
              <a:solidFill>
                <a:schemeClr val="dk1"/>
              </a:solidFill>
            </a:endParaRPr>
          </a:p>
          <a:p>
            <a:pPr indent="0" lvl="0" marL="0" rtl="0" algn="ctr">
              <a:lnSpc>
                <a:spcPct val="125777"/>
              </a:lnSpc>
              <a:spcBef>
                <a:spcPts val="0"/>
              </a:spcBef>
              <a:spcAft>
                <a:spcPts val="0"/>
              </a:spcAft>
              <a:buClr>
                <a:schemeClr val="dk1"/>
              </a:buClr>
              <a:buFont typeface="Arial"/>
              <a:buNone/>
            </a:pPr>
            <a:r>
              <a:rPr lang="en-IN" sz="1800">
                <a:solidFill>
                  <a:schemeClr val="dk1"/>
                </a:solidFill>
                <a:latin typeface="Times"/>
                <a:ea typeface="Times"/>
                <a:cs typeface="Times"/>
                <a:sym typeface="Times"/>
              </a:rPr>
              <a:t>    Kommadi, Madhurawada, Visakhapatnam – 530048</a:t>
            </a:r>
            <a:endParaRPr/>
          </a:p>
        </p:txBody>
      </p:sp>
      <p:sp>
        <p:nvSpPr>
          <p:cNvPr id="68" name="Google Shape;68;g238d2a111ff_0_0"/>
          <p:cNvSpPr txBox="1"/>
          <p:nvPr/>
        </p:nvSpPr>
        <p:spPr>
          <a:xfrm>
            <a:off x="4020700" y="6188325"/>
            <a:ext cx="4478700" cy="492600"/>
          </a:xfrm>
          <a:prstGeom prst="rect">
            <a:avLst/>
          </a:prstGeom>
          <a:noFill/>
          <a:ln>
            <a:noFill/>
          </a:ln>
        </p:spPr>
        <p:txBody>
          <a:bodyPr anchorCtr="0" anchor="t" bIns="91425" lIns="91425" spcFirstLastPara="1" rIns="91425" wrap="square" tIns="91425">
            <a:spAutoFit/>
          </a:bodyPr>
          <a:lstStyle/>
          <a:p>
            <a:pPr indent="0" lvl="0" marL="0" rtl="0" algn="ctr">
              <a:lnSpc>
                <a:spcPct val="135850"/>
              </a:lnSpc>
              <a:spcBef>
                <a:spcPts val="0"/>
              </a:spcBef>
              <a:spcAft>
                <a:spcPts val="0"/>
              </a:spcAft>
              <a:buClr>
                <a:schemeClr val="dk1"/>
              </a:buClr>
              <a:buFont typeface="Arial"/>
              <a:buNone/>
            </a:pPr>
            <a:r>
              <a:rPr b="1" lang="en-IN" sz="2000">
                <a:solidFill>
                  <a:schemeClr val="dk1"/>
                </a:solidFill>
                <a:latin typeface="Times"/>
                <a:ea typeface="Times"/>
                <a:cs typeface="Times"/>
                <a:sym typeface="Times"/>
              </a:rPr>
              <a:t>Academic Batch : 2019 – 2023</a:t>
            </a:r>
            <a:endParaRPr/>
          </a:p>
        </p:txBody>
      </p:sp>
      <p:sp>
        <p:nvSpPr>
          <p:cNvPr id="69" name="Google Shape;69;g238d2a111ff_0_0"/>
          <p:cNvSpPr txBox="1"/>
          <p:nvPr/>
        </p:nvSpPr>
        <p:spPr>
          <a:xfrm>
            <a:off x="11718475" y="6311325"/>
            <a:ext cx="517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04f4ef5182_3_18"/>
          <p:cNvSpPr txBox="1"/>
          <p:nvPr>
            <p:ph type="title"/>
          </p:nvPr>
        </p:nvSpPr>
        <p:spPr>
          <a:xfrm>
            <a:off x="1769275" y="624100"/>
            <a:ext cx="9735600" cy="774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b="1" lang="en-IN" sz="3600">
                <a:latin typeface="Times New Roman"/>
                <a:ea typeface="Times New Roman"/>
                <a:cs typeface="Times New Roman"/>
                <a:sym typeface="Times New Roman"/>
              </a:rPr>
              <a:t>DATASET IS BEING USED :</a:t>
            </a:r>
            <a:endParaRPr/>
          </a:p>
        </p:txBody>
      </p:sp>
      <p:sp>
        <p:nvSpPr>
          <p:cNvPr id="160" name="Google Shape;160;g204f4ef5182_3_18"/>
          <p:cNvSpPr txBox="1"/>
          <p:nvPr>
            <p:ph idx="1" type="body"/>
          </p:nvPr>
        </p:nvSpPr>
        <p:spPr>
          <a:xfrm>
            <a:off x="1162650" y="1499650"/>
            <a:ext cx="10341900" cy="4411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1" name="Google Shape;161;g204f4ef5182_3_18"/>
          <p:cNvPicPr preferRelativeResize="0"/>
          <p:nvPr/>
        </p:nvPicPr>
        <p:blipFill rotWithShape="1">
          <a:blip r:embed="rId3">
            <a:alphaModFix/>
          </a:blip>
          <a:srcRect b="0" l="0" r="0" t="0"/>
          <a:stretch/>
        </p:blipFill>
        <p:spPr>
          <a:xfrm>
            <a:off x="10845549" y="190579"/>
            <a:ext cx="1138399" cy="1207821"/>
          </a:xfrm>
          <a:prstGeom prst="rect">
            <a:avLst/>
          </a:prstGeom>
          <a:noFill/>
          <a:ln>
            <a:noFill/>
          </a:ln>
        </p:spPr>
      </p:pic>
      <p:sp>
        <p:nvSpPr>
          <p:cNvPr id="162" name="Google Shape;162;g204f4ef5182_3_18"/>
          <p:cNvSpPr txBox="1"/>
          <p:nvPr/>
        </p:nvSpPr>
        <p:spPr>
          <a:xfrm>
            <a:off x="208050" y="6292025"/>
            <a:ext cx="117759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rPr>
              <a:t>Stock Time Series Data Prediction using </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Machine Learning Techniques                                                  </a:t>
            </a:r>
            <a:r>
              <a:rPr b="1" lang="en-IN" sz="1500">
                <a:solidFill>
                  <a:schemeClr val="dk1"/>
                </a:solidFill>
              </a:rPr>
              <a:t>Batch -no</a:t>
            </a:r>
            <a:r>
              <a:rPr lang="en-IN" sz="1500">
                <a:solidFill>
                  <a:schemeClr val="dk1"/>
                </a:solidFill>
              </a:rPr>
              <a:t>:04                                                                                              </a:t>
            </a:r>
            <a:r>
              <a:rPr b="1" lang="en-IN" sz="1700">
                <a:solidFill>
                  <a:schemeClr val="dk1"/>
                </a:solidFill>
              </a:rPr>
              <a:t>10</a:t>
            </a:r>
            <a:endParaRPr b="1" sz="1600"/>
          </a:p>
        </p:txBody>
      </p:sp>
      <p:pic>
        <p:nvPicPr>
          <p:cNvPr id="163" name="Google Shape;163;g204f4ef5182_3_18"/>
          <p:cNvPicPr preferRelativeResize="0"/>
          <p:nvPr/>
        </p:nvPicPr>
        <p:blipFill rotWithShape="1">
          <a:blip r:embed="rId4">
            <a:alphaModFix/>
          </a:blip>
          <a:srcRect b="12510" l="0" r="13479" t="29968"/>
          <a:stretch/>
        </p:blipFill>
        <p:spPr>
          <a:xfrm>
            <a:off x="1059513" y="1552825"/>
            <a:ext cx="10548173" cy="3942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1ef06ac4093_0_397"/>
          <p:cNvSpPr txBox="1"/>
          <p:nvPr>
            <p:ph type="title"/>
          </p:nvPr>
        </p:nvSpPr>
        <p:spPr>
          <a:xfrm>
            <a:off x="1634450" y="624100"/>
            <a:ext cx="9870300" cy="740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111"/>
              <a:buFont typeface="Arial"/>
              <a:buNone/>
            </a:pPr>
            <a:r>
              <a:rPr lang="en-IN" sz="2800"/>
              <a:t> </a:t>
            </a:r>
            <a:r>
              <a:rPr b="1" lang="en-IN" sz="3200">
                <a:latin typeface="Times New Roman"/>
                <a:ea typeface="Times New Roman"/>
                <a:cs typeface="Times New Roman"/>
                <a:sym typeface="Times New Roman"/>
              </a:rPr>
              <a:t>LIST OF MODULES</a:t>
            </a:r>
            <a:endParaRPr sz="4100">
              <a:latin typeface="Times New Roman"/>
              <a:ea typeface="Times New Roman"/>
              <a:cs typeface="Times New Roman"/>
              <a:sym typeface="Times New Roman"/>
            </a:endParaRPr>
          </a:p>
        </p:txBody>
      </p:sp>
      <p:sp>
        <p:nvSpPr>
          <p:cNvPr id="169" name="Google Shape;169;g1ef06ac4093_0_397"/>
          <p:cNvSpPr txBox="1"/>
          <p:nvPr>
            <p:ph idx="1" type="body"/>
          </p:nvPr>
        </p:nvSpPr>
        <p:spPr>
          <a:xfrm>
            <a:off x="1027850" y="1836675"/>
            <a:ext cx="10476900" cy="4074600"/>
          </a:xfrm>
          <a:prstGeom prst="rect">
            <a:avLst/>
          </a:prstGeom>
        </p:spPr>
        <p:txBody>
          <a:bodyPr anchorCtr="0" anchor="t" bIns="45700" lIns="91425" spcFirstLastPara="1" rIns="91425" wrap="square" tIns="45700">
            <a:normAutofit/>
          </a:bodyPr>
          <a:lstStyle/>
          <a:p>
            <a:pPr indent="-368300" lvl="0" marL="457200" rtl="0" algn="l">
              <a:spcBef>
                <a:spcPts val="0"/>
              </a:spcBef>
              <a:spcAft>
                <a:spcPts val="0"/>
              </a:spcAft>
              <a:buClr>
                <a:schemeClr val="dk1"/>
              </a:buClr>
              <a:buSzPts val="2200"/>
              <a:buChar char="❖"/>
            </a:pPr>
            <a:r>
              <a:rPr b="1" lang="en-IN" sz="2200">
                <a:solidFill>
                  <a:schemeClr val="dk1"/>
                </a:solidFill>
                <a:latin typeface="Times New Roman"/>
                <a:ea typeface="Times New Roman"/>
                <a:cs typeface="Times New Roman"/>
                <a:sym typeface="Times New Roman"/>
              </a:rPr>
              <a:t>Module 1:</a:t>
            </a:r>
            <a:r>
              <a:rPr lang="en-IN" sz="2200">
                <a:solidFill>
                  <a:schemeClr val="dk1"/>
                </a:solidFill>
                <a:latin typeface="Times New Roman"/>
                <a:ea typeface="Times New Roman"/>
                <a:cs typeface="Times New Roman"/>
                <a:sym typeface="Times New Roman"/>
              </a:rPr>
              <a:t> Data Pre-Processing</a:t>
            </a:r>
            <a:endParaRPr sz="2200">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Char char="❖"/>
            </a:pPr>
            <a:r>
              <a:rPr b="1" lang="en-IN" sz="2200">
                <a:solidFill>
                  <a:schemeClr val="dk1"/>
                </a:solidFill>
                <a:latin typeface="Times New Roman"/>
                <a:ea typeface="Times New Roman"/>
                <a:cs typeface="Times New Roman"/>
                <a:sym typeface="Times New Roman"/>
              </a:rPr>
              <a:t>Module 2: </a:t>
            </a:r>
            <a:r>
              <a:rPr lang="en-IN" sz="2200">
                <a:solidFill>
                  <a:schemeClr val="dk1"/>
                </a:solidFill>
                <a:latin typeface="Times New Roman"/>
                <a:ea typeface="Times New Roman"/>
                <a:cs typeface="Times New Roman"/>
                <a:sym typeface="Times New Roman"/>
              </a:rPr>
              <a:t>Training and testing the data with LSTM(Long Short Term Memory) model</a:t>
            </a:r>
            <a:endParaRPr sz="2200">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Char char="❖"/>
            </a:pPr>
            <a:r>
              <a:rPr b="1" lang="en-IN" sz="2200">
                <a:solidFill>
                  <a:schemeClr val="dk1"/>
                </a:solidFill>
                <a:latin typeface="Times New Roman"/>
                <a:ea typeface="Times New Roman"/>
                <a:cs typeface="Times New Roman"/>
                <a:sym typeface="Times New Roman"/>
              </a:rPr>
              <a:t>Module 3:</a:t>
            </a:r>
            <a:r>
              <a:rPr lang="en-IN" sz="2200">
                <a:solidFill>
                  <a:schemeClr val="dk1"/>
                </a:solidFill>
                <a:latin typeface="Times New Roman"/>
                <a:ea typeface="Times New Roman"/>
                <a:cs typeface="Times New Roman"/>
                <a:sym typeface="Times New Roman"/>
              </a:rPr>
              <a:t> </a:t>
            </a:r>
            <a:r>
              <a:rPr lang="en-IN" sz="2200">
                <a:solidFill>
                  <a:schemeClr val="dk1"/>
                </a:solidFill>
                <a:latin typeface="Times New Roman"/>
                <a:ea typeface="Times New Roman"/>
                <a:cs typeface="Times New Roman"/>
                <a:sym typeface="Times New Roman"/>
              </a:rPr>
              <a:t>Training and testing the data with SVM(Support Vector Machine) model</a:t>
            </a:r>
            <a:endParaRPr sz="2200">
              <a:latin typeface="Times New Roman"/>
              <a:ea typeface="Times New Roman"/>
              <a:cs typeface="Times New Roman"/>
              <a:sym typeface="Times New Roman"/>
            </a:endParaRPr>
          </a:p>
          <a:p>
            <a:pPr indent="-368300" lvl="0" marL="457200" rtl="0" algn="l">
              <a:spcBef>
                <a:spcPts val="0"/>
              </a:spcBef>
              <a:spcAft>
                <a:spcPts val="0"/>
              </a:spcAft>
              <a:buClr>
                <a:schemeClr val="dk1"/>
              </a:buClr>
              <a:buSzPts val="2200"/>
              <a:buChar char="❖"/>
            </a:pPr>
            <a:r>
              <a:rPr b="1" lang="en-IN" sz="2200">
                <a:solidFill>
                  <a:schemeClr val="dk1"/>
                </a:solidFill>
                <a:latin typeface="Times New Roman"/>
                <a:ea typeface="Times New Roman"/>
                <a:cs typeface="Times New Roman"/>
                <a:sym typeface="Times New Roman"/>
              </a:rPr>
              <a:t>Module 4: </a:t>
            </a:r>
            <a:r>
              <a:rPr lang="en-IN" sz="2200">
                <a:solidFill>
                  <a:schemeClr val="dk1"/>
                </a:solidFill>
                <a:latin typeface="Times New Roman"/>
                <a:ea typeface="Times New Roman"/>
                <a:cs typeface="Times New Roman"/>
                <a:sym typeface="Times New Roman"/>
              </a:rPr>
              <a:t>Creating a hybrid model with LSTM and GRU(Gated R</a:t>
            </a:r>
            <a:r>
              <a:rPr lang="en-IN" sz="2200">
                <a:solidFill>
                  <a:schemeClr val="dk1"/>
                </a:solidFill>
                <a:latin typeface="Times New Roman"/>
                <a:ea typeface="Times New Roman"/>
                <a:cs typeface="Times New Roman"/>
                <a:sym typeface="Times New Roman"/>
              </a:rPr>
              <a:t>ecurrent</a:t>
            </a:r>
            <a:r>
              <a:rPr lang="en-IN" sz="2200">
                <a:solidFill>
                  <a:schemeClr val="dk1"/>
                </a:solidFill>
                <a:latin typeface="Times New Roman"/>
                <a:ea typeface="Times New Roman"/>
                <a:cs typeface="Times New Roman"/>
                <a:sym typeface="Times New Roman"/>
              </a:rPr>
              <a:t> Unit)</a:t>
            </a:r>
            <a:r>
              <a:rPr lang="en-IN" sz="2200">
                <a:solidFill>
                  <a:schemeClr val="dk1"/>
                </a:solidFill>
              </a:rPr>
              <a:t>            </a:t>
            </a:r>
            <a:endParaRPr sz="2200">
              <a:solidFill>
                <a:schemeClr val="dk1"/>
              </a:solidFill>
            </a:endParaRPr>
          </a:p>
          <a:p>
            <a:pPr indent="0" lvl="0" marL="457200" rtl="0" algn="l">
              <a:spcBef>
                <a:spcPts val="0"/>
              </a:spcBef>
              <a:spcAft>
                <a:spcPts val="0"/>
              </a:spcAft>
              <a:buNone/>
            </a:pPr>
            <a:r>
              <a:rPr lang="en-IN" sz="2200">
                <a:solidFill>
                  <a:schemeClr val="dk1"/>
                </a:solidFill>
                <a:latin typeface="Times New Roman"/>
                <a:ea typeface="Times New Roman"/>
                <a:cs typeface="Times New Roman"/>
                <a:sym typeface="Times New Roman"/>
              </a:rPr>
              <a:t>                   models</a:t>
            </a:r>
            <a:r>
              <a:rPr lang="en-IN" sz="2200">
                <a:solidFill>
                  <a:schemeClr val="dk1"/>
                </a:solidFill>
              </a:rPr>
              <a:t>.</a:t>
            </a:r>
            <a:endParaRPr sz="2200">
              <a:solidFill>
                <a:schemeClr val="dk1"/>
              </a:solidFill>
            </a:endParaRPr>
          </a:p>
          <a:p>
            <a:pPr indent="-368300" lvl="0" marL="457200" rtl="0" algn="l">
              <a:spcBef>
                <a:spcPts val="0"/>
              </a:spcBef>
              <a:spcAft>
                <a:spcPts val="0"/>
              </a:spcAft>
              <a:buClr>
                <a:schemeClr val="dk1"/>
              </a:buClr>
              <a:buSzPts val="2200"/>
              <a:buFont typeface="Times New Roman"/>
              <a:buChar char="❖"/>
            </a:pPr>
            <a:r>
              <a:rPr b="1" lang="en-IN" sz="2200">
                <a:solidFill>
                  <a:schemeClr val="dk1"/>
                </a:solidFill>
                <a:latin typeface="Times New Roman"/>
                <a:ea typeface="Times New Roman"/>
                <a:cs typeface="Times New Roman"/>
                <a:sym typeface="Times New Roman"/>
              </a:rPr>
              <a:t>Module 5: </a:t>
            </a:r>
            <a:r>
              <a:rPr lang="en-IN" sz="2200">
                <a:solidFill>
                  <a:schemeClr val="dk1"/>
                </a:solidFill>
                <a:latin typeface="Times New Roman"/>
                <a:ea typeface="Times New Roman"/>
                <a:cs typeface="Times New Roman"/>
                <a:sym typeface="Times New Roman"/>
              </a:rPr>
              <a:t>Performance analysis.</a:t>
            </a:r>
            <a:endParaRPr sz="2200">
              <a:solidFill>
                <a:schemeClr val="dk1"/>
              </a:solidFill>
              <a:latin typeface="Times New Roman"/>
              <a:ea typeface="Times New Roman"/>
              <a:cs typeface="Times New Roman"/>
              <a:sym typeface="Times New Roman"/>
            </a:endParaRPr>
          </a:p>
        </p:txBody>
      </p:sp>
      <p:pic>
        <p:nvPicPr>
          <p:cNvPr id="170" name="Google Shape;170;g1ef06ac4093_0_397"/>
          <p:cNvPicPr preferRelativeResize="0"/>
          <p:nvPr/>
        </p:nvPicPr>
        <p:blipFill rotWithShape="1">
          <a:blip r:embed="rId3">
            <a:alphaModFix/>
          </a:blip>
          <a:srcRect b="0" l="0" r="0" t="0"/>
          <a:stretch/>
        </p:blipFill>
        <p:spPr>
          <a:xfrm>
            <a:off x="10769800" y="85924"/>
            <a:ext cx="1345425" cy="1427476"/>
          </a:xfrm>
          <a:prstGeom prst="rect">
            <a:avLst/>
          </a:prstGeom>
          <a:noFill/>
          <a:ln>
            <a:noFill/>
          </a:ln>
        </p:spPr>
      </p:pic>
      <p:sp>
        <p:nvSpPr>
          <p:cNvPr id="171" name="Google Shape;171;g1ef06ac4093_0_397"/>
          <p:cNvSpPr txBox="1"/>
          <p:nvPr/>
        </p:nvSpPr>
        <p:spPr>
          <a:xfrm>
            <a:off x="289025" y="6234550"/>
            <a:ext cx="116874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rPr>
              <a:t>Stock Time Series Data Prediction using </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Machine Learning Techniques                                  </a:t>
            </a:r>
            <a:r>
              <a:rPr b="1" lang="en-IN" sz="1600">
                <a:solidFill>
                  <a:schemeClr val="dk1"/>
                </a:solidFill>
              </a:rPr>
              <a:t>               </a:t>
            </a:r>
            <a:r>
              <a:rPr b="1" lang="en-IN" sz="1500">
                <a:solidFill>
                  <a:schemeClr val="dk1"/>
                </a:solidFill>
              </a:rPr>
              <a:t>Batch -no</a:t>
            </a:r>
            <a:r>
              <a:rPr lang="en-IN" sz="1500">
                <a:solidFill>
                  <a:schemeClr val="dk1"/>
                </a:solidFill>
              </a:rPr>
              <a:t>:04                                                                                           </a:t>
            </a:r>
            <a:r>
              <a:rPr b="1" lang="en-IN" sz="1600">
                <a:solidFill>
                  <a:schemeClr val="dk1"/>
                </a:solidFill>
              </a:rPr>
              <a:t>11</a:t>
            </a:r>
            <a:endParaRPr b="1"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1ef10231e80_2_24"/>
          <p:cNvSpPr txBox="1"/>
          <p:nvPr>
            <p:ph type="title"/>
          </p:nvPr>
        </p:nvSpPr>
        <p:spPr>
          <a:xfrm>
            <a:off x="1718725" y="624100"/>
            <a:ext cx="9786000" cy="774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b="1" lang="en-IN" sz="3200">
                <a:latin typeface="Times New Roman"/>
                <a:ea typeface="Times New Roman"/>
                <a:cs typeface="Times New Roman"/>
                <a:sym typeface="Times New Roman"/>
              </a:rPr>
              <a:t>IMPLEMENTATION RESULTS</a:t>
            </a:r>
            <a:endParaRPr/>
          </a:p>
        </p:txBody>
      </p:sp>
      <p:sp>
        <p:nvSpPr>
          <p:cNvPr id="177" name="Google Shape;177;g1ef10231e80_2_24"/>
          <p:cNvSpPr txBox="1"/>
          <p:nvPr>
            <p:ph idx="1" type="body"/>
          </p:nvPr>
        </p:nvSpPr>
        <p:spPr>
          <a:xfrm>
            <a:off x="438900" y="1592700"/>
            <a:ext cx="11314200" cy="43947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IN">
                <a:solidFill>
                  <a:schemeClr val="dk1"/>
                </a:solidFill>
                <a:latin typeface="Times New Roman"/>
                <a:ea typeface="Times New Roman"/>
                <a:cs typeface="Times New Roman"/>
                <a:sym typeface="Times New Roman"/>
              </a:rPr>
              <a:t>            </a:t>
            </a:r>
            <a:r>
              <a:rPr b="1" lang="en-IN">
                <a:solidFill>
                  <a:schemeClr val="dk1"/>
                </a:solidFill>
                <a:latin typeface="Times New Roman"/>
                <a:ea typeface="Times New Roman"/>
                <a:cs typeface="Times New Roman"/>
                <a:sym typeface="Times New Roman"/>
              </a:rPr>
              <a:t>Module 1(Data preprocessing):</a:t>
            </a:r>
            <a:endParaRPr b="1">
              <a:solidFill>
                <a:schemeClr val="dk1"/>
              </a:solidFill>
              <a:latin typeface="Times New Roman"/>
              <a:ea typeface="Times New Roman"/>
              <a:cs typeface="Times New Roman"/>
              <a:sym typeface="Times New Roman"/>
            </a:endParaRPr>
          </a:p>
        </p:txBody>
      </p:sp>
      <p:pic>
        <p:nvPicPr>
          <p:cNvPr id="178" name="Google Shape;178;g1ef10231e80_2_24"/>
          <p:cNvPicPr preferRelativeResize="0"/>
          <p:nvPr/>
        </p:nvPicPr>
        <p:blipFill rotWithShape="1">
          <a:blip r:embed="rId3">
            <a:alphaModFix/>
          </a:blip>
          <a:srcRect b="35918" l="23601" r="47704" t="24846"/>
          <a:stretch/>
        </p:blipFill>
        <p:spPr>
          <a:xfrm>
            <a:off x="1718725" y="2571313"/>
            <a:ext cx="3239652" cy="2658825"/>
          </a:xfrm>
          <a:prstGeom prst="rect">
            <a:avLst/>
          </a:prstGeom>
          <a:noFill/>
          <a:ln>
            <a:noFill/>
          </a:ln>
        </p:spPr>
      </p:pic>
      <p:sp>
        <p:nvSpPr>
          <p:cNvPr id="179" name="Google Shape;179;g1ef10231e80_2_24"/>
          <p:cNvSpPr txBox="1"/>
          <p:nvPr/>
        </p:nvSpPr>
        <p:spPr>
          <a:xfrm>
            <a:off x="69650" y="6260800"/>
            <a:ext cx="11829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rPr>
              <a:t>Stock Time Series Data Prediction using </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Machine Learning Techniques                                  </a:t>
            </a:r>
            <a:r>
              <a:rPr b="1" lang="en-IN" sz="1600">
                <a:solidFill>
                  <a:schemeClr val="dk1"/>
                </a:solidFill>
              </a:rPr>
              <a:t>             </a:t>
            </a:r>
            <a:r>
              <a:rPr b="1" lang="en-IN" sz="1500">
                <a:solidFill>
                  <a:schemeClr val="dk1"/>
                </a:solidFill>
              </a:rPr>
              <a:t>Batch -no</a:t>
            </a:r>
            <a:r>
              <a:rPr lang="en-IN" sz="1500">
                <a:solidFill>
                  <a:schemeClr val="dk1"/>
                </a:solidFill>
              </a:rPr>
              <a:t>:04                                                                                                  </a:t>
            </a:r>
            <a:r>
              <a:rPr b="1" lang="en-IN" sz="1600">
                <a:solidFill>
                  <a:schemeClr val="dk1"/>
                </a:solidFill>
              </a:rPr>
              <a:t>12</a:t>
            </a:r>
            <a:endParaRPr b="1" sz="1500">
              <a:solidFill>
                <a:schemeClr val="dk1"/>
              </a:solidFill>
            </a:endParaRPr>
          </a:p>
        </p:txBody>
      </p:sp>
      <p:pic>
        <p:nvPicPr>
          <p:cNvPr id="180" name="Google Shape;180;g1ef10231e80_2_24"/>
          <p:cNvPicPr preferRelativeResize="0"/>
          <p:nvPr/>
        </p:nvPicPr>
        <p:blipFill rotWithShape="1">
          <a:blip r:embed="rId4">
            <a:alphaModFix/>
          </a:blip>
          <a:srcRect b="0" l="0" r="0" t="0"/>
          <a:stretch/>
        </p:blipFill>
        <p:spPr>
          <a:xfrm>
            <a:off x="10666125" y="211875"/>
            <a:ext cx="1233425" cy="1308650"/>
          </a:xfrm>
          <a:prstGeom prst="rect">
            <a:avLst/>
          </a:prstGeom>
          <a:noFill/>
          <a:ln>
            <a:noFill/>
          </a:ln>
        </p:spPr>
      </p:pic>
      <p:pic>
        <p:nvPicPr>
          <p:cNvPr id="181" name="Google Shape;181;g1ef10231e80_2_24"/>
          <p:cNvPicPr preferRelativeResize="0"/>
          <p:nvPr/>
        </p:nvPicPr>
        <p:blipFill rotWithShape="1">
          <a:blip r:embed="rId5">
            <a:alphaModFix/>
          </a:blip>
          <a:srcRect b="33570" l="22660" r="40498" t="25625"/>
          <a:stretch/>
        </p:blipFill>
        <p:spPr>
          <a:xfrm>
            <a:off x="6080300" y="2559675"/>
            <a:ext cx="3968275" cy="2658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1f183fef3c3_0_0"/>
          <p:cNvSpPr txBox="1"/>
          <p:nvPr>
            <p:ph type="title"/>
          </p:nvPr>
        </p:nvSpPr>
        <p:spPr>
          <a:xfrm>
            <a:off x="1743675" y="624101"/>
            <a:ext cx="9760800" cy="696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3300">
                <a:latin typeface="Times New Roman"/>
                <a:ea typeface="Times New Roman"/>
                <a:cs typeface="Times New Roman"/>
                <a:sym typeface="Times New Roman"/>
              </a:rPr>
              <a:t>LSTM (Long-Short Term Memory)</a:t>
            </a:r>
            <a:endParaRPr b="1" sz="3300">
              <a:latin typeface="Times New Roman"/>
              <a:ea typeface="Times New Roman"/>
              <a:cs typeface="Times New Roman"/>
              <a:sym typeface="Times New Roman"/>
            </a:endParaRPr>
          </a:p>
        </p:txBody>
      </p:sp>
      <p:sp>
        <p:nvSpPr>
          <p:cNvPr id="187" name="Google Shape;187;g1f183fef3c3_0_0"/>
          <p:cNvSpPr txBox="1"/>
          <p:nvPr>
            <p:ph idx="1" type="body"/>
          </p:nvPr>
        </p:nvSpPr>
        <p:spPr>
          <a:xfrm>
            <a:off x="980475" y="1427850"/>
            <a:ext cx="10524000" cy="3576300"/>
          </a:xfrm>
          <a:prstGeom prst="rect">
            <a:avLst/>
          </a:prstGeom>
        </p:spPr>
        <p:txBody>
          <a:bodyPr anchorCtr="0" anchor="t" bIns="45700" lIns="91425" spcFirstLastPara="1" rIns="91425" wrap="square" tIns="45700">
            <a:normAutofit/>
          </a:bodyPr>
          <a:lstStyle/>
          <a:p>
            <a:pPr indent="-336550" lvl="0" marL="457200" rtl="0" algn="just">
              <a:spcBef>
                <a:spcPts val="1000"/>
              </a:spcBef>
              <a:spcAft>
                <a:spcPts val="0"/>
              </a:spcAft>
              <a:buClr>
                <a:schemeClr val="dk1"/>
              </a:buClr>
              <a:buSzPts val="1700"/>
              <a:buChar char="●"/>
            </a:pPr>
            <a:r>
              <a:rPr lang="en-IN" sz="1700">
                <a:solidFill>
                  <a:schemeClr val="dk1"/>
                </a:solidFill>
                <a:highlight>
                  <a:srgbClr val="FFFFFF"/>
                </a:highlight>
              </a:rPr>
              <a:t>Long Short-Term Memory (LSTM) is a type of Recurrent Neural Network (RNN) that is specifically designed to handle sequential data, such as time series, speech, and text. </a:t>
            </a:r>
            <a:endParaRPr sz="1700">
              <a:solidFill>
                <a:schemeClr val="dk1"/>
              </a:solidFill>
              <a:highlight>
                <a:srgbClr val="FFFFFF"/>
              </a:highlight>
            </a:endParaRPr>
          </a:p>
          <a:p>
            <a:pPr indent="-336550" lvl="0" marL="457200" rtl="0" algn="just">
              <a:spcBef>
                <a:spcPts val="0"/>
              </a:spcBef>
              <a:spcAft>
                <a:spcPts val="0"/>
              </a:spcAft>
              <a:buClr>
                <a:schemeClr val="dk1"/>
              </a:buClr>
              <a:buSzPts val="1700"/>
              <a:buChar char="●"/>
            </a:pPr>
            <a:r>
              <a:rPr lang="en-IN" sz="1700">
                <a:solidFill>
                  <a:schemeClr val="dk1"/>
                </a:solidFill>
                <a:highlight>
                  <a:srgbClr val="FFFFFF"/>
                </a:highlight>
              </a:rPr>
              <a:t>LSTM networks are capable of learning long-term dependencies in sequential data, which makes them well suited for tasks such as language translation, speech recognition, and time series forecasting.</a:t>
            </a:r>
            <a:endParaRPr sz="1700">
              <a:solidFill>
                <a:schemeClr val="dk1"/>
              </a:solidFill>
              <a:highlight>
                <a:srgbClr val="FFFFFF"/>
              </a:highlight>
            </a:endParaRPr>
          </a:p>
          <a:p>
            <a:pPr indent="-323850" lvl="0" marL="457200" rtl="0" algn="just">
              <a:spcBef>
                <a:spcPts val="0"/>
              </a:spcBef>
              <a:spcAft>
                <a:spcPts val="0"/>
              </a:spcAft>
              <a:buClr>
                <a:srgbClr val="273239"/>
              </a:buClr>
              <a:buSzPts val="1500"/>
              <a:buChar char="●"/>
            </a:pPr>
            <a:r>
              <a:rPr lang="en-IN" sz="1700">
                <a:solidFill>
                  <a:schemeClr val="dk1"/>
                </a:solidFill>
                <a:highlight>
                  <a:srgbClr val="FFFFFF"/>
                </a:highlight>
              </a:rPr>
              <a:t>LSTM has a chain structure that contains four neural networks and different memory blocks called </a:t>
            </a:r>
            <a:r>
              <a:rPr b="1" lang="en-IN" sz="1700">
                <a:solidFill>
                  <a:schemeClr val="dk1"/>
                </a:solidFill>
                <a:highlight>
                  <a:srgbClr val="FFFFFF"/>
                </a:highlight>
              </a:rPr>
              <a:t>cells</a:t>
            </a:r>
            <a:r>
              <a:rPr lang="en-IN" sz="1700">
                <a:solidFill>
                  <a:schemeClr val="dk1"/>
                </a:solidFill>
                <a:highlight>
                  <a:srgbClr val="FFFFFF"/>
                </a:highlight>
              </a:rPr>
              <a:t>.</a:t>
            </a:r>
            <a:r>
              <a:rPr lang="en-IN" sz="1500">
                <a:solidFill>
                  <a:srgbClr val="273239"/>
                </a:solidFill>
                <a:highlight>
                  <a:srgbClr val="FFFFFF"/>
                </a:highlight>
              </a:rPr>
              <a:t> </a:t>
            </a:r>
            <a:endParaRPr sz="1500">
              <a:solidFill>
                <a:srgbClr val="273239"/>
              </a:solidFill>
              <a:highlight>
                <a:srgbClr val="FFFFFF"/>
              </a:highlight>
            </a:endParaRPr>
          </a:p>
        </p:txBody>
      </p:sp>
      <p:pic>
        <p:nvPicPr>
          <p:cNvPr id="188" name="Google Shape;188;g1f183fef3c3_0_0"/>
          <p:cNvPicPr preferRelativeResize="0"/>
          <p:nvPr/>
        </p:nvPicPr>
        <p:blipFill>
          <a:blip r:embed="rId3">
            <a:alphaModFix/>
          </a:blip>
          <a:stretch>
            <a:fillRect/>
          </a:stretch>
        </p:blipFill>
        <p:spPr>
          <a:xfrm>
            <a:off x="3444125" y="3253550"/>
            <a:ext cx="5050676" cy="2745424"/>
          </a:xfrm>
          <a:prstGeom prst="rect">
            <a:avLst/>
          </a:prstGeom>
          <a:noFill/>
          <a:ln>
            <a:noFill/>
          </a:ln>
        </p:spPr>
      </p:pic>
      <p:sp>
        <p:nvSpPr>
          <p:cNvPr id="189" name="Google Shape;189;g1f183fef3c3_0_0"/>
          <p:cNvSpPr txBox="1"/>
          <p:nvPr/>
        </p:nvSpPr>
        <p:spPr>
          <a:xfrm>
            <a:off x="74463" y="6303475"/>
            <a:ext cx="11790000" cy="877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rPr>
              <a:t>Stock Time Series Data Prediction using </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Machine Learning Techniques                       </a:t>
            </a:r>
            <a:r>
              <a:rPr b="1" lang="en-IN" sz="1500">
                <a:solidFill>
                  <a:schemeClr val="dk1"/>
                </a:solidFill>
              </a:rPr>
              <a:t>                             Batch -no</a:t>
            </a:r>
            <a:r>
              <a:rPr lang="en-IN" sz="1500">
                <a:solidFill>
                  <a:schemeClr val="dk1"/>
                </a:solidFill>
              </a:rPr>
              <a:t>:04                                                                                             </a:t>
            </a:r>
            <a:r>
              <a:rPr b="1" lang="en-IN" sz="1500">
                <a:solidFill>
                  <a:schemeClr val="dk1"/>
                </a:solidFill>
              </a:rPr>
              <a:t>13 </a:t>
            </a:r>
            <a:r>
              <a:rPr lang="en-IN" sz="1500">
                <a:solidFill>
                  <a:schemeClr val="dk1"/>
                </a:solidFill>
              </a:rPr>
              <a:t>                                </a:t>
            </a:r>
            <a:r>
              <a:rPr b="1" lang="en-IN" sz="1600">
                <a:solidFill>
                  <a:schemeClr val="dk1"/>
                </a:solidFill>
              </a:rPr>
              <a:t> </a:t>
            </a:r>
            <a:endParaRPr b="1" sz="1500">
              <a:solidFill>
                <a:schemeClr val="dk1"/>
              </a:solidFill>
            </a:endParaRPr>
          </a:p>
          <a:p>
            <a:pPr indent="0" lvl="0" marL="0" rtl="0" algn="l">
              <a:spcBef>
                <a:spcPts val="0"/>
              </a:spcBef>
              <a:spcAft>
                <a:spcPts val="0"/>
              </a:spcAft>
              <a:buNone/>
            </a:pPr>
            <a:r>
              <a:t/>
            </a:r>
            <a:endParaRPr/>
          </a:p>
        </p:txBody>
      </p:sp>
      <p:pic>
        <p:nvPicPr>
          <p:cNvPr id="190" name="Google Shape;190;g1f183fef3c3_0_0"/>
          <p:cNvPicPr preferRelativeResize="0"/>
          <p:nvPr/>
        </p:nvPicPr>
        <p:blipFill rotWithShape="1">
          <a:blip r:embed="rId4">
            <a:alphaModFix/>
          </a:blip>
          <a:srcRect b="0" l="0" r="0" t="0"/>
          <a:stretch/>
        </p:blipFill>
        <p:spPr>
          <a:xfrm>
            <a:off x="10904600" y="98825"/>
            <a:ext cx="1151649" cy="1221875"/>
          </a:xfrm>
          <a:prstGeom prst="rect">
            <a:avLst/>
          </a:prstGeom>
          <a:noFill/>
          <a:ln>
            <a:noFill/>
          </a:ln>
        </p:spPr>
      </p:pic>
      <p:sp>
        <p:nvSpPr>
          <p:cNvPr id="191" name="Google Shape;191;g1f183fef3c3_0_0"/>
          <p:cNvSpPr txBox="1"/>
          <p:nvPr/>
        </p:nvSpPr>
        <p:spPr>
          <a:xfrm>
            <a:off x="9043975" y="4428200"/>
            <a:ext cx="1860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IN"/>
              <a:t>Three gates mainly</a:t>
            </a:r>
            <a:r>
              <a:rPr lang="en-IN"/>
              <a:t>:</a:t>
            </a:r>
            <a:endParaRPr/>
          </a:p>
          <a:p>
            <a:pPr indent="0" lvl="0" marL="0" rtl="0" algn="l">
              <a:spcBef>
                <a:spcPts val="0"/>
              </a:spcBef>
              <a:spcAft>
                <a:spcPts val="0"/>
              </a:spcAft>
              <a:buNone/>
            </a:pPr>
            <a:r>
              <a:rPr lang="en-IN"/>
              <a:t>Forget gate</a:t>
            </a:r>
            <a:endParaRPr/>
          </a:p>
          <a:p>
            <a:pPr indent="0" lvl="0" marL="0" rtl="0" algn="l">
              <a:spcBef>
                <a:spcPts val="0"/>
              </a:spcBef>
              <a:spcAft>
                <a:spcPts val="0"/>
              </a:spcAft>
              <a:buNone/>
            </a:pPr>
            <a:r>
              <a:rPr lang="en-IN"/>
              <a:t>Input gate</a:t>
            </a:r>
            <a:endParaRPr/>
          </a:p>
          <a:p>
            <a:pPr indent="0" lvl="0" marL="0" rtl="0" algn="l">
              <a:spcBef>
                <a:spcPts val="0"/>
              </a:spcBef>
              <a:spcAft>
                <a:spcPts val="0"/>
              </a:spcAft>
              <a:buNone/>
            </a:pPr>
            <a:r>
              <a:rPr lang="en-IN"/>
              <a:t>Output gate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ef06ac4093_0_418"/>
          <p:cNvSpPr txBox="1"/>
          <p:nvPr>
            <p:ph type="title"/>
          </p:nvPr>
        </p:nvSpPr>
        <p:spPr>
          <a:xfrm>
            <a:off x="1634450" y="573550"/>
            <a:ext cx="9819600" cy="7914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1200"/>
              </a:spcAft>
              <a:buClr>
                <a:schemeClr val="dk1"/>
              </a:buClr>
              <a:buSzPts val="1100"/>
              <a:buFont typeface="Arial"/>
              <a:buNone/>
            </a:pPr>
            <a:r>
              <a:rPr b="1" lang="en-IN" sz="3200">
                <a:latin typeface="Times New Roman"/>
                <a:ea typeface="Times New Roman"/>
                <a:cs typeface="Times New Roman"/>
                <a:sym typeface="Times New Roman"/>
              </a:rPr>
              <a:t>Module 2(LSTM MODEL):</a:t>
            </a:r>
            <a:endParaRPr b="1" sz="3200">
              <a:latin typeface="Times New Roman"/>
              <a:ea typeface="Times New Roman"/>
              <a:cs typeface="Times New Roman"/>
              <a:sym typeface="Times New Roman"/>
            </a:endParaRPr>
          </a:p>
        </p:txBody>
      </p:sp>
      <p:sp>
        <p:nvSpPr>
          <p:cNvPr id="197" name="Google Shape;197;g1ef06ac4093_0_418"/>
          <p:cNvSpPr txBox="1"/>
          <p:nvPr>
            <p:ph idx="1" type="body"/>
          </p:nvPr>
        </p:nvSpPr>
        <p:spPr>
          <a:xfrm>
            <a:off x="220450" y="1480000"/>
            <a:ext cx="11800800" cy="51591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Clr>
                <a:schemeClr val="dk1"/>
              </a:buClr>
              <a:buSzPts val="1100"/>
              <a:buFont typeface="Arial"/>
              <a:buNone/>
            </a:pPr>
            <a:r>
              <a:rPr lang="en-IN">
                <a:solidFill>
                  <a:schemeClr val="dk1"/>
                </a:solidFill>
              </a:rPr>
              <a:t>         </a:t>
            </a:r>
            <a:r>
              <a:rPr lang="en-IN">
                <a:solidFill>
                  <a:schemeClr val="dk1"/>
                </a:solidFill>
              </a:rPr>
              <a:t>Target and predicted of training:                Target and predicted of testing:</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rPr lang="en-IN" sz="2600">
                <a:solidFill>
                  <a:schemeClr val="dk1"/>
                </a:solidFill>
              </a:rPr>
              <a:t>                                         </a:t>
            </a:r>
            <a:r>
              <a:rPr lang="en-IN" sz="2600"/>
              <a:t>                                                                                           </a:t>
            </a:r>
            <a:endParaRPr sz="2600"/>
          </a:p>
          <a:p>
            <a:pPr indent="0" lvl="0" marL="0" rtl="0" algn="l">
              <a:spcBef>
                <a:spcPts val="1200"/>
              </a:spcBef>
              <a:spcAft>
                <a:spcPts val="0"/>
              </a:spcAft>
              <a:buNone/>
            </a:pPr>
            <a:r>
              <a:t/>
            </a:r>
            <a:endParaRPr sz="2000">
              <a:solidFill>
                <a:schemeClr val="dk1"/>
              </a:solidFill>
            </a:endParaRPr>
          </a:p>
          <a:p>
            <a:pPr indent="0" lvl="0" marL="0" rtl="0" algn="ctr">
              <a:spcBef>
                <a:spcPts val="1200"/>
              </a:spcBef>
              <a:spcAft>
                <a:spcPts val="1200"/>
              </a:spcAft>
              <a:buNone/>
            </a:pPr>
            <a:r>
              <a:rPr b="1" lang="en-IN" sz="2000">
                <a:solidFill>
                  <a:schemeClr val="dk1"/>
                </a:solidFill>
              </a:rPr>
              <a:t>          </a:t>
            </a:r>
            <a:endParaRPr b="1" sz="2000">
              <a:solidFill>
                <a:schemeClr val="dk1"/>
              </a:solidFill>
            </a:endParaRPr>
          </a:p>
        </p:txBody>
      </p:sp>
      <p:pic>
        <p:nvPicPr>
          <p:cNvPr id="198" name="Google Shape;198;g1ef06ac4093_0_418"/>
          <p:cNvPicPr preferRelativeResize="0"/>
          <p:nvPr/>
        </p:nvPicPr>
        <p:blipFill rotWithShape="1">
          <a:blip r:embed="rId3">
            <a:alphaModFix/>
          </a:blip>
          <a:srcRect b="0" l="0" r="0" t="0"/>
          <a:stretch/>
        </p:blipFill>
        <p:spPr>
          <a:xfrm>
            <a:off x="10869600" y="143075"/>
            <a:ext cx="1151649" cy="1221875"/>
          </a:xfrm>
          <a:prstGeom prst="rect">
            <a:avLst/>
          </a:prstGeom>
          <a:noFill/>
          <a:ln>
            <a:noFill/>
          </a:ln>
        </p:spPr>
      </p:pic>
      <p:sp>
        <p:nvSpPr>
          <p:cNvPr id="199" name="Google Shape;199;g1ef06ac4093_0_418"/>
          <p:cNvSpPr txBox="1"/>
          <p:nvPr/>
        </p:nvSpPr>
        <p:spPr>
          <a:xfrm>
            <a:off x="249750" y="6292600"/>
            <a:ext cx="11692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rPr>
              <a:t>Stock Time Series Data Prediction using</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 Machine Learning Techniques </a:t>
            </a:r>
            <a:r>
              <a:rPr lang="en-IN">
                <a:solidFill>
                  <a:schemeClr val="dk1"/>
                </a:solidFill>
              </a:rPr>
              <a:t>                                </a:t>
            </a:r>
            <a:r>
              <a:rPr b="1" lang="en-IN" sz="1700">
                <a:solidFill>
                  <a:schemeClr val="dk1"/>
                </a:solidFill>
              </a:rPr>
              <a:t>                </a:t>
            </a:r>
            <a:r>
              <a:rPr b="1" lang="en-IN" sz="1500">
                <a:solidFill>
                  <a:schemeClr val="dk1"/>
                </a:solidFill>
              </a:rPr>
              <a:t>Batch -no</a:t>
            </a:r>
            <a:r>
              <a:rPr lang="en-IN" sz="1500">
                <a:solidFill>
                  <a:schemeClr val="dk1"/>
                </a:solidFill>
              </a:rPr>
              <a:t>:04                                                                                            </a:t>
            </a:r>
            <a:r>
              <a:rPr b="1" lang="en-IN" sz="1700">
                <a:solidFill>
                  <a:schemeClr val="dk1"/>
                </a:solidFill>
              </a:rPr>
              <a:t>14 </a:t>
            </a:r>
            <a:endParaRPr/>
          </a:p>
        </p:txBody>
      </p:sp>
      <p:pic>
        <p:nvPicPr>
          <p:cNvPr id="200" name="Google Shape;200;g1ef06ac4093_0_418"/>
          <p:cNvPicPr preferRelativeResize="0"/>
          <p:nvPr/>
        </p:nvPicPr>
        <p:blipFill>
          <a:blip r:embed="rId4">
            <a:alphaModFix/>
          </a:blip>
          <a:stretch>
            <a:fillRect/>
          </a:stretch>
        </p:blipFill>
        <p:spPr>
          <a:xfrm>
            <a:off x="682525" y="2097000"/>
            <a:ext cx="5251200" cy="3463550"/>
          </a:xfrm>
          <a:prstGeom prst="rect">
            <a:avLst/>
          </a:prstGeom>
          <a:noFill/>
          <a:ln>
            <a:noFill/>
          </a:ln>
        </p:spPr>
      </p:pic>
      <p:pic>
        <p:nvPicPr>
          <p:cNvPr id="201" name="Google Shape;201;g1ef06ac4093_0_418"/>
          <p:cNvPicPr preferRelativeResize="0"/>
          <p:nvPr/>
        </p:nvPicPr>
        <p:blipFill>
          <a:blip r:embed="rId5">
            <a:alphaModFix/>
          </a:blip>
          <a:stretch>
            <a:fillRect/>
          </a:stretch>
        </p:blipFill>
        <p:spPr>
          <a:xfrm>
            <a:off x="6465050" y="2097000"/>
            <a:ext cx="5195325" cy="3463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1f183fef3c3_0_8"/>
          <p:cNvSpPr txBox="1"/>
          <p:nvPr>
            <p:ph type="title"/>
          </p:nvPr>
        </p:nvSpPr>
        <p:spPr>
          <a:xfrm>
            <a:off x="1797550" y="624104"/>
            <a:ext cx="9707100" cy="710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3400">
                <a:latin typeface="Times New Roman"/>
                <a:ea typeface="Times New Roman"/>
                <a:cs typeface="Times New Roman"/>
                <a:sym typeface="Times New Roman"/>
              </a:rPr>
              <a:t>SVM (Support Vector Machine)</a:t>
            </a:r>
            <a:endParaRPr b="1" sz="3400">
              <a:latin typeface="Times New Roman"/>
              <a:ea typeface="Times New Roman"/>
              <a:cs typeface="Times New Roman"/>
              <a:sym typeface="Times New Roman"/>
            </a:endParaRPr>
          </a:p>
        </p:txBody>
      </p:sp>
      <p:sp>
        <p:nvSpPr>
          <p:cNvPr id="207" name="Google Shape;207;g1f183fef3c3_0_8"/>
          <p:cNvSpPr txBox="1"/>
          <p:nvPr>
            <p:ph idx="1" type="body"/>
          </p:nvPr>
        </p:nvSpPr>
        <p:spPr>
          <a:xfrm>
            <a:off x="873323" y="1552575"/>
            <a:ext cx="10631400" cy="4282500"/>
          </a:xfrm>
          <a:prstGeom prst="rect">
            <a:avLst/>
          </a:prstGeom>
        </p:spPr>
        <p:txBody>
          <a:bodyPr anchorCtr="0" anchor="t" bIns="45700" lIns="91425" spcFirstLastPara="1" rIns="91425" wrap="square" tIns="45700">
            <a:normAutofit/>
          </a:bodyPr>
          <a:lstStyle/>
          <a:p>
            <a:pPr indent="-342900" lvl="0" marL="457200" rtl="0" algn="just">
              <a:spcBef>
                <a:spcPts val="1200"/>
              </a:spcBef>
              <a:spcAft>
                <a:spcPts val="0"/>
              </a:spcAft>
              <a:buClr>
                <a:schemeClr val="dk1"/>
              </a:buClr>
              <a:buSzPts val="1800"/>
              <a:buFont typeface="Roboto"/>
              <a:buChar char="●"/>
            </a:pPr>
            <a:r>
              <a:rPr lang="en-IN" sz="1800">
                <a:solidFill>
                  <a:schemeClr val="dk1"/>
                </a:solidFill>
                <a:highlight>
                  <a:srgbClr val="FFFFFF"/>
                </a:highlight>
                <a:latin typeface="Roboto"/>
                <a:ea typeface="Roboto"/>
                <a:cs typeface="Roboto"/>
                <a:sym typeface="Roboto"/>
              </a:rPr>
              <a:t>SVM algorithm is to create the best line or decision boundary that can segregate n-dimensional space into classes so that we can easily put the new data point in the correct category in the future. This best decision boundary is called a hyperplane.</a:t>
            </a:r>
            <a:endParaRPr sz="1800">
              <a:solidFill>
                <a:schemeClr val="dk1"/>
              </a:solidFill>
              <a:highlight>
                <a:srgbClr val="FFFFFF"/>
              </a:highlight>
              <a:latin typeface="Roboto"/>
              <a:ea typeface="Roboto"/>
              <a:cs typeface="Roboto"/>
              <a:sym typeface="Roboto"/>
            </a:endParaRPr>
          </a:p>
          <a:p>
            <a:pPr indent="-342900" lvl="0" marL="457200" rtl="0" algn="just">
              <a:spcBef>
                <a:spcPts val="0"/>
              </a:spcBef>
              <a:spcAft>
                <a:spcPts val="0"/>
              </a:spcAft>
              <a:buClr>
                <a:schemeClr val="dk1"/>
              </a:buClr>
              <a:buSzPts val="1800"/>
              <a:buFont typeface="Roboto"/>
              <a:buChar char="●"/>
            </a:pPr>
            <a:r>
              <a:rPr lang="en-IN" sz="1800">
                <a:solidFill>
                  <a:schemeClr val="dk1"/>
                </a:solidFill>
                <a:highlight>
                  <a:srgbClr val="FFFFFF"/>
                </a:highlight>
                <a:latin typeface="Roboto"/>
                <a:ea typeface="Roboto"/>
                <a:cs typeface="Roboto"/>
                <a:sym typeface="Roboto"/>
              </a:rPr>
              <a:t>SVM chooses the extreme points/vectors that help in creating the hyperplane. </a:t>
            </a:r>
            <a:endParaRPr sz="1800">
              <a:solidFill>
                <a:schemeClr val="dk1"/>
              </a:solidFill>
              <a:highlight>
                <a:srgbClr val="FFFFFF"/>
              </a:highlight>
              <a:latin typeface="Roboto"/>
              <a:ea typeface="Roboto"/>
              <a:cs typeface="Roboto"/>
              <a:sym typeface="Roboto"/>
            </a:endParaRPr>
          </a:p>
          <a:p>
            <a:pPr indent="-336550" lvl="0" marL="457200" rtl="0" algn="just">
              <a:spcBef>
                <a:spcPts val="0"/>
              </a:spcBef>
              <a:spcAft>
                <a:spcPts val="0"/>
              </a:spcAft>
              <a:buClr>
                <a:schemeClr val="dk1"/>
              </a:buClr>
              <a:buSzPts val="1700"/>
              <a:buFont typeface="Roboto"/>
              <a:buChar char="●"/>
            </a:pPr>
            <a:r>
              <a:rPr lang="en-IN" sz="1800">
                <a:solidFill>
                  <a:schemeClr val="dk1"/>
                </a:solidFill>
                <a:highlight>
                  <a:srgbClr val="FFFFFF"/>
                </a:highlight>
                <a:latin typeface="Roboto"/>
                <a:ea typeface="Roboto"/>
                <a:cs typeface="Roboto"/>
                <a:sym typeface="Roboto"/>
              </a:rPr>
              <a:t>These extreme cases are called as support vectors, and hence algorithm is termed as Support Vector Machine</a:t>
            </a:r>
            <a:r>
              <a:rPr lang="en-IN" sz="1700">
                <a:solidFill>
                  <a:schemeClr val="dk1"/>
                </a:solidFill>
                <a:highlight>
                  <a:srgbClr val="FFFFFF"/>
                </a:highlight>
                <a:latin typeface="Roboto"/>
                <a:ea typeface="Roboto"/>
                <a:cs typeface="Roboto"/>
                <a:sym typeface="Roboto"/>
              </a:rPr>
              <a:t>.</a:t>
            </a:r>
            <a:endParaRPr sz="17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a:p>
        </p:txBody>
      </p:sp>
      <p:pic>
        <p:nvPicPr>
          <p:cNvPr id="208" name="Google Shape;208;g1f183fef3c3_0_8"/>
          <p:cNvPicPr preferRelativeResize="0"/>
          <p:nvPr/>
        </p:nvPicPr>
        <p:blipFill>
          <a:blip r:embed="rId3">
            <a:alphaModFix/>
          </a:blip>
          <a:stretch>
            <a:fillRect/>
          </a:stretch>
        </p:blipFill>
        <p:spPr>
          <a:xfrm>
            <a:off x="3578900" y="3576350"/>
            <a:ext cx="4181450" cy="2352074"/>
          </a:xfrm>
          <a:prstGeom prst="rect">
            <a:avLst/>
          </a:prstGeom>
          <a:noFill/>
          <a:ln>
            <a:noFill/>
          </a:ln>
        </p:spPr>
      </p:pic>
      <p:pic>
        <p:nvPicPr>
          <p:cNvPr id="209" name="Google Shape;209;g1f183fef3c3_0_8"/>
          <p:cNvPicPr preferRelativeResize="0"/>
          <p:nvPr/>
        </p:nvPicPr>
        <p:blipFill rotWithShape="1">
          <a:blip r:embed="rId4">
            <a:alphaModFix/>
          </a:blip>
          <a:srcRect b="0" l="0" r="0" t="0"/>
          <a:stretch/>
        </p:blipFill>
        <p:spPr>
          <a:xfrm>
            <a:off x="10874450" y="112325"/>
            <a:ext cx="1151649" cy="1221875"/>
          </a:xfrm>
          <a:prstGeom prst="rect">
            <a:avLst/>
          </a:prstGeom>
          <a:noFill/>
          <a:ln>
            <a:noFill/>
          </a:ln>
        </p:spPr>
      </p:pic>
      <p:sp>
        <p:nvSpPr>
          <p:cNvPr id="210" name="Google Shape;210;g1f183fef3c3_0_8"/>
          <p:cNvSpPr txBox="1"/>
          <p:nvPr/>
        </p:nvSpPr>
        <p:spPr>
          <a:xfrm>
            <a:off x="0" y="6234550"/>
            <a:ext cx="12026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1"/>
                </a:solidFill>
              </a:rPr>
              <a:t>Stock Time Series Data Prediction using </a:t>
            </a:r>
            <a:endParaRPr sz="1500">
              <a:solidFill>
                <a:schemeClr val="dk1"/>
              </a:solidFill>
            </a:endParaRPr>
          </a:p>
          <a:p>
            <a:pPr indent="0" lvl="0" marL="0" rtl="0" algn="l">
              <a:spcBef>
                <a:spcPts val="0"/>
              </a:spcBef>
              <a:spcAft>
                <a:spcPts val="0"/>
              </a:spcAft>
              <a:buNone/>
            </a:pPr>
            <a:r>
              <a:rPr lang="en-IN" sz="1500">
                <a:solidFill>
                  <a:schemeClr val="dk1"/>
                </a:solidFill>
              </a:rPr>
              <a:t>Machine Learning Techniques                                        </a:t>
            </a:r>
            <a:r>
              <a:rPr b="1" lang="en-IN" sz="1500">
                <a:solidFill>
                  <a:schemeClr val="dk1"/>
                </a:solidFill>
              </a:rPr>
              <a:t>        Batch -no</a:t>
            </a:r>
            <a:r>
              <a:rPr lang="en-IN" sz="1500">
                <a:solidFill>
                  <a:schemeClr val="dk1"/>
                </a:solidFill>
              </a:rPr>
              <a:t>:04                                                                                                      </a:t>
            </a:r>
            <a:r>
              <a:rPr b="1" lang="en-IN" sz="1500">
                <a:solidFill>
                  <a:schemeClr val="dk1"/>
                </a:solidFill>
              </a:rPr>
              <a:t>15 </a:t>
            </a:r>
            <a:r>
              <a:rPr lang="en-IN" sz="1500">
                <a:solidFill>
                  <a:schemeClr val="dk1"/>
                </a:solidFil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04f4ef5182_0_43"/>
          <p:cNvSpPr txBox="1"/>
          <p:nvPr>
            <p:ph type="title"/>
          </p:nvPr>
        </p:nvSpPr>
        <p:spPr>
          <a:xfrm>
            <a:off x="1734150" y="640300"/>
            <a:ext cx="8915400" cy="592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3000">
                <a:latin typeface="Times New Roman"/>
                <a:ea typeface="Times New Roman"/>
                <a:cs typeface="Times New Roman"/>
                <a:sym typeface="Times New Roman"/>
              </a:rPr>
              <a:t>Module 3(</a:t>
            </a:r>
            <a:r>
              <a:rPr b="1" lang="en-IN" sz="3000">
                <a:latin typeface="Times New Roman"/>
                <a:ea typeface="Times New Roman"/>
                <a:cs typeface="Times New Roman"/>
                <a:sym typeface="Times New Roman"/>
              </a:rPr>
              <a:t>SVM MODEL):</a:t>
            </a:r>
            <a:endParaRPr b="1" sz="3000">
              <a:latin typeface="Times New Roman"/>
              <a:ea typeface="Times New Roman"/>
              <a:cs typeface="Times New Roman"/>
              <a:sym typeface="Times New Roman"/>
            </a:endParaRPr>
          </a:p>
        </p:txBody>
      </p:sp>
      <p:sp>
        <p:nvSpPr>
          <p:cNvPr id="216" name="Google Shape;216;g204f4ef5182_0_43"/>
          <p:cNvSpPr txBox="1"/>
          <p:nvPr>
            <p:ph idx="1" type="body"/>
          </p:nvPr>
        </p:nvSpPr>
        <p:spPr>
          <a:xfrm>
            <a:off x="-76075" y="1232875"/>
            <a:ext cx="12192000" cy="5625300"/>
          </a:xfrm>
          <a:prstGeom prst="rect">
            <a:avLst/>
          </a:prstGeom>
        </p:spPr>
        <p:txBody>
          <a:bodyPr anchorCtr="0" anchor="t" bIns="45700" lIns="91425" spcFirstLastPara="1" rIns="91425" wrap="square" tIns="45700">
            <a:normAutofit/>
          </a:bodyPr>
          <a:lstStyle/>
          <a:p>
            <a:pPr indent="0" lvl="0" marL="0" rtl="0" algn="l">
              <a:spcBef>
                <a:spcPts val="1200"/>
              </a:spcBef>
              <a:spcAft>
                <a:spcPts val="0"/>
              </a:spcAft>
              <a:buNone/>
            </a:pPr>
            <a:r>
              <a:t/>
            </a:r>
            <a:endParaRPr sz="1850">
              <a:solidFill>
                <a:schemeClr val="accent2"/>
              </a:solidFill>
              <a:highlight>
                <a:srgbClr val="FFFFFF"/>
              </a:highlight>
            </a:endParaRPr>
          </a:p>
          <a:p>
            <a:pPr indent="0" lvl="0" marL="0" rtl="0" algn="l">
              <a:spcBef>
                <a:spcPts val="1200"/>
              </a:spcBef>
              <a:spcAft>
                <a:spcPts val="0"/>
              </a:spcAft>
              <a:buNone/>
            </a:pPr>
            <a:r>
              <a:rPr lang="en-IN" sz="1100">
                <a:solidFill>
                  <a:schemeClr val="dk1"/>
                </a:solidFill>
              </a:rPr>
              <a:t>                           </a:t>
            </a:r>
            <a:r>
              <a:rPr lang="en-IN">
                <a:solidFill>
                  <a:schemeClr val="dk1"/>
                </a:solidFill>
              </a:rPr>
              <a:t>Target and predicted of training: </a:t>
            </a:r>
            <a:r>
              <a:rPr b="1" lang="en-IN" sz="2000">
                <a:solidFill>
                  <a:schemeClr val="dk1"/>
                </a:solidFill>
              </a:rPr>
              <a:t>                 </a:t>
            </a:r>
            <a:r>
              <a:rPr lang="en-IN">
                <a:solidFill>
                  <a:schemeClr val="dk1"/>
                </a:solidFill>
              </a:rPr>
              <a:t>Target and predicted of testing:</a:t>
            </a:r>
            <a:r>
              <a:rPr b="1" lang="en-IN" sz="2000">
                <a:solidFill>
                  <a:schemeClr val="dk1"/>
                </a:solidFill>
              </a:rPr>
              <a:t>                                        </a:t>
            </a:r>
            <a:endParaRPr b="1" sz="2000">
              <a:solidFill>
                <a:schemeClr val="dk1"/>
              </a:solidFill>
            </a:endParaRPr>
          </a:p>
          <a:p>
            <a:pPr indent="0" lvl="0" marL="0" rtl="0" algn="l">
              <a:spcBef>
                <a:spcPts val="1200"/>
              </a:spcBef>
              <a:spcAft>
                <a:spcPts val="0"/>
              </a:spcAft>
              <a:buClr>
                <a:schemeClr val="dk1"/>
              </a:buClr>
              <a:buSzPts val="1100"/>
              <a:buFont typeface="Arial"/>
              <a:buNone/>
            </a:pPr>
            <a:r>
              <a:rPr b="1" lang="en-IN" sz="2000">
                <a:solidFill>
                  <a:schemeClr val="dk1"/>
                </a:solidFill>
              </a:rPr>
              <a:t>        </a:t>
            </a:r>
            <a:endParaRPr b="1" sz="2000">
              <a:solidFill>
                <a:schemeClr val="dk1"/>
              </a:solidFill>
            </a:endParaRPr>
          </a:p>
          <a:p>
            <a:pPr indent="0" lvl="0" marL="0" rtl="0" algn="l">
              <a:spcBef>
                <a:spcPts val="1200"/>
              </a:spcBef>
              <a:spcAft>
                <a:spcPts val="0"/>
              </a:spcAft>
              <a:buNone/>
            </a:pPr>
            <a:r>
              <a:t/>
            </a:r>
            <a:endParaRPr/>
          </a:p>
        </p:txBody>
      </p:sp>
      <p:pic>
        <p:nvPicPr>
          <p:cNvPr id="217" name="Google Shape;217;g204f4ef5182_0_43"/>
          <p:cNvPicPr preferRelativeResize="0"/>
          <p:nvPr/>
        </p:nvPicPr>
        <p:blipFill rotWithShape="1">
          <a:blip r:embed="rId3">
            <a:alphaModFix/>
          </a:blip>
          <a:srcRect b="0" l="0" r="0" t="0"/>
          <a:stretch/>
        </p:blipFill>
        <p:spPr>
          <a:xfrm>
            <a:off x="10964275" y="123525"/>
            <a:ext cx="1151649" cy="1221875"/>
          </a:xfrm>
          <a:prstGeom prst="rect">
            <a:avLst/>
          </a:prstGeom>
          <a:noFill/>
          <a:ln>
            <a:noFill/>
          </a:ln>
        </p:spPr>
      </p:pic>
      <p:pic>
        <p:nvPicPr>
          <p:cNvPr id="218" name="Google Shape;218;g204f4ef5182_0_43"/>
          <p:cNvPicPr preferRelativeResize="0"/>
          <p:nvPr/>
        </p:nvPicPr>
        <p:blipFill>
          <a:blip r:embed="rId4">
            <a:alphaModFix/>
          </a:blip>
          <a:stretch>
            <a:fillRect/>
          </a:stretch>
        </p:blipFill>
        <p:spPr>
          <a:xfrm>
            <a:off x="865900" y="2449025"/>
            <a:ext cx="4775365" cy="3108375"/>
          </a:xfrm>
          <a:prstGeom prst="rect">
            <a:avLst/>
          </a:prstGeom>
          <a:noFill/>
          <a:ln>
            <a:noFill/>
          </a:ln>
        </p:spPr>
      </p:pic>
      <p:pic>
        <p:nvPicPr>
          <p:cNvPr id="219" name="Google Shape;219;g204f4ef5182_0_43"/>
          <p:cNvPicPr preferRelativeResize="0"/>
          <p:nvPr/>
        </p:nvPicPr>
        <p:blipFill>
          <a:blip r:embed="rId5">
            <a:alphaModFix/>
          </a:blip>
          <a:stretch>
            <a:fillRect/>
          </a:stretch>
        </p:blipFill>
        <p:spPr>
          <a:xfrm>
            <a:off x="6176401" y="2449025"/>
            <a:ext cx="4569924" cy="2974650"/>
          </a:xfrm>
          <a:prstGeom prst="rect">
            <a:avLst/>
          </a:prstGeom>
          <a:noFill/>
          <a:ln>
            <a:noFill/>
          </a:ln>
        </p:spPr>
      </p:pic>
      <p:sp>
        <p:nvSpPr>
          <p:cNvPr id="220" name="Google Shape;220;g204f4ef5182_0_43"/>
          <p:cNvSpPr txBox="1"/>
          <p:nvPr/>
        </p:nvSpPr>
        <p:spPr>
          <a:xfrm>
            <a:off x="249300" y="6289525"/>
            <a:ext cx="1169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rPr>
              <a:t>Stock Time Series Data Prediction using</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 Machine Learning Techniques </a:t>
            </a:r>
            <a:r>
              <a:rPr lang="en-IN">
                <a:solidFill>
                  <a:schemeClr val="dk1"/>
                </a:solidFill>
              </a:rPr>
              <a:t>                                </a:t>
            </a:r>
            <a:r>
              <a:rPr b="1" lang="en-IN" sz="1700">
                <a:solidFill>
                  <a:schemeClr val="dk1"/>
                </a:solidFill>
              </a:rPr>
              <a:t>          </a:t>
            </a:r>
            <a:r>
              <a:rPr b="1" lang="en-IN" sz="1500">
                <a:solidFill>
                  <a:schemeClr val="dk1"/>
                </a:solidFill>
              </a:rPr>
              <a:t>Batch -no</a:t>
            </a:r>
            <a:r>
              <a:rPr lang="en-IN" sz="1500">
                <a:solidFill>
                  <a:schemeClr val="dk1"/>
                </a:solidFill>
              </a:rPr>
              <a:t>:04                                                                                                   </a:t>
            </a:r>
            <a:r>
              <a:rPr b="1" lang="en-IN" sz="1700">
                <a:solidFill>
                  <a:schemeClr val="dk1"/>
                </a:solidFill>
              </a:rPr>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1f183fef3c3_0_16"/>
          <p:cNvSpPr txBox="1"/>
          <p:nvPr>
            <p:ph type="title"/>
          </p:nvPr>
        </p:nvSpPr>
        <p:spPr>
          <a:xfrm>
            <a:off x="1770750" y="624100"/>
            <a:ext cx="9734100" cy="857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a:latin typeface="Times New Roman"/>
                <a:ea typeface="Times New Roman"/>
                <a:cs typeface="Times New Roman"/>
                <a:sym typeface="Times New Roman"/>
              </a:rPr>
              <a:t>GRU (Gated Recurrent Unit)</a:t>
            </a:r>
            <a:endParaRPr b="1">
              <a:latin typeface="Times New Roman"/>
              <a:ea typeface="Times New Roman"/>
              <a:cs typeface="Times New Roman"/>
              <a:sym typeface="Times New Roman"/>
            </a:endParaRPr>
          </a:p>
        </p:txBody>
      </p:sp>
      <p:sp>
        <p:nvSpPr>
          <p:cNvPr id="226" name="Google Shape;226;g1f183fef3c3_0_16"/>
          <p:cNvSpPr txBox="1"/>
          <p:nvPr>
            <p:ph idx="1" type="body"/>
          </p:nvPr>
        </p:nvSpPr>
        <p:spPr>
          <a:xfrm>
            <a:off x="993875" y="1601975"/>
            <a:ext cx="10510800" cy="4567500"/>
          </a:xfrm>
          <a:prstGeom prst="rect">
            <a:avLst/>
          </a:prstGeom>
        </p:spPr>
        <p:txBody>
          <a:bodyPr anchorCtr="0" anchor="t" bIns="45700" lIns="91425" spcFirstLastPara="1" rIns="91425" wrap="square" tIns="45700">
            <a:normAutofit/>
          </a:bodyPr>
          <a:lstStyle/>
          <a:p>
            <a:pPr indent="-342900" lvl="0" marL="457200" rtl="0" algn="just">
              <a:spcBef>
                <a:spcPts val="1000"/>
              </a:spcBef>
              <a:spcAft>
                <a:spcPts val="0"/>
              </a:spcAft>
              <a:buClr>
                <a:schemeClr val="dk1"/>
              </a:buClr>
              <a:buSzPts val="1800"/>
              <a:buChar char="●"/>
            </a:pPr>
            <a:r>
              <a:rPr lang="en-IN" sz="1800">
                <a:solidFill>
                  <a:schemeClr val="dk1"/>
                </a:solidFill>
              </a:rPr>
              <a:t>Gated recurrent units (GRUs) are a gating mechanism in recurrent neural networks, introduced in 2014.</a:t>
            </a:r>
            <a:endParaRPr sz="1800">
              <a:solidFill>
                <a:schemeClr val="dk1"/>
              </a:solidFill>
            </a:endParaRPr>
          </a:p>
          <a:p>
            <a:pPr indent="-342900" lvl="0" marL="457200" rtl="0" algn="just">
              <a:spcBef>
                <a:spcPts val="0"/>
              </a:spcBef>
              <a:spcAft>
                <a:spcPts val="0"/>
              </a:spcAft>
              <a:buClr>
                <a:schemeClr val="dk1"/>
              </a:buClr>
              <a:buSzPts val="1800"/>
              <a:buChar char="●"/>
            </a:pPr>
            <a:r>
              <a:rPr lang="en-IN" sz="1800">
                <a:solidFill>
                  <a:schemeClr val="dk1"/>
                </a:solidFill>
              </a:rPr>
              <a:t>The GRU operates using a reset gate and an update gate. The reset gate sits between the previous activation and the next candidate activation to forget previous state, and the update gate decides how much of the candidate activation to use in updating the cell state. </a:t>
            </a:r>
            <a:endParaRPr sz="1800">
              <a:solidFill>
                <a:schemeClr val="dk1"/>
              </a:solidFill>
            </a:endParaRPr>
          </a:p>
          <a:p>
            <a:pPr indent="-342900" lvl="0" marL="457200" rtl="0" algn="just">
              <a:spcBef>
                <a:spcPts val="0"/>
              </a:spcBef>
              <a:spcAft>
                <a:spcPts val="0"/>
              </a:spcAft>
              <a:buClr>
                <a:schemeClr val="dk1"/>
              </a:buClr>
              <a:buSzPts val="1800"/>
              <a:buChar char="●"/>
            </a:pPr>
            <a:r>
              <a:rPr lang="en-IN" sz="1800">
                <a:solidFill>
                  <a:schemeClr val="dk1"/>
                </a:solidFill>
              </a:rPr>
              <a:t>GRUs have been shown to exhibit better performance on smaller datasets.</a:t>
            </a:r>
            <a:endParaRPr sz="1800">
              <a:solidFill>
                <a:schemeClr val="dk1"/>
              </a:solidFill>
            </a:endParaRPr>
          </a:p>
        </p:txBody>
      </p:sp>
      <p:pic>
        <p:nvPicPr>
          <p:cNvPr id="227" name="Google Shape;227;g1f183fef3c3_0_16"/>
          <p:cNvPicPr preferRelativeResize="0"/>
          <p:nvPr/>
        </p:nvPicPr>
        <p:blipFill>
          <a:blip r:embed="rId3">
            <a:alphaModFix/>
          </a:blip>
          <a:stretch>
            <a:fillRect/>
          </a:stretch>
        </p:blipFill>
        <p:spPr>
          <a:xfrm>
            <a:off x="4257275" y="3767325"/>
            <a:ext cx="3469175" cy="1947825"/>
          </a:xfrm>
          <a:prstGeom prst="rect">
            <a:avLst/>
          </a:prstGeom>
          <a:noFill/>
          <a:ln>
            <a:noFill/>
          </a:ln>
        </p:spPr>
      </p:pic>
      <p:pic>
        <p:nvPicPr>
          <p:cNvPr id="228" name="Google Shape;228;g1f183fef3c3_0_16"/>
          <p:cNvPicPr preferRelativeResize="0"/>
          <p:nvPr/>
        </p:nvPicPr>
        <p:blipFill rotWithShape="1">
          <a:blip r:embed="rId4">
            <a:alphaModFix/>
          </a:blip>
          <a:srcRect b="0" l="0" r="0" t="0"/>
          <a:stretch/>
        </p:blipFill>
        <p:spPr>
          <a:xfrm>
            <a:off x="10887750" y="192525"/>
            <a:ext cx="1151649" cy="1221875"/>
          </a:xfrm>
          <a:prstGeom prst="rect">
            <a:avLst/>
          </a:prstGeom>
          <a:noFill/>
          <a:ln>
            <a:noFill/>
          </a:ln>
        </p:spPr>
      </p:pic>
      <p:sp>
        <p:nvSpPr>
          <p:cNvPr id="229" name="Google Shape;229;g1f183fef3c3_0_16"/>
          <p:cNvSpPr txBox="1"/>
          <p:nvPr/>
        </p:nvSpPr>
        <p:spPr>
          <a:xfrm>
            <a:off x="0" y="6146150"/>
            <a:ext cx="1219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1"/>
                </a:solidFill>
              </a:rPr>
              <a:t>Stock Time Series Data Prediction using</a:t>
            </a:r>
            <a:endParaRPr sz="1500">
              <a:solidFill>
                <a:schemeClr val="dk1"/>
              </a:solidFill>
            </a:endParaRPr>
          </a:p>
          <a:p>
            <a:pPr indent="0" lvl="0" marL="0" rtl="0" algn="l">
              <a:spcBef>
                <a:spcPts val="0"/>
              </a:spcBef>
              <a:spcAft>
                <a:spcPts val="0"/>
              </a:spcAft>
              <a:buNone/>
            </a:pPr>
            <a:r>
              <a:rPr lang="en-IN" sz="1500">
                <a:solidFill>
                  <a:schemeClr val="dk1"/>
                </a:solidFill>
              </a:rPr>
              <a:t> Machine Learning Techniques                                                  </a:t>
            </a:r>
            <a:r>
              <a:rPr b="1" lang="en-IN" sz="1500">
                <a:solidFill>
                  <a:schemeClr val="dk1"/>
                </a:solidFill>
              </a:rPr>
              <a:t>  Batch -no</a:t>
            </a:r>
            <a:r>
              <a:rPr lang="en-IN" sz="1500">
                <a:solidFill>
                  <a:schemeClr val="dk1"/>
                </a:solidFill>
              </a:rPr>
              <a:t>:04                                                                                                  </a:t>
            </a:r>
            <a:r>
              <a:rPr b="1" lang="en-IN" sz="1500">
                <a:solidFill>
                  <a:schemeClr val="dk1"/>
                </a:solidFill>
              </a:rPr>
              <a:t>17   </a:t>
            </a:r>
            <a:r>
              <a:rPr lang="en-IN" sz="1500">
                <a:solidFill>
                  <a:schemeClr val="dk1"/>
                </a:solidFil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204f4ef5182_3_3"/>
          <p:cNvSpPr txBox="1"/>
          <p:nvPr>
            <p:ph type="title"/>
          </p:nvPr>
        </p:nvSpPr>
        <p:spPr>
          <a:xfrm>
            <a:off x="1634450" y="624100"/>
            <a:ext cx="9870300" cy="622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3200">
                <a:latin typeface="Times New Roman"/>
                <a:ea typeface="Times New Roman"/>
                <a:cs typeface="Times New Roman"/>
                <a:sym typeface="Times New Roman"/>
              </a:rPr>
              <a:t>Module 4 </a:t>
            </a:r>
            <a:r>
              <a:rPr b="1" lang="en-IN" sz="3200">
                <a:latin typeface="Times New Roman"/>
                <a:ea typeface="Times New Roman"/>
                <a:cs typeface="Times New Roman"/>
                <a:sym typeface="Times New Roman"/>
              </a:rPr>
              <a:t>HYBRID MODEL(LSTM &amp; GRU):</a:t>
            </a:r>
            <a:endParaRPr b="1" sz="3200">
              <a:latin typeface="Times New Roman"/>
              <a:ea typeface="Times New Roman"/>
              <a:cs typeface="Times New Roman"/>
              <a:sym typeface="Times New Roman"/>
            </a:endParaRPr>
          </a:p>
        </p:txBody>
      </p:sp>
      <p:sp>
        <p:nvSpPr>
          <p:cNvPr id="235" name="Google Shape;235;g204f4ef5182_3_3"/>
          <p:cNvSpPr txBox="1"/>
          <p:nvPr>
            <p:ph idx="1" type="body"/>
          </p:nvPr>
        </p:nvSpPr>
        <p:spPr>
          <a:xfrm>
            <a:off x="926750" y="1583900"/>
            <a:ext cx="10578000" cy="4327200"/>
          </a:xfrm>
          <a:prstGeom prst="rect">
            <a:avLst/>
          </a:prstGeom>
        </p:spPr>
        <p:txBody>
          <a:bodyPr anchorCtr="0" anchor="t" bIns="45700" lIns="91425" spcFirstLastPara="1" rIns="91425" wrap="square" tIns="45700">
            <a:normAutofit/>
          </a:bodyPr>
          <a:lstStyle/>
          <a:p>
            <a:pPr indent="0" lvl="0" marL="0" rtl="0" algn="l">
              <a:spcBef>
                <a:spcPts val="1200"/>
              </a:spcBef>
              <a:spcAft>
                <a:spcPts val="1200"/>
              </a:spcAft>
              <a:buClr>
                <a:schemeClr val="dk1"/>
              </a:buClr>
              <a:buSzPts val="1100"/>
              <a:buFont typeface="Arial"/>
              <a:buNone/>
            </a:pPr>
            <a:r>
              <a:rPr lang="en-IN">
                <a:solidFill>
                  <a:schemeClr val="dk1"/>
                </a:solidFill>
              </a:rPr>
              <a:t>    </a:t>
            </a:r>
            <a:r>
              <a:rPr lang="en-IN">
                <a:solidFill>
                  <a:schemeClr val="dk1"/>
                </a:solidFill>
              </a:rPr>
              <a:t>Target and predicted of training:                  Target and predicted of testing:                     </a:t>
            </a:r>
            <a:endParaRPr/>
          </a:p>
        </p:txBody>
      </p:sp>
      <p:pic>
        <p:nvPicPr>
          <p:cNvPr id="236" name="Google Shape;236;g204f4ef5182_3_3"/>
          <p:cNvPicPr preferRelativeResize="0"/>
          <p:nvPr/>
        </p:nvPicPr>
        <p:blipFill>
          <a:blip r:embed="rId3">
            <a:alphaModFix/>
          </a:blip>
          <a:stretch>
            <a:fillRect/>
          </a:stretch>
        </p:blipFill>
        <p:spPr>
          <a:xfrm>
            <a:off x="1080200" y="2241075"/>
            <a:ext cx="4777950" cy="3110075"/>
          </a:xfrm>
          <a:prstGeom prst="rect">
            <a:avLst/>
          </a:prstGeom>
          <a:noFill/>
          <a:ln>
            <a:noFill/>
          </a:ln>
        </p:spPr>
      </p:pic>
      <p:pic>
        <p:nvPicPr>
          <p:cNvPr id="237" name="Google Shape;237;g204f4ef5182_3_3"/>
          <p:cNvPicPr preferRelativeResize="0"/>
          <p:nvPr/>
        </p:nvPicPr>
        <p:blipFill>
          <a:blip r:embed="rId4">
            <a:alphaModFix/>
          </a:blip>
          <a:stretch>
            <a:fillRect/>
          </a:stretch>
        </p:blipFill>
        <p:spPr>
          <a:xfrm>
            <a:off x="6874550" y="2327775"/>
            <a:ext cx="4591625" cy="2957700"/>
          </a:xfrm>
          <a:prstGeom prst="rect">
            <a:avLst/>
          </a:prstGeom>
          <a:noFill/>
          <a:ln>
            <a:noFill/>
          </a:ln>
        </p:spPr>
      </p:pic>
      <p:sp>
        <p:nvSpPr>
          <p:cNvPr id="238" name="Google Shape;238;g204f4ef5182_3_3"/>
          <p:cNvSpPr txBox="1"/>
          <p:nvPr/>
        </p:nvSpPr>
        <p:spPr>
          <a:xfrm>
            <a:off x="70700" y="6248100"/>
            <a:ext cx="121212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rPr>
              <a:t>Stock Time Series Data Prediction using</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 Machine Learning Techniques </a:t>
            </a:r>
            <a:r>
              <a:rPr lang="en-IN">
                <a:solidFill>
                  <a:schemeClr val="dk1"/>
                </a:solidFill>
              </a:rPr>
              <a:t>                                </a:t>
            </a:r>
            <a:r>
              <a:rPr b="1" lang="en-IN" sz="1700">
                <a:solidFill>
                  <a:schemeClr val="dk1"/>
                </a:solidFill>
              </a:rPr>
              <a:t>                  </a:t>
            </a:r>
            <a:r>
              <a:rPr b="1" lang="en-IN" sz="1500">
                <a:solidFill>
                  <a:schemeClr val="dk1"/>
                </a:solidFill>
              </a:rPr>
              <a:t>Batch -no</a:t>
            </a:r>
            <a:r>
              <a:rPr lang="en-IN" sz="1500">
                <a:solidFill>
                  <a:schemeClr val="dk1"/>
                </a:solidFill>
              </a:rPr>
              <a:t>:04                                                                                                  </a:t>
            </a:r>
            <a:r>
              <a:rPr b="1" lang="en-IN" sz="1700">
                <a:solidFill>
                  <a:schemeClr val="dk1"/>
                </a:solidFill>
              </a:rPr>
              <a:t>18</a:t>
            </a:r>
            <a:endParaRPr/>
          </a:p>
        </p:txBody>
      </p:sp>
      <p:pic>
        <p:nvPicPr>
          <p:cNvPr id="239" name="Google Shape;239;g204f4ef5182_3_3"/>
          <p:cNvPicPr preferRelativeResize="0"/>
          <p:nvPr/>
        </p:nvPicPr>
        <p:blipFill rotWithShape="1">
          <a:blip r:embed="rId5">
            <a:alphaModFix/>
          </a:blip>
          <a:srcRect b="0" l="0" r="0" t="0"/>
          <a:stretch/>
        </p:blipFill>
        <p:spPr>
          <a:xfrm>
            <a:off x="10854775" y="143275"/>
            <a:ext cx="1151649" cy="122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g211996d285d_2_26"/>
          <p:cNvSpPr txBox="1"/>
          <p:nvPr>
            <p:ph type="title"/>
          </p:nvPr>
        </p:nvSpPr>
        <p:spPr>
          <a:xfrm>
            <a:off x="1685000" y="624100"/>
            <a:ext cx="9819600" cy="790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a:latin typeface="Times New Roman"/>
                <a:ea typeface="Times New Roman"/>
                <a:cs typeface="Times New Roman"/>
                <a:sym typeface="Times New Roman"/>
              </a:rPr>
              <a:t>Proposed System Architecture</a:t>
            </a:r>
            <a:endParaRPr b="1">
              <a:latin typeface="Times New Roman"/>
              <a:ea typeface="Times New Roman"/>
              <a:cs typeface="Times New Roman"/>
              <a:sym typeface="Times New Roman"/>
            </a:endParaRPr>
          </a:p>
        </p:txBody>
      </p:sp>
      <p:sp>
        <p:nvSpPr>
          <p:cNvPr id="245" name="Google Shape;245;g211996d285d_2_26"/>
          <p:cNvSpPr txBox="1"/>
          <p:nvPr>
            <p:ph idx="1" type="body"/>
          </p:nvPr>
        </p:nvSpPr>
        <p:spPr>
          <a:xfrm>
            <a:off x="659000" y="1387675"/>
            <a:ext cx="11224500" cy="4956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46" name="Google Shape;246;g211996d285d_2_26"/>
          <p:cNvSpPr/>
          <p:nvPr/>
        </p:nvSpPr>
        <p:spPr>
          <a:xfrm>
            <a:off x="940300" y="1786125"/>
            <a:ext cx="1285800" cy="79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Stock data as input</a:t>
            </a:r>
            <a:endParaRPr/>
          </a:p>
        </p:txBody>
      </p:sp>
      <p:cxnSp>
        <p:nvCxnSpPr>
          <p:cNvPr id="247" name="Google Shape;247;g211996d285d_2_26"/>
          <p:cNvCxnSpPr>
            <a:stCxn id="246" idx="3"/>
            <a:endCxn id="248" idx="1"/>
          </p:cNvCxnSpPr>
          <p:nvPr/>
        </p:nvCxnSpPr>
        <p:spPr>
          <a:xfrm>
            <a:off x="2226100" y="2181225"/>
            <a:ext cx="1111800" cy="0"/>
          </a:xfrm>
          <a:prstGeom prst="straightConnector1">
            <a:avLst/>
          </a:prstGeom>
          <a:noFill/>
          <a:ln cap="flat" cmpd="sng" w="9525">
            <a:solidFill>
              <a:schemeClr val="dk2"/>
            </a:solidFill>
            <a:prstDash val="solid"/>
            <a:round/>
            <a:headEnd len="med" w="med" type="none"/>
            <a:tailEnd len="med" w="med" type="triangle"/>
          </a:ln>
        </p:spPr>
      </p:cxnSp>
      <p:sp>
        <p:nvSpPr>
          <p:cNvPr id="248" name="Google Shape;248;g211996d285d_2_26"/>
          <p:cNvSpPr/>
          <p:nvPr/>
        </p:nvSpPr>
        <p:spPr>
          <a:xfrm>
            <a:off x="3337863" y="1786125"/>
            <a:ext cx="1419900" cy="79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Data preprocessing</a:t>
            </a:r>
            <a:endParaRPr/>
          </a:p>
        </p:txBody>
      </p:sp>
      <p:sp>
        <p:nvSpPr>
          <p:cNvPr id="249" name="Google Shape;249;g211996d285d_2_26"/>
          <p:cNvSpPr/>
          <p:nvPr/>
        </p:nvSpPr>
        <p:spPr>
          <a:xfrm>
            <a:off x="5869550" y="1782050"/>
            <a:ext cx="1285800" cy="79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Feature Selection</a:t>
            </a:r>
            <a:endParaRPr/>
          </a:p>
        </p:txBody>
      </p:sp>
      <p:sp>
        <p:nvSpPr>
          <p:cNvPr id="250" name="Google Shape;250;g211996d285d_2_26"/>
          <p:cNvSpPr/>
          <p:nvPr/>
        </p:nvSpPr>
        <p:spPr>
          <a:xfrm>
            <a:off x="5896250" y="3136950"/>
            <a:ext cx="1285800" cy="58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Training set</a:t>
            </a:r>
            <a:endParaRPr/>
          </a:p>
        </p:txBody>
      </p:sp>
      <p:sp>
        <p:nvSpPr>
          <p:cNvPr id="251" name="Google Shape;251;g211996d285d_2_26"/>
          <p:cNvSpPr/>
          <p:nvPr/>
        </p:nvSpPr>
        <p:spPr>
          <a:xfrm>
            <a:off x="7383075" y="3000150"/>
            <a:ext cx="1111800" cy="48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Testing Set</a:t>
            </a:r>
            <a:endParaRPr/>
          </a:p>
        </p:txBody>
      </p:sp>
      <p:cxnSp>
        <p:nvCxnSpPr>
          <p:cNvPr id="252" name="Google Shape;252;g211996d285d_2_26"/>
          <p:cNvCxnSpPr>
            <a:stCxn id="249" idx="2"/>
            <a:endCxn id="250" idx="0"/>
          </p:cNvCxnSpPr>
          <p:nvPr/>
        </p:nvCxnSpPr>
        <p:spPr>
          <a:xfrm>
            <a:off x="6512450" y="2572250"/>
            <a:ext cx="26700" cy="564600"/>
          </a:xfrm>
          <a:prstGeom prst="straightConnector1">
            <a:avLst/>
          </a:prstGeom>
          <a:noFill/>
          <a:ln cap="flat" cmpd="sng" w="9525">
            <a:solidFill>
              <a:schemeClr val="dk2"/>
            </a:solidFill>
            <a:prstDash val="solid"/>
            <a:round/>
            <a:headEnd len="med" w="med" type="none"/>
            <a:tailEnd len="med" w="med" type="triangle"/>
          </a:ln>
        </p:spPr>
      </p:cxnSp>
      <p:sp>
        <p:nvSpPr>
          <p:cNvPr id="253" name="Google Shape;253;g211996d285d_2_26"/>
          <p:cNvSpPr/>
          <p:nvPr/>
        </p:nvSpPr>
        <p:spPr>
          <a:xfrm>
            <a:off x="5946500" y="4386025"/>
            <a:ext cx="1031400" cy="6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Train the model</a:t>
            </a:r>
            <a:endParaRPr/>
          </a:p>
        </p:txBody>
      </p:sp>
      <p:sp>
        <p:nvSpPr>
          <p:cNvPr id="254" name="Google Shape;254;g211996d285d_2_26"/>
          <p:cNvSpPr/>
          <p:nvPr/>
        </p:nvSpPr>
        <p:spPr>
          <a:xfrm>
            <a:off x="7422650" y="4386025"/>
            <a:ext cx="1098300" cy="696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Test the model</a:t>
            </a:r>
            <a:endParaRPr/>
          </a:p>
        </p:txBody>
      </p:sp>
      <p:sp>
        <p:nvSpPr>
          <p:cNvPr id="255" name="Google Shape;255;g211996d285d_2_26"/>
          <p:cNvSpPr/>
          <p:nvPr/>
        </p:nvSpPr>
        <p:spPr>
          <a:xfrm>
            <a:off x="3337875" y="4311325"/>
            <a:ext cx="1285800" cy="84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Create hybrid model</a:t>
            </a:r>
            <a:endParaRPr/>
          </a:p>
        </p:txBody>
      </p:sp>
      <p:sp>
        <p:nvSpPr>
          <p:cNvPr id="256" name="Google Shape;256;g211996d285d_2_26"/>
          <p:cNvSpPr/>
          <p:nvPr/>
        </p:nvSpPr>
        <p:spPr>
          <a:xfrm>
            <a:off x="9941450" y="4311325"/>
            <a:ext cx="1285800" cy="845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Evaluate Predictions Accuracy</a:t>
            </a:r>
            <a:endParaRPr/>
          </a:p>
        </p:txBody>
      </p:sp>
      <p:cxnSp>
        <p:nvCxnSpPr>
          <p:cNvPr id="257" name="Google Shape;257;g211996d285d_2_26"/>
          <p:cNvCxnSpPr>
            <a:stCxn id="250" idx="2"/>
            <a:endCxn id="253" idx="0"/>
          </p:cNvCxnSpPr>
          <p:nvPr/>
        </p:nvCxnSpPr>
        <p:spPr>
          <a:xfrm flipH="1">
            <a:off x="6462350" y="3721050"/>
            <a:ext cx="76800" cy="665100"/>
          </a:xfrm>
          <a:prstGeom prst="straightConnector1">
            <a:avLst/>
          </a:prstGeom>
          <a:noFill/>
          <a:ln cap="flat" cmpd="sng" w="9525">
            <a:solidFill>
              <a:schemeClr val="dk2"/>
            </a:solidFill>
            <a:prstDash val="solid"/>
            <a:round/>
            <a:headEnd len="med" w="med" type="none"/>
            <a:tailEnd len="med" w="med" type="triangle"/>
          </a:ln>
        </p:spPr>
      </p:cxnSp>
      <p:cxnSp>
        <p:nvCxnSpPr>
          <p:cNvPr id="258" name="Google Shape;258;g211996d285d_2_26"/>
          <p:cNvCxnSpPr>
            <a:stCxn id="251" idx="2"/>
            <a:endCxn id="254" idx="0"/>
          </p:cNvCxnSpPr>
          <p:nvPr/>
        </p:nvCxnSpPr>
        <p:spPr>
          <a:xfrm>
            <a:off x="7938975" y="3482550"/>
            <a:ext cx="32700" cy="903600"/>
          </a:xfrm>
          <a:prstGeom prst="straightConnector1">
            <a:avLst/>
          </a:prstGeom>
          <a:noFill/>
          <a:ln cap="flat" cmpd="sng" w="9525">
            <a:solidFill>
              <a:schemeClr val="dk2"/>
            </a:solidFill>
            <a:prstDash val="solid"/>
            <a:round/>
            <a:headEnd len="med" w="med" type="none"/>
            <a:tailEnd len="med" w="med" type="triangle"/>
          </a:ln>
        </p:spPr>
      </p:cxnSp>
      <p:cxnSp>
        <p:nvCxnSpPr>
          <p:cNvPr id="259" name="Google Shape;259;g211996d285d_2_26"/>
          <p:cNvCxnSpPr>
            <a:stCxn id="253" idx="3"/>
            <a:endCxn id="254" idx="1"/>
          </p:cNvCxnSpPr>
          <p:nvPr/>
        </p:nvCxnSpPr>
        <p:spPr>
          <a:xfrm>
            <a:off x="6977900" y="4734175"/>
            <a:ext cx="444900" cy="0"/>
          </a:xfrm>
          <a:prstGeom prst="straightConnector1">
            <a:avLst/>
          </a:prstGeom>
          <a:noFill/>
          <a:ln cap="flat" cmpd="sng" w="9525">
            <a:solidFill>
              <a:schemeClr val="dk2"/>
            </a:solidFill>
            <a:prstDash val="solid"/>
            <a:round/>
            <a:headEnd len="med" w="med" type="none"/>
            <a:tailEnd len="med" w="med" type="triangle"/>
          </a:ln>
        </p:spPr>
      </p:cxnSp>
      <p:cxnSp>
        <p:nvCxnSpPr>
          <p:cNvPr id="260" name="Google Shape;260;g211996d285d_2_26"/>
          <p:cNvCxnSpPr>
            <a:stCxn id="255" idx="3"/>
            <a:endCxn id="253" idx="1"/>
          </p:cNvCxnSpPr>
          <p:nvPr/>
        </p:nvCxnSpPr>
        <p:spPr>
          <a:xfrm>
            <a:off x="4623675" y="4734175"/>
            <a:ext cx="1322700" cy="0"/>
          </a:xfrm>
          <a:prstGeom prst="straightConnector1">
            <a:avLst/>
          </a:prstGeom>
          <a:noFill/>
          <a:ln cap="flat" cmpd="sng" w="9525">
            <a:solidFill>
              <a:schemeClr val="dk2"/>
            </a:solidFill>
            <a:prstDash val="solid"/>
            <a:round/>
            <a:headEnd len="med" w="med" type="none"/>
            <a:tailEnd len="med" w="med" type="triangle"/>
          </a:ln>
        </p:spPr>
      </p:cxnSp>
      <p:cxnSp>
        <p:nvCxnSpPr>
          <p:cNvPr id="261" name="Google Shape;261;g211996d285d_2_26"/>
          <p:cNvCxnSpPr>
            <a:stCxn id="254" idx="3"/>
            <a:endCxn id="256" idx="1"/>
          </p:cNvCxnSpPr>
          <p:nvPr/>
        </p:nvCxnSpPr>
        <p:spPr>
          <a:xfrm>
            <a:off x="8520950" y="4734175"/>
            <a:ext cx="1420500" cy="0"/>
          </a:xfrm>
          <a:prstGeom prst="straightConnector1">
            <a:avLst/>
          </a:prstGeom>
          <a:noFill/>
          <a:ln cap="flat" cmpd="sng" w="9525">
            <a:solidFill>
              <a:schemeClr val="dk2"/>
            </a:solidFill>
            <a:prstDash val="solid"/>
            <a:round/>
            <a:headEnd len="med" w="med" type="none"/>
            <a:tailEnd len="med" w="med" type="triangle"/>
          </a:ln>
        </p:spPr>
      </p:cxnSp>
      <p:sp>
        <p:nvSpPr>
          <p:cNvPr id="262" name="Google Shape;262;g211996d285d_2_26"/>
          <p:cNvSpPr/>
          <p:nvPr/>
        </p:nvSpPr>
        <p:spPr>
          <a:xfrm>
            <a:off x="8146575" y="5383400"/>
            <a:ext cx="1285800" cy="584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Adjust parameters</a:t>
            </a:r>
            <a:endParaRPr/>
          </a:p>
        </p:txBody>
      </p:sp>
      <p:cxnSp>
        <p:nvCxnSpPr>
          <p:cNvPr id="263" name="Google Shape;263;g211996d285d_2_26"/>
          <p:cNvCxnSpPr>
            <a:stCxn id="249" idx="3"/>
            <a:endCxn id="251" idx="0"/>
          </p:cNvCxnSpPr>
          <p:nvPr/>
        </p:nvCxnSpPr>
        <p:spPr>
          <a:xfrm>
            <a:off x="7155350" y="2177150"/>
            <a:ext cx="783600" cy="822900"/>
          </a:xfrm>
          <a:prstGeom prst="bentConnector2">
            <a:avLst/>
          </a:prstGeom>
          <a:noFill/>
          <a:ln cap="flat" cmpd="sng" w="9525">
            <a:solidFill>
              <a:schemeClr val="dk2"/>
            </a:solidFill>
            <a:prstDash val="solid"/>
            <a:round/>
            <a:headEnd len="med" w="med" type="none"/>
            <a:tailEnd len="med" w="med" type="none"/>
          </a:ln>
        </p:spPr>
      </p:cxnSp>
      <p:cxnSp>
        <p:nvCxnSpPr>
          <p:cNvPr id="264" name="Google Shape;264;g211996d285d_2_26"/>
          <p:cNvCxnSpPr>
            <a:stCxn id="248" idx="3"/>
            <a:endCxn id="249" idx="1"/>
          </p:cNvCxnSpPr>
          <p:nvPr/>
        </p:nvCxnSpPr>
        <p:spPr>
          <a:xfrm flipH="1" rot="10800000">
            <a:off x="4757763" y="2177025"/>
            <a:ext cx="1111800" cy="4200"/>
          </a:xfrm>
          <a:prstGeom prst="straightConnector1">
            <a:avLst/>
          </a:prstGeom>
          <a:noFill/>
          <a:ln cap="flat" cmpd="sng" w="9525">
            <a:solidFill>
              <a:schemeClr val="dk2"/>
            </a:solidFill>
            <a:prstDash val="solid"/>
            <a:round/>
            <a:headEnd len="med" w="med" type="none"/>
            <a:tailEnd len="med" w="med" type="triangle"/>
          </a:ln>
        </p:spPr>
      </p:cxnSp>
      <p:cxnSp>
        <p:nvCxnSpPr>
          <p:cNvPr id="265" name="Google Shape;265;g211996d285d_2_26"/>
          <p:cNvCxnSpPr>
            <a:stCxn id="255" idx="2"/>
            <a:endCxn id="262" idx="1"/>
          </p:cNvCxnSpPr>
          <p:nvPr/>
        </p:nvCxnSpPr>
        <p:spPr>
          <a:xfrm flipH="1" rot="-5400000">
            <a:off x="5804475" y="3333325"/>
            <a:ext cx="518400" cy="4165800"/>
          </a:xfrm>
          <a:prstGeom prst="bentConnector2">
            <a:avLst/>
          </a:prstGeom>
          <a:noFill/>
          <a:ln cap="flat" cmpd="sng" w="9525">
            <a:solidFill>
              <a:schemeClr val="dk2"/>
            </a:solidFill>
            <a:prstDash val="solid"/>
            <a:round/>
            <a:headEnd len="med" w="med" type="none"/>
            <a:tailEnd len="med" w="med" type="none"/>
          </a:ln>
        </p:spPr>
      </p:cxnSp>
      <p:cxnSp>
        <p:nvCxnSpPr>
          <p:cNvPr id="266" name="Google Shape;266;g211996d285d_2_26"/>
          <p:cNvCxnSpPr>
            <a:stCxn id="262" idx="3"/>
            <a:endCxn id="256" idx="2"/>
          </p:cNvCxnSpPr>
          <p:nvPr/>
        </p:nvCxnSpPr>
        <p:spPr>
          <a:xfrm flipH="1" rot="10800000">
            <a:off x="9432375" y="5157050"/>
            <a:ext cx="1152000" cy="518400"/>
          </a:xfrm>
          <a:prstGeom prst="bentConnector2">
            <a:avLst/>
          </a:prstGeom>
          <a:noFill/>
          <a:ln cap="flat" cmpd="sng" w="9525">
            <a:solidFill>
              <a:schemeClr val="dk2"/>
            </a:solidFill>
            <a:prstDash val="solid"/>
            <a:round/>
            <a:headEnd len="med" w="med" type="none"/>
            <a:tailEnd len="med" w="med" type="none"/>
          </a:ln>
        </p:spPr>
      </p:cxnSp>
      <p:pic>
        <p:nvPicPr>
          <p:cNvPr id="267" name="Google Shape;267;g211996d285d_2_26"/>
          <p:cNvPicPr preferRelativeResize="0"/>
          <p:nvPr/>
        </p:nvPicPr>
        <p:blipFill rotWithShape="1">
          <a:blip r:embed="rId3">
            <a:alphaModFix/>
          </a:blip>
          <a:srcRect b="0" l="0" r="0" t="0"/>
          <a:stretch/>
        </p:blipFill>
        <p:spPr>
          <a:xfrm>
            <a:off x="10853375" y="165800"/>
            <a:ext cx="1151649" cy="1221875"/>
          </a:xfrm>
          <a:prstGeom prst="rect">
            <a:avLst/>
          </a:prstGeom>
          <a:noFill/>
          <a:ln>
            <a:noFill/>
          </a:ln>
        </p:spPr>
      </p:pic>
      <p:sp>
        <p:nvSpPr>
          <p:cNvPr id="268" name="Google Shape;268;g211996d285d_2_26"/>
          <p:cNvSpPr txBox="1"/>
          <p:nvPr/>
        </p:nvSpPr>
        <p:spPr>
          <a:xfrm>
            <a:off x="122325" y="6187800"/>
            <a:ext cx="11882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1"/>
                </a:solidFill>
              </a:rPr>
              <a:t> Stock Time Series Data Prediction using</a:t>
            </a:r>
            <a:endParaRPr sz="1500">
              <a:solidFill>
                <a:schemeClr val="dk1"/>
              </a:solidFill>
            </a:endParaRPr>
          </a:p>
          <a:p>
            <a:pPr indent="0" lvl="0" marL="0" rtl="0" algn="l">
              <a:spcBef>
                <a:spcPts val="0"/>
              </a:spcBef>
              <a:spcAft>
                <a:spcPts val="0"/>
              </a:spcAft>
              <a:buNone/>
            </a:pPr>
            <a:r>
              <a:rPr lang="en-IN" sz="1500">
                <a:solidFill>
                  <a:schemeClr val="dk1"/>
                </a:solidFill>
              </a:rPr>
              <a:t> Machine Learning Techniques                                              </a:t>
            </a:r>
            <a:r>
              <a:rPr b="1" lang="en-IN" sz="1500">
                <a:solidFill>
                  <a:schemeClr val="dk1"/>
                </a:solidFill>
              </a:rPr>
              <a:t> Batch -no</a:t>
            </a:r>
            <a:r>
              <a:rPr lang="en-IN" sz="1500">
                <a:solidFill>
                  <a:schemeClr val="dk1"/>
                </a:solidFill>
              </a:rPr>
              <a:t>:04                                                                                                 </a:t>
            </a:r>
            <a:r>
              <a:rPr b="1" lang="en-IN" sz="1500">
                <a:solidFill>
                  <a:schemeClr val="dk1"/>
                </a:solidFill>
              </a:rPr>
              <a:t>19</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38d2a111ff_0_12"/>
          <p:cNvSpPr txBox="1"/>
          <p:nvPr>
            <p:ph type="title"/>
          </p:nvPr>
        </p:nvSpPr>
        <p:spPr>
          <a:xfrm>
            <a:off x="1621400" y="706600"/>
            <a:ext cx="9883200" cy="677100"/>
          </a:xfrm>
          <a:prstGeom prst="rect">
            <a:avLst/>
          </a:prstGeom>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262626"/>
              </a:buClr>
              <a:buSzPts val="3200"/>
              <a:buFont typeface="Times New Roman"/>
              <a:buNone/>
            </a:pPr>
            <a:r>
              <a:rPr b="1" lang="en-IN" sz="3000">
                <a:latin typeface="Times New Roman"/>
                <a:ea typeface="Times New Roman"/>
                <a:cs typeface="Times New Roman"/>
                <a:sym typeface="Times New Roman"/>
              </a:rPr>
              <a:t>PRESENTATION  OUTLINE:</a:t>
            </a:r>
            <a:endParaRPr b="1" sz="3500"/>
          </a:p>
        </p:txBody>
      </p:sp>
      <p:sp>
        <p:nvSpPr>
          <p:cNvPr id="75" name="Google Shape;75;g238d2a111ff_0_12"/>
          <p:cNvSpPr txBox="1"/>
          <p:nvPr>
            <p:ph idx="1" type="body"/>
          </p:nvPr>
        </p:nvSpPr>
        <p:spPr>
          <a:xfrm>
            <a:off x="674550" y="1249150"/>
            <a:ext cx="10842900" cy="5093100"/>
          </a:xfrm>
          <a:prstGeom prst="rect">
            <a:avLst/>
          </a:prstGeom>
        </p:spPr>
        <p:txBody>
          <a:bodyPr anchorCtr="0" anchor="t" bIns="45700" lIns="91425" spcFirstLastPara="1" rIns="91425" wrap="square" tIns="45700">
            <a:noAutofit/>
          </a:bodyPr>
          <a:lstStyle/>
          <a:p>
            <a:pPr indent="-368300" lvl="0" marL="457200" rtl="0" algn="l">
              <a:lnSpc>
                <a:spcPct val="95000"/>
              </a:lnSpc>
              <a:spcBef>
                <a:spcPts val="100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Abstract</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Existing systems</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Drawbacks of existing systems</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Proposed systems</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Advantages of proposed system</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Hardware and software requirements</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Data flow diagram</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Dataset being used</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List of modules</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Implementation Results</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Proposed system architecture </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Future scope</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References</a:t>
            </a:r>
            <a:endParaRPr sz="2200">
              <a:solidFill>
                <a:schemeClr val="dk1"/>
              </a:solidFill>
              <a:latin typeface="Times New Roman"/>
              <a:ea typeface="Times New Roman"/>
              <a:cs typeface="Times New Roman"/>
              <a:sym typeface="Times New Roman"/>
            </a:endParaRPr>
          </a:p>
          <a:p>
            <a:pPr indent="-368300" lvl="0" marL="457200" rtl="0" algn="l">
              <a:lnSpc>
                <a:spcPct val="95000"/>
              </a:lnSpc>
              <a:spcBef>
                <a:spcPts val="0"/>
              </a:spcBef>
              <a:spcAft>
                <a:spcPts val="0"/>
              </a:spcAft>
              <a:buClr>
                <a:schemeClr val="dk1"/>
              </a:buClr>
              <a:buSzPts val="2200"/>
              <a:buFont typeface="Times New Roman"/>
              <a:buChar char="➢"/>
            </a:pPr>
            <a:r>
              <a:rPr lang="en-IN" sz="2200">
                <a:solidFill>
                  <a:schemeClr val="dk1"/>
                </a:solidFill>
                <a:latin typeface="Times New Roman"/>
                <a:ea typeface="Times New Roman"/>
                <a:cs typeface="Times New Roman"/>
                <a:sym typeface="Times New Roman"/>
              </a:rPr>
              <a:t>Paper published</a:t>
            </a:r>
            <a:endParaRPr sz="2240">
              <a:solidFill>
                <a:schemeClr val="dk1"/>
              </a:solidFill>
            </a:endParaRPr>
          </a:p>
        </p:txBody>
      </p:sp>
      <p:sp>
        <p:nvSpPr>
          <p:cNvPr id="76" name="Google Shape;76;g238d2a111ff_0_12"/>
          <p:cNvSpPr txBox="1"/>
          <p:nvPr/>
        </p:nvSpPr>
        <p:spPr>
          <a:xfrm>
            <a:off x="0" y="6042325"/>
            <a:ext cx="12058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1"/>
                </a:solidFill>
              </a:rPr>
              <a:t>Stock Time Series Data Prediction using</a:t>
            </a:r>
            <a:endParaRPr sz="1500">
              <a:solidFill>
                <a:schemeClr val="dk1"/>
              </a:solidFill>
            </a:endParaRPr>
          </a:p>
          <a:p>
            <a:pPr indent="0" lvl="0" marL="0" rtl="0" algn="l">
              <a:spcBef>
                <a:spcPts val="0"/>
              </a:spcBef>
              <a:spcAft>
                <a:spcPts val="0"/>
              </a:spcAft>
              <a:buNone/>
            </a:pPr>
            <a:r>
              <a:rPr lang="en-IN" sz="1500">
                <a:solidFill>
                  <a:schemeClr val="dk1"/>
                </a:solidFill>
              </a:rPr>
              <a:t>Machine Learning Techniques </a:t>
            </a:r>
            <a:r>
              <a:rPr lang="en-IN">
                <a:solidFill>
                  <a:schemeClr val="dk1"/>
                </a:solidFill>
              </a:rPr>
              <a:t>                              </a:t>
            </a:r>
            <a:r>
              <a:rPr b="1" lang="en-IN" sz="1700">
                <a:solidFill>
                  <a:schemeClr val="dk1"/>
                </a:solidFill>
              </a:rPr>
              <a:t>                 </a:t>
            </a:r>
            <a:r>
              <a:rPr b="1" lang="en-IN" sz="1500">
                <a:solidFill>
                  <a:schemeClr val="dk1"/>
                </a:solidFill>
              </a:rPr>
              <a:t>Batch -no</a:t>
            </a:r>
            <a:r>
              <a:rPr lang="en-IN" sz="1500">
                <a:solidFill>
                  <a:schemeClr val="dk1"/>
                </a:solidFill>
              </a:rPr>
              <a:t>:04</a:t>
            </a:r>
            <a:r>
              <a:rPr b="1" lang="en-IN" sz="1700">
                <a:solidFill>
                  <a:schemeClr val="dk1"/>
                </a:solidFill>
              </a:rPr>
              <a:t>                                                                                      2      </a:t>
            </a:r>
            <a:r>
              <a:rPr lang="en-IN">
                <a:solidFill>
                  <a:schemeClr val="dk1"/>
                </a:solidFill>
              </a:rPr>
              <a:t>       </a:t>
            </a:r>
            <a:endParaRPr b="1">
              <a:solidFill>
                <a:schemeClr val="dk1"/>
              </a:solidFill>
            </a:endParaRPr>
          </a:p>
        </p:txBody>
      </p:sp>
      <p:pic>
        <p:nvPicPr>
          <p:cNvPr id="77" name="Google Shape;77;g238d2a111ff_0_12"/>
          <p:cNvPicPr preferRelativeResize="0"/>
          <p:nvPr/>
        </p:nvPicPr>
        <p:blipFill rotWithShape="1">
          <a:blip r:embed="rId3">
            <a:alphaModFix/>
          </a:blip>
          <a:srcRect b="0" l="0" r="0" t="0"/>
          <a:stretch/>
        </p:blipFill>
        <p:spPr>
          <a:xfrm>
            <a:off x="10741325" y="169650"/>
            <a:ext cx="1151649" cy="12218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238d2a111ff_0_17"/>
          <p:cNvSpPr txBox="1"/>
          <p:nvPr>
            <p:ph type="title"/>
          </p:nvPr>
        </p:nvSpPr>
        <p:spPr>
          <a:xfrm>
            <a:off x="1651975" y="624100"/>
            <a:ext cx="9703500" cy="839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3200">
                <a:latin typeface="Times New Roman"/>
                <a:ea typeface="Times New Roman"/>
                <a:cs typeface="Times New Roman"/>
                <a:sym typeface="Times New Roman"/>
              </a:rPr>
              <a:t>FUTURE SCOPE</a:t>
            </a:r>
            <a:endParaRPr b="1" sz="3200">
              <a:latin typeface="Times New Roman"/>
              <a:ea typeface="Times New Roman"/>
              <a:cs typeface="Times New Roman"/>
              <a:sym typeface="Times New Roman"/>
            </a:endParaRPr>
          </a:p>
        </p:txBody>
      </p:sp>
      <p:sp>
        <p:nvSpPr>
          <p:cNvPr id="274" name="Google Shape;274;g238d2a111ff_0_17"/>
          <p:cNvSpPr txBox="1"/>
          <p:nvPr>
            <p:ph idx="1" type="body"/>
          </p:nvPr>
        </p:nvSpPr>
        <p:spPr>
          <a:xfrm>
            <a:off x="1341475" y="1463800"/>
            <a:ext cx="10014000" cy="4447500"/>
          </a:xfrm>
          <a:prstGeom prst="rect">
            <a:avLst/>
          </a:prstGeom>
        </p:spPr>
        <p:txBody>
          <a:bodyPr anchorCtr="0" anchor="t" bIns="45700" lIns="91425" spcFirstLastPara="1" rIns="91425" wrap="square" tIns="45700">
            <a:normAutofit/>
          </a:bodyPr>
          <a:lstStyle/>
          <a:p>
            <a:pPr indent="-504825" lvl="0" marL="0" marR="0" rtl="0" algn="just">
              <a:lnSpc>
                <a:spcPct val="148750"/>
              </a:lnSpc>
              <a:spcBef>
                <a:spcPts val="0"/>
              </a:spcBef>
              <a:spcAft>
                <a:spcPts val="0"/>
              </a:spcAft>
              <a:buNone/>
            </a:pPr>
            <a:r>
              <a:rPr lang="en-IN" sz="12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504825" lvl="0" marL="0" marR="0" rtl="0" algn="just">
              <a:lnSpc>
                <a:spcPct val="148750"/>
              </a:lnSpc>
              <a:spcBef>
                <a:spcPts val="440"/>
              </a:spcBef>
              <a:spcAft>
                <a:spcPts val="0"/>
              </a:spcAft>
              <a:buNone/>
            </a:pPr>
            <a:r>
              <a:rPr lang="en-IN" sz="2000">
                <a:solidFill>
                  <a:schemeClr val="dk1"/>
                </a:solidFill>
                <a:latin typeface="Times New Roman"/>
                <a:ea typeface="Times New Roman"/>
                <a:cs typeface="Times New Roman"/>
                <a:sym typeface="Times New Roman"/>
              </a:rPr>
              <a:t>      </a:t>
            </a:r>
            <a:r>
              <a:rPr lang="en-IN" sz="2100">
                <a:solidFill>
                  <a:schemeClr val="dk1"/>
                </a:solidFill>
                <a:latin typeface="Times New Roman"/>
                <a:ea typeface="Times New Roman"/>
                <a:cs typeface="Times New Roman"/>
                <a:sym typeface="Times New Roman"/>
              </a:rPr>
              <a:t>The Module that can be enhanced for future development:</a:t>
            </a:r>
            <a:endParaRPr sz="2100">
              <a:solidFill>
                <a:schemeClr val="dk1"/>
              </a:solidFill>
              <a:latin typeface="Times New Roman"/>
              <a:ea typeface="Times New Roman"/>
              <a:cs typeface="Times New Roman"/>
              <a:sym typeface="Times New Roman"/>
            </a:endParaRPr>
          </a:p>
          <a:p>
            <a:pPr indent="-361950" lvl="0" marL="457200" marR="0" rtl="0" algn="just">
              <a:lnSpc>
                <a:spcPct val="148750"/>
              </a:lnSpc>
              <a:spcBef>
                <a:spcPts val="440"/>
              </a:spcBef>
              <a:spcAft>
                <a:spcPts val="0"/>
              </a:spcAft>
              <a:buClr>
                <a:schemeClr val="dk1"/>
              </a:buClr>
              <a:buSzPts val="2100"/>
              <a:buFont typeface="Times New Roman"/>
              <a:buChar char="➢"/>
            </a:pPr>
            <a:r>
              <a:rPr lang="en-IN" sz="2100">
                <a:solidFill>
                  <a:schemeClr val="dk1"/>
                </a:solidFill>
                <a:latin typeface="Times New Roman"/>
                <a:ea typeface="Times New Roman"/>
                <a:cs typeface="Times New Roman"/>
                <a:sym typeface="Times New Roman"/>
              </a:rPr>
              <a:t>W</a:t>
            </a:r>
            <a:r>
              <a:rPr lang="en-IN" sz="2100">
                <a:solidFill>
                  <a:schemeClr val="dk1"/>
                </a:solidFill>
                <a:latin typeface="Times New Roman"/>
                <a:ea typeface="Times New Roman"/>
                <a:cs typeface="Times New Roman"/>
                <a:sym typeface="Times New Roman"/>
              </a:rPr>
              <a:t>e want to add more stocks or enlisted companies for the investors to select or invest in future. So we wanted to create another vision for the investors to select multiple companies or datasets.</a:t>
            </a:r>
            <a:endParaRPr sz="2100"/>
          </a:p>
        </p:txBody>
      </p:sp>
      <p:sp>
        <p:nvSpPr>
          <p:cNvPr id="275" name="Google Shape;275;g238d2a111ff_0_17"/>
          <p:cNvSpPr txBox="1"/>
          <p:nvPr/>
        </p:nvSpPr>
        <p:spPr>
          <a:xfrm>
            <a:off x="0" y="6042325"/>
            <a:ext cx="12192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1"/>
                </a:solidFill>
              </a:rPr>
              <a:t> Stock Time Series Data Prediction using</a:t>
            </a:r>
            <a:endParaRPr sz="1500">
              <a:solidFill>
                <a:schemeClr val="dk1"/>
              </a:solidFill>
            </a:endParaRPr>
          </a:p>
          <a:p>
            <a:pPr indent="0" lvl="0" marL="0" rtl="0" algn="l">
              <a:spcBef>
                <a:spcPts val="0"/>
              </a:spcBef>
              <a:spcAft>
                <a:spcPts val="0"/>
              </a:spcAft>
              <a:buNone/>
            </a:pPr>
            <a:r>
              <a:rPr lang="en-IN" sz="1500">
                <a:solidFill>
                  <a:schemeClr val="dk1"/>
                </a:solidFill>
              </a:rPr>
              <a:t> Machine Learning Techniques                                              </a:t>
            </a:r>
            <a:r>
              <a:rPr b="1" lang="en-IN" sz="1500">
                <a:solidFill>
                  <a:schemeClr val="dk1"/>
                </a:solidFill>
              </a:rPr>
              <a:t> Batch -no</a:t>
            </a:r>
            <a:r>
              <a:rPr lang="en-IN" sz="1500">
                <a:solidFill>
                  <a:schemeClr val="dk1"/>
                </a:solidFill>
              </a:rPr>
              <a:t>:04                                                                                                       </a:t>
            </a:r>
            <a:r>
              <a:rPr b="1" lang="en-IN" sz="1500">
                <a:solidFill>
                  <a:schemeClr val="dk1"/>
                </a:solidFill>
              </a:rPr>
              <a:t>20</a:t>
            </a:r>
            <a:endParaRPr b="1">
              <a:solidFill>
                <a:schemeClr val="dk1"/>
              </a:solidFill>
            </a:endParaRPr>
          </a:p>
        </p:txBody>
      </p:sp>
      <p:pic>
        <p:nvPicPr>
          <p:cNvPr id="276" name="Google Shape;276;g238d2a111ff_0_17"/>
          <p:cNvPicPr preferRelativeResize="0"/>
          <p:nvPr/>
        </p:nvPicPr>
        <p:blipFill rotWithShape="1">
          <a:blip r:embed="rId3">
            <a:alphaModFix/>
          </a:blip>
          <a:srcRect b="0" l="0" r="0" t="0"/>
          <a:stretch/>
        </p:blipFill>
        <p:spPr>
          <a:xfrm>
            <a:off x="10741325" y="169650"/>
            <a:ext cx="1151649" cy="122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216b931c19f_0_8"/>
          <p:cNvSpPr txBox="1"/>
          <p:nvPr>
            <p:ph type="title"/>
          </p:nvPr>
        </p:nvSpPr>
        <p:spPr>
          <a:xfrm>
            <a:off x="1741375" y="624100"/>
            <a:ext cx="9763500" cy="7674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3300">
                <a:latin typeface="Times New Roman"/>
                <a:ea typeface="Times New Roman"/>
                <a:cs typeface="Times New Roman"/>
                <a:sym typeface="Times New Roman"/>
              </a:rPr>
              <a:t>REFERENCES</a:t>
            </a:r>
            <a:endParaRPr b="1" sz="3300">
              <a:latin typeface="Times New Roman"/>
              <a:ea typeface="Times New Roman"/>
              <a:cs typeface="Times New Roman"/>
              <a:sym typeface="Times New Roman"/>
            </a:endParaRPr>
          </a:p>
        </p:txBody>
      </p:sp>
      <p:sp>
        <p:nvSpPr>
          <p:cNvPr id="282" name="Google Shape;282;g216b931c19f_0_8"/>
          <p:cNvSpPr txBox="1"/>
          <p:nvPr>
            <p:ph idx="1" type="body"/>
          </p:nvPr>
        </p:nvSpPr>
        <p:spPr>
          <a:xfrm>
            <a:off x="401750" y="1606725"/>
            <a:ext cx="11102700" cy="4304400"/>
          </a:xfrm>
          <a:prstGeom prst="rect">
            <a:avLst/>
          </a:prstGeom>
        </p:spPr>
        <p:txBody>
          <a:bodyPr anchorCtr="0" anchor="t" bIns="45700" lIns="91425" spcFirstLastPara="1" rIns="91425" wrap="square" tIns="45700">
            <a:normAutofit fontScale="85000" lnSpcReduction="20000"/>
          </a:bodyPr>
          <a:lstStyle/>
          <a:p>
            <a:pPr indent="0" lvl="0" marL="457200" rtl="0" algn="just">
              <a:lnSpc>
                <a:spcPct val="115000"/>
              </a:lnSpc>
              <a:spcBef>
                <a:spcPts val="0"/>
              </a:spcBef>
              <a:spcAft>
                <a:spcPts val="0"/>
              </a:spcAft>
              <a:buClr>
                <a:schemeClr val="dk1"/>
              </a:buClr>
              <a:buSzPct val="51162"/>
              <a:buFont typeface="Arial"/>
              <a:buNone/>
            </a:pPr>
            <a:r>
              <a:rPr lang="en-IN" sz="2150">
                <a:solidFill>
                  <a:schemeClr val="dk1"/>
                </a:solidFill>
                <a:latin typeface="Times New Roman"/>
                <a:ea typeface="Times New Roman"/>
                <a:cs typeface="Times New Roman"/>
                <a:sym typeface="Times New Roman"/>
              </a:rPr>
              <a:t>[1] D Brownstone, “Using the percentage accuracy to measure neural network predictions in stock market movements”, Neurocomputing, vol. 10, pp. 237-250, 1996.</a:t>
            </a:r>
            <a:endParaRPr sz="215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ct val="51162"/>
              <a:buFont typeface="Arial"/>
              <a:buNone/>
            </a:pPr>
            <a:r>
              <a:rPr lang="en-IN" sz="2150">
                <a:solidFill>
                  <a:schemeClr val="dk1"/>
                </a:solidFill>
                <a:latin typeface="Times New Roman"/>
                <a:ea typeface="Times New Roman"/>
                <a:cs typeface="Times New Roman"/>
                <a:sym typeface="Times New Roman"/>
              </a:rPr>
              <a:t> [2] A. S. Chen, M. T. Leung, and H. Daouk, “Application of Neural Networks to an emerging financial market: Forecasting and trading the Taiwan Stock Index”, Comput. Operations Res., Vol-30, pp. 901-923, 2003. </a:t>
            </a:r>
            <a:endParaRPr sz="215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ct val="51162"/>
              <a:buFont typeface="Arial"/>
              <a:buNone/>
            </a:pPr>
            <a:r>
              <a:rPr lang="en-IN" sz="2150">
                <a:solidFill>
                  <a:schemeClr val="dk1"/>
                </a:solidFill>
                <a:latin typeface="Times New Roman"/>
                <a:ea typeface="Times New Roman"/>
                <a:cs typeface="Times New Roman"/>
                <a:sym typeface="Times New Roman"/>
              </a:rPr>
              <a:t>[3] J. C. Patra, G Panda, R Baliarsingh, “Artificial neural network based nonlinearity estimation of pressure sensors”, IEEE transactions on instrument and measurement, vol 43, no 6, pp.874-881, Dec.1994.</a:t>
            </a:r>
            <a:endParaRPr sz="215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ct val="51162"/>
              <a:buFont typeface="Arial"/>
              <a:buNone/>
            </a:pPr>
            <a:r>
              <a:rPr lang="en-IN" sz="2150">
                <a:solidFill>
                  <a:schemeClr val="dk1"/>
                </a:solidFill>
                <a:latin typeface="Times New Roman"/>
                <a:ea typeface="Times New Roman"/>
                <a:cs typeface="Times New Roman"/>
                <a:sym typeface="Times New Roman"/>
              </a:rPr>
              <a:t> [4] Pei-Chann Chang, Chin-Yuan Fan, “A Hybrid System Integrating a Wavelet and TSK Fuzzy Rules for Stock Price Forecasting”, IEEE transactions on Systems, MAN, and Cybernetics-Part-C: Applications and Reviews, Vol. 38, No. 6, Nov-2008 </a:t>
            </a:r>
            <a:endParaRPr sz="215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0"/>
              </a:spcAft>
              <a:buClr>
                <a:schemeClr val="dk1"/>
              </a:buClr>
              <a:buSzPct val="51162"/>
              <a:buFont typeface="Arial"/>
              <a:buNone/>
            </a:pPr>
            <a:r>
              <a:rPr lang="en-IN" sz="2150">
                <a:solidFill>
                  <a:schemeClr val="dk1"/>
                </a:solidFill>
                <a:latin typeface="Times New Roman"/>
                <a:ea typeface="Times New Roman"/>
                <a:cs typeface="Times New Roman"/>
                <a:sym typeface="Times New Roman"/>
              </a:rPr>
              <a:t>[5] Hua-Ning Hao, “Short-term Forecasting of Stock Price Based on Genetic-Neural Network”, 2010 Sixth International Conference on Natural Computation (ICNC 2010), IEEE Conference Publications.</a:t>
            </a:r>
            <a:endParaRPr sz="2150">
              <a:solidFill>
                <a:schemeClr val="dk1"/>
              </a:solidFill>
              <a:latin typeface="Times New Roman"/>
              <a:ea typeface="Times New Roman"/>
              <a:cs typeface="Times New Roman"/>
              <a:sym typeface="Times New Roman"/>
            </a:endParaRPr>
          </a:p>
          <a:p>
            <a:pPr indent="0" lvl="0" marL="457200" rtl="0" algn="just">
              <a:lnSpc>
                <a:spcPct val="115000"/>
              </a:lnSpc>
              <a:spcBef>
                <a:spcPts val="1200"/>
              </a:spcBef>
              <a:spcAft>
                <a:spcPts val="1200"/>
              </a:spcAft>
              <a:buClr>
                <a:schemeClr val="dk1"/>
              </a:buClr>
              <a:buSzPct val="51162"/>
              <a:buFont typeface="Arial"/>
              <a:buNone/>
            </a:pPr>
            <a:r>
              <a:rPr lang="en-IN" sz="2150">
                <a:solidFill>
                  <a:schemeClr val="dk1"/>
                </a:solidFill>
                <a:latin typeface="Times New Roman"/>
                <a:ea typeface="Times New Roman"/>
                <a:cs typeface="Times New Roman"/>
                <a:sym typeface="Times New Roman"/>
              </a:rPr>
              <a:t> [6] Y-H. Pao, “Adaptive Pattern Recognition &amp; Neural Networks”, Reading, MA;Addison-Wesley, 1989.</a:t>
            </a:r>
            <a:endParaRPr/>
          </a:p>
        </p:txBody>
      </p:sp>
      <p:pic>
        <p:nvPicPr>
          <p:cNvPr id="283" name="Google Shape;283;g216b931c19f_0_8"/>
          <p:cNvPicPr preferRelativeResize="0"/>
          <p:nvPr/>
        </p:nvPicPr>
        <p:blipFill rotWithShape="1">
          <a:blip r:embed="rId3">
            <a:alphaModFix/>
          </a:blip>
          <a:srcRect b="0" l="0" r="0" t="0"/>
          <a:stretch/>
        </p:blipFill>
        <p:spPr>
          <a:xfrm>
            <a:off x="10741325" y="169650"/>
            <a:ext cx="1151649" cy="1221875"/>
          </a:xfrm>
          <a:prstGeom prst="rect">
            <a:avLst/>
          </a:prstGeom>
          <a:noFill/>
          <a:ln>
            <a:noFill/>
          </a:ln>
        </p:spPr>
      </p:pic>
      <p:sp>
        <p:nvSpPr>
          <p:cNvPr id="284" name="Google Shape;284;g216b931c19f_0_8"/>
          <p:cNvSpPr txBox="1"/>
          <p:nvPr/>
        </p:nvSpPr>
        <p:spPr>
          <a:xfrm>
            <a:off x="3137000" y="5928425"/>
            <a:ext cx="771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85" name="Google Shape;285;g216b931c19f_0_8"/>
          <p:cNvSpPr txBox="1"/>
          <p:nvPr/>
        </p:nvSpPr>
        <p:spPr>
          <a:xfrm>
            <a:off x="226850" y="6217700"/>
            <a:ext cx="11862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rPr>
              <a:t>Stock Time Series Data Prediction using </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Machine Learning Techniques                              </a:t>
            </a:r>
            <a:r>
              <a:rPr b="1" lang="en-IN" sz="1500">
                <a:solidFill>
                  <a:schemeClr val="dk1"/>
                </a:solidFill>
              </a:rPr>
              <a:t>                   Batch -no</a:t>
            </a:r>
            <a:r>
              <a:rPr lang="en-IN" sz="1500">
                <a:solidFill>
                  <a:schemeClr val="dk1"/>
                </a:solidFill>
              </a:rPr>
              <a:t>:04                                                                                                 </a:t>
            </a:r>
            <a:r>
              <a:rPr b="1" lang="en-IN" sz="1500">
                <a:solidFill>
                  <a:schemeClr val="dk1"/>
                </a:solidFill>
              </a:rPr>
              <a:t>21 </a:t>
            </a:r>
            <a:r>
              <a:rPr lang="en-IN">
                <a:solidFill>
                  <a:schemeClr val="dk1"/>
                </a:solidFill>
              </a:rPr>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1f934595557_0_6"/>
          <p:cNvSpPr txBox="1"/>
          <p:nvPr>
            <p:ph type="title"/>
          </p:nvPr>
        </p:nvSpPr>
        <p:spPr>
          <a:xfrm>
            <a:off x="1718725" y="583925"/>
            <a:ext cx="9786000" cy="807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IN" sz="3300">
                <a:latin typeface="Times New Roman"/>
                <a:ea typeface="Times New Roman"/>
                <a:cs typeface="Times New Roman"/>
                <a:sym typeface="Times New Roman"/>
              </a:rPr>
              <a:t>REFERENCES</a:t>
            </a:r>
            <a:endParaRPr b="1" sz="3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3300"/>
          </a:p>
        </p:txBody>
      </p:sp>
      <p:sp>
        <p:nvSpPr>
          <p:cNvPr id="291" name="Google Shape;291;g1f934595557_0_6"/>
          <p:cNvSpPr txBox="1"/>
          <p:nvPr>
            <p:ph idx="1" type="body"/>
          </p:nvPr>
        </p:nvSpPr>
        <p:spPr>
          <a:xfrm>
            <a:off x="1001575" y="1391525"/>
            <a:ext cx="10503300" cy="4519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rPr lang="en-IN" sz="1500">
                <a:solidFill>
                  <a:schemeClr val="dk1"/>
                </a:solidFill>
                <a:latin typeface="Times New Roman"/>
                <a:ea typeface="Times New Roman"/>
                <a:cs typeface="Times New Roman"/>
                <a:sym typeface="Times New Roman"/>
              </a:rPr>
              <a:t>[</a:t>
            </a:r>
            <a:r>
              <a:rPr lang="en-IN" sz="1800">
                <a:solidFill>
                  <a:schemeClr val="dk1"/>
                </a:solidFill>
                <a:latin typeface="Times New Roman"/>
                <a:ea typeface="Times New Roman"/>
                <a:cs typeface="Times New Roman"/>
                <a:sym typeface="Times New Roman"/>
              </a:rPr>
              <a:t>7] Y.H.Pao and Y.Takefji, "Functional-Link Net Computing", IEEE Computer Journal, pp.76-79, 1992.</a:t>
            </a:r>
            <a:endParaRPr sz="1800">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rPr lang="en-IN" sz="1700">
                <a:solidFill>
                  <a:schemeClr val="dk1"/>
                </a:solidFill>
              </a:rPr>
              <a:t>[8]Hua-Ning Hao, “Short-term Forecasting of Stock Price Based on Genetic-Neural Network”, 2010 Sixth International Conference on Natural Computation (ICNC 2010), IEEE Conference Publications. </a:t>
            </a:r>
            <a:endParaRPr sz="1700">
              <a:solidFill>
                <a:schemeClr val="dk1"/>
              </a:solidFill>
            </a:endParaRPr>
          </a:p>
          <a:p>
            <a:pPr indent="0" lvl="0" marL="0" rtl="0" algn="just">
              <a:spcBef>
                <a:spcPts val="1000"/>
              </a:spcBef>
              <a:spcAft>
                <a:spcPts val="0"/>
              </a:spcAft>
              <a:buNone/>
            </a:pPr>
            <a:r>
              <a:rPr lang="en-IN" sz="1700">
                <a:solidFill>
                  <a:schemeClr val="dk1"/>
                </a:solidFill>
              </a:rPr>
              <a:t>[9]S. K. Nanda1, Debi P. Tripathy, S.S. Mahapatra, “Application of Legendre Neural Network for Air Quality Prediction”, The 5th PSUUNS International Conference on Engineering and Technology (ICET2011), Phuket, May 2-3, 2011</a:t>
            </a:r>
            <a:endParaRPr sz="1700">
              <a:solidFill>
                <a:schemeClr val="dk1"/>
              </a:solidFill>
            </a:endParaRPr>
          </a:p>
          <a:p>
            <a:pPr indent="0" lvl="0" marL="0" rtl="0" algn="just">
              <a:spcBef>
                <a:spcPts val="1000"/>
              </a:spcBef>
              <a:spcAft>
                <a:spcPts val="0"/>
              </a:spcAft>
              <a:buNone/>
            </a:pPr>
            <a:r>
              <a:rPr lang="en-IN" sz="1700">
                <a:solidFill>
                  <a:schemeClr val="dk1"/>
                </a:solidFill>
              </a:rPr>
              <a:t>[10]</a:t>
            </a:r>
            <a:r>
              <a:rPr lang="en-IN" sz="1900">
                <a:solidFill>
                  <a:schemeClr val="dk1"/>
                </a:solidFill>
                <a:latin typeface="Times New Roman"/>
                <a:ea typeface="Times New Roman"/>
                <a:cs typeface="Times New Roman"/>
                <a:sym typeface="Times New Roman"/>
              </a:rPr>
              <a:t>D Brownstone, “Using the percentage accuracy to measure neural network predictions in stock market movements”, Neurocomputing, vol. 10, pp. 237-250, 1996.</a:t>
            </a:r>
            <a:endParaRPr sz="1900">
              <a:solidFill>
                <a:schemeClr val="dk1"/>
              </a:solidFill>
              <a:latin typeface="Times New Roman"/>
              <a:ea typeface="Times New Roman"/>
              <a:cs typeface="Times New Roman"/>
              <a:sym typeface="Times New Roman"/>
            </a:endParaRPr>
          </a:p>
          <a:p>
            <a:pPr indent="0" lvl="0" marL="0" rtl="0" algn="just">
              <a:spcBef>
                <a:spcPts val="1000"/>
              </a:spcBef>
              <a:spcAft>
                <a:spcPts val="0"/>
              </a:spcAft>
              <a:buNone/>
            </a:pPr>
            <a:r>
              <a:rPr lang="en-IN" sz="1900">
                <a:solidFill>
                  <a:schemeClr val="dk1"/>
                </a:solidFill>
                <a:latin typeface="Times New Roman"/>
                <a:ea typeface="Times New Roman"/>
                <a:cs typeface="Times New Roman"/>
                <a:sym typeface="Times New Roman"/>
              </a:rPr>
              <a:t>[11]</a:t>
            </a:r>
            <a:r>
              <a:rPr lang="en-IN" sz="1700">
                <a:solidFill>
                  <a:schemeClr val="dk1"/>
                </a:solidFill>
                <a:latin typeface="Times New Roman"/>
                <a:ea typeface="Times New Roman"/>
                <a:cs typeface="Times New Roman"/>
                <a:sym typeface="Times New Roman"/>
              </a:rPr>
              <a:t>Hua-Ning Hao, “Short-term Forecasting of Stock Price Based on Genetic-Neural Network”, 2010 Sixth International Conference on Natural Computation (ICNC 2010), IEEE Conference Publications.</a:t>
            </a:r>
            <a:endParaRPr sz="1700">
              <a:solidFill>
                <a:schemeClr val="dk1"/>
              </a:solidFill>
              <a:latin typeface="Times New Roman"/>
              <a:ea typeface="Times New Roman"/>
              <a:cs typeface="Times New Roman"/>
              <a:sym typeface="Times New Roman"/>
            </a:endParaRPr>
          </a:p>
        </p:txBody>
      </p:sp>
      <p:pic>
        <p:nvPicPr>
          <p:cNvPr id="292" name="Google Shape;292;g1f934595557_0_6"/>
          <p:cNvPicPr preferRelativeResize="0"/>
          <p:nvPr/>
        </p:nvPicPr>
        <p:blipFill rotWithShape="1">
          <a:blip r:embed="rId3">
            <a:alphaModFix/>
          </a:blip>
          <a:srcRect b="0" l="0" r="0" t="0"/>
          <a:stretch/>
        </p:blipFill>
        <p:spPr>
          <a:xfrm>
            <a:off x="10741325" y="169650"/>
            <a:ext cx="1151649" cy="1221875"/>
          </a:xfrm>
          <a:prstGeom prst="rect">
            <a:avLst/>
          </a:prstGeom>
          <a:noFill/>
          <a:ln>
            <a:noFill/>
          </a:ln>
        </p:spPr>
      </p:pic>
      <p:sp>
        <p:nvSpPr>
          <p:cNvPr id="293" name="Google Shape;293;g1f934595557_0_6"/>
          <p:cNvSpPr txBox="1"/>
          <p:nvPr/>
        </p:nvSpPr>
        <p:spPr>
          <a:xfrm>
            <a:off x="0" y="5911300"/>
            <a:ext cx="12064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1"/>
                </a:solidFill>
              </a:rPr>
              <a:t>Stock Time Series Data Prediction using </a:t>
            </a:r>
            <a:endParaRPr sz="1500">
              <a:solidFill>
                <a:schemeClr val="dk1"/>
              </a:solidFill>
            </a:endParaRPr>
          </a:p>
          <a:p>
            <a:pPr indent="0" lvl="0" marL="0" rtl="0" algn="l">
              <a:spcBef>
                <a:spcPts val="0"/>
              </a:spcBef>
              <a:spcAft>
                <a:spcPts val="0"/>
              </a:spcAft>
              <a:buNone/>
            </a:pPr>
            <a:r>
              <a:rPr lang="en-IN" sz="1500">
                <a:solidFill>
                  <a:schemeClr val="dk1"/>
                </a:solidFill>
              </a:rPr>
              <a:t>Machine Learning Techniques                              </a:t>
            </a:r>
            <a:r>
              <a:rPr b="1" lang="en-IN" sz="1500">
                <a:solidFill>
                  <a:schemeClr val="dk1"/>
                </a:solidFill>
              </a:rPr>
              <a:t>                   Batch -no</a:t>
            </a:r>
            <a:r>
              <a:rPr lang="en-IN" sz="1500">
                <a:solidFill>
                  <a:schemeClr val="dk1"/>
                </a:solidFill>
              </a:rPr>
              <a:t>:04                                                                                                 </a:t>
            </a:r>
            <a:r>
              <a:rPr b="1" lang="en-IN" sz="1500">
                <a:solidFill>
                  <a:schemeClr val="dk1"/>
                </a:solidFill>
              </a:rPr>
              <a:t>22</a:t>
            </a:r>
            <a:r>
              <a:rPr b="1" lang="en-IN" sz="1500">
                <a:solidFill>
                  <a:schemeClr val="dk1"/>
                </a:solidFill>
              </a:rPr>
              <a:t> </a:t>
            </a:r>
            <a:r>
              <a:rPr lang="en-IN">
                <a:solidFill>
                  <a:schemeClr val="dk1"/>
                </a:solidFill>
              </a:rPr>
              <a:t>  </a:t>
            </a:r>
            <a:endParaRPr>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38d2a111ff_1_0"/>
          <p:cNvSpPr txBox="1"/>
          <p:nvPr>
            <p:ph type="title"/>
          </p:nvPr>
        </p:nvSpPr>
        <p:spPr>
          <a:xfrm>
            <a:off x="1673075" y="467150"/>
            <a:ext cx="9831600" cy="7605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None/>
            </a:pPr>
            <a:r>
              <a:rPr b="1" lang="en-IN">
                <a:solidFill>
                  <a:srgbClr val="000000"/>
                </a:solidFill>
                <a:latin typeface="Times New Roman"/>
                <a:ea typeface="Times New Roman"/>
                <a:cs typeface="Times New Roman"/>
                <a:sym typeface="Times New Roman"/>
              </a:rPr>
              <a:t>PAPER PUBLISHED </a:t>
            </a:r>
            <a:endParaRPr b="1">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811">
              <a:solidFill>
                <a:srgbClr val="000000"/>
              </a:solidFill>
              <a:latin typeface="Times New Roman"/>
              <a:ea typeface="Times New Roman"/>
              <a:cs typeface="Times New Roman"/>
              <a:sym typeface="Times New Roman"/>
            </a:endParaRPr>
          </a:p>
        </p:txBody>
      </p:sp>
      <p:sp>
        <p:nvSpPr>
          <p:cNvPr id="299" name="Google Shape;299;g238d2a111ff_1_0"/>
          <p:cNvSpPr txBox="1"/>
          <p:nvPr>
            <p:ph idx="1" type="body"/>
          </p:nvPr>
        </p:nvSpPr>
        <p:spPr>
          <a:xfrm>
            <a:off x="708875" y="1227650"/>
            <a:ext cx="10795800" cy="4683600"/>
          </a:xfrm>
          <a:prstGeom prst="rect">
            <a:avLst/>
          </a:prstGeom>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1100"/>
              <a:buFont typeface="Arial"/>
              <a:buNone/>
            </a:pPr>
            <a:r>
              <a:rPr b="1" lang="en-IN" sz="1811">
                <a:solidFill>
                  <a:schemeClr val="dk1"/>
                </a:solidFill>
              </a:rPr>
              <a:t>Stock Time Series Prediction Using Machine Learning Techniques </a:t>
            </a:r>
            <a:endParaRPr b="1" sz="181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700">
                <a:solidFill>
                  <a:schemeClr val="dk1"/>
                </a:solidFill>
              </a:rPr>
              <a:t>Mr. Dr. Dwiti Krishna Bebarta , Ganti Sindhu, Prasanna Penumatsa , Amrutha Mavuri ,Rishitha Alla ,</a:t>
            </a:r>
            <a:endParaRPr sz="1700">
              <a:solidFill>
                <a:schemeClr val="dk1"/>
              </a:solidFill>
            </a:endParaRPr>
          </a:p>
          <a:p>
            <a:pPr indent="0" lvl="0" marL="0" rtl="0" algn="l">
              <a:lnSpc>
                <a:spcPct val="100000"/>
              </a:lnSpc>
              <a:spcBef>
                <a:spcPts val="0"/>
              </a:spcBef>
              <a:spcAft>
                <a:spcPts val="0"/>
              </a:spcAft>
              <a:buNone/>
            </a:pPr>
            <a:r>
              <a:rPr lang="en-IN" sz="1811">
                <a:solidFill>
                  <a:schemeClr val="dk1"/>
                </a:solidFill>
              </a:rPr>
              <a:t>Information Technology, GVP College of Engineering for women, Vizag, India </a:t>
            </a:r>
            <a:endParaRPr sz="181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IN" sz="1500" u="sng">
                <a:solidFill>
                  <a:srgbClr val="1155CC"/>
                </a:solidFill>
                <a:highlight>
                  <a:srgbClr val="FFFFFF"/>
                </a:highlight>
                <a:hlinkClick r:id="rId3">
                  <a:extLst>
                    <a:ext uri="{A12FA001-AC4F-418D-AE19-62706E023703}">
                      <ahyp:hlinkClr val="tx"/>
                    </a:ext>
                  </a:extLst>
                </a:hlinkClick>
              </a:rPr>
              <a:t>https://doi.org/10.22214/ijraset.2023.50643</a:t>
            </a:r>
            <a:endParaRPr sz="2311">
              <a:solidFill>
                <a:schemeClr val="dk1"/>
              </a:solidFill>
            </a:endParaRPr>
          </a:p>
        </p:txBody>
      </p:sp>
      <p:pic>
        <p:nvPicPr>
          <p:cNvPr id="300" name="Google Shape;300;g238d2a111ff_1_0"/>
          <p:cNvPicPr preferRelativeResize="0"/>
          <p:nvPr/>
        </p:nvPicPr>
        <p:blipFill rotWithShape="1">
          <a:blip r:embed="rId4">
            <a:alphaModFix/>
          </a:blip>
          <a:srcRect b="22092" l="37447" r="16996" t="26432"/>
          <a:stretch/>
        </p:blipFill>
        <p:spPr>
          <a:xfrm>
            <a:off x="3829500" y="2353350"/>
            <a:ext cx="6695050" cy="4094726"/>
          </a:xfrm>
          <a:prstGeom prst="rect">
            <a:avLst/>
          </a:prstGeom>
          <a:noFill/>
          <a:ln>
            <a:noFill/>
          </a:ln>
        </p:spPr>
      </p:pic>
      <p:sp>
        <p:nvSpPr>
          <p:cNvPr id="301" name="Google Shape;301;g238d2a111ff_1_0"/>
          <p:cNvSpPr txBox="1"/>
          <p:nvPr/>
        </p:nvSpPr>
        <p:spPr>
          <a:xfrm>
            <a:off x="121850" y="6250400"/>
            <a:ext cx="11896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solidFill>
                  <a:schemeClr val="dk1"/>
                </a:solidFill>
              </a:rPr>
              <a:t> Stock Time Series Data Prediction using</a:t>
            </a:r>
            <a:endParaRPr sz="1500">
              <a:solidFill>
                <a:schemeClr val="dk1"/>
              </a:solidFill>
            </a:endParaRPr>
          </a:p>
          <a:p>
            <a:pPr indent="0" lvl="0" marL="0" rtl="0" algn="l">
              <a:spcBef>
                <a:spcPts val="0"/>
              </a:spcBef>
              <a:spcAft>
                <a:spcPts val="0"/>
              </a:spcAft>
              <a:buNone/>
            </a:pPr>
            <a:r>
              <a:rPr lang="en-IN" sz="1500">
                <a:solidFill>
                  <a:schemeClr val="dk1"/>
                </a:solidFill>
              </a:rPr>
              <a:t> Machine Learning Techniques </a:t>
            </a:r>
            <a:r>
              <a:rPr lang="en-IN">
                <a:solidFill>
                  <a:schemeClr val="dk1"/>
                </a:solidFill>
              </a:rPr>
              <a:t>                                </a:t>
            </a:r>
            <a:r>
              <a:rPr b="1" lang="en-IN" sz="1700">
                <a:solidFill>
                  <a:schemeClr val="dk1"/>
                </a:solidFill>
              </a:rPr>
              <a:t>              </a:t>
            </a:r>
            <a:r>
              <a:rPr b="1" lang="en-IN" sz="1500">
                <a:solidFill>
                  <a:schemeClr val="dk1"/>
                </a:solidFill>
              </a:rPr>
              <a:t>Batch -no</a:t>
            </a:r>
            <a:r>
              <a:rPr lang="en-IN" sz="1500">
                <a:solidFill>
                  <a:schemeClr val="dk1"/>
                </a:solidFill>
              </a:rPr>
              <a:t>:04                                                                                                  </a:t>
            </a:r>
            <a:r>
              <a:rPr b="1" lang="en-IN" sz="1700">
                <a:solidFill>
                  <a:schemeClr val="dk1"/>
                </a:solidFill>
              </a:rPr>
              <a:t> 23</a:t>
            </a:r>
            <a:endParaRPr>
              <a:solidFill>
                <a:schemeClr val="dk1"/>
              </a:solidFill>
            </a:endParaRPr>
          </a:p>
        </p:txBody>
      </p:sp>
      <p:pic>
        <p:nvPicPr>
          <p:cNvPr id="302" name="Google Shape;302;g238d2a111ff_1_0"/>
          <p:cNvPicPr preferRelativeResize="0"/>
          <p:nvPr/>
        </p:nvPicPr>
        <p:blipFill rotWithShape="1">
          <a:blip r:embed="rId5">
            <a:alphaModFix/>
          </a:blip>
          <a:srcRect b="0" l="0" r="0" t="0"/>
          <a:stretch/>
        </p:blipFill>
        <p:spPr>
          <a:xfrm>
            <a:off x="10681450" y="124800"/>
            <a:ext cx="1383449" cy="124667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1"/>
          <p:cNvSpPr txBox="1"/>
          <p:nvPr/>
        </p:nvSpPr>
        <p:spPr>
          <a:xfrm>
            <a:off x="1510553" y="2736938"/>
            <a:ext cx="9170894" cy="164660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IN" sz="10100">
                <a:solidFill>
                  <a:schemeClr val="dk1"/>
                </a:solidFill>
                <a:latin typeface="Quattrocento Sans"/>
                <a:ea typeface="Quattrocento Sans"/>
                <a:cs typeface="Quattrocento Sans"/>
                <a:sym typeface="Quattrocento Sans"/>
              </a:rPr>
              <a:t>Thank You</a:t>
            </a:r>
            <a:endParaRPr/>
          </a:p>
        </p:txBody>
      </p:sp>
      <p:sp>
        <p:nvSpPr>
          <p:cNvPr id="308" name="Google Shape;308;p11"/>
          <p:cNvSpPr txBox="1"/>
          <p:nvPr/>
        </p:nvSpPr>
        <p:spPr>
          <a:xfrm>
            <a:off x="184300" y="6234550"/>
            <a:ext cx="12007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rPr>
              <a:t> Stock Time Series Data Prediction using</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 Machine Learning Techniques </a:t>
            </a:r>
            <a:r>
              <a:rPr lang="en-IN">
                <a:solidFill>
                  <a:schemeClr val="dk1"/>
                </a:solidFill>
              </a:rPr>
              <a:t>                                </a:t>
            </a:r>
            <a:r>
              <a:rPr b="1" lang="en-IN" sz="1700">
                <a:solidFill>
                  <a:schemeClr val="dk1"/>
                </a:solidFill>
              </a:rPr>
              <a:t>              </a:t>
            </a:r>
            <a:r>
              <a:rPr b="1" lang="en-IN" sz="1500">
                <a:solidFill>
                  <a:schemeClr val="dk1"/>
                </a:solidFill>
              </a:rPr>
              <a:t>Batch -no</a:t>
            </a:r>
            <a:r>
              <a:rPr lang="en-IN" sz="1500">
                <a:solidFill>
                  <a:schemeClr val="dk1"/>
                </a:solidFill>
              </a:rPr>
              <a:t>:04                                                                                                  </a:t>
            </a:r>
            <a:r>
              <a:rPr b="1" lang="en-IN" sz="1700">
                <a:solidFill>
                  <a:schemeClr val="dk1"/>
                </a:solidFill>
              </a:rPr>
              <a:t> 24</a:t>
            </a:r>
            <a:endParaRPr/>
          </a:p>
        </p:txBody>
      </p:sp>
      <p:pic>
        <p:nvPicPr>
          <p:cNvPr id="309" name="Google Shape;309;p11"/>
          <p:cNvPicPr preferRelativeResize="0"/>
          <p:nvPr/>
        </p:nvPicPr>
        <p:blipFill rotWithShape="1">
          <a:blip r:embed="rId3">
            <a:alphaModFix/>
          </a:blip>
          <a:srcRect b="0" l="0" r="0" t="0"/>
          <a:stretch/>
        </p:blipFill>
        <p:spPr>
          <a:xfrm>
            <a:off x="10681450" y="124800"/>
            <a:ext cx="1383449" cy="12466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type="title"/>
          </p:nvPr>
        </p:nvSpPr>
        <p:spPr>
          <a:xfrm>
            <a:off x="626136" y="438477"/>
            <a:ext cx="9404700" cy="5871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Century Gothic"/>
              <a:buNone/>
            </a:pPr>
            <a:r>
              <a:rPr b="1" lang="en-IN" sz="3600">
                <a:solidFill>
                  <a:schemeClr val="dk1"/>
                </a:solidFill>
                <a:latin typeface="Century Gothic"/>
                <a:ea typeface="Century Gothic"/>
                <a:cs typeface="Century Gothic"/>
                <a:sym typeface="Century Gothic"/>
              </a:rPr>
              <a:t>           </a:t>
            </a:r>
            <a:r>
              <a:rPr b="1" lang="en-IN" sz="3600">
                <a:solidFill>
                  <a:schemeClr val="dk1"/>
                </a:solidFill>
                <a:latin typeface="Times New Roman"/>
                <a:ea typeface="Times New Roman"/>
                <a:cs typeface="Times New Roman"/>
                <a:sym typeface="Times New Roman"/>
              </a:rPr>
              <a:t>ABSTRACT :</a:t>
            </a:r>
            <a:endParaRPr>
              <a:latin typeface="Times New Roman"/>
              <a:ea typeface="Times New Roman"/>
              <a:cs typeface="Times New Roman"/>
              <a:sym typeface="Times New Roman"/>
            </a:endParaRPr>
          </a:p>
        </p:txBody>
      </p:sp>
      <p:sp>
        <p:nvSpPr>
          <p:cNvPr id="83" name="Google Shape;83;p2"/>
          <p:cNvSpPr txBox="1"/>
          <p:nvPr>
            <p:ph idx="1" type="body"/>
          </p:nvPr>
        </p:nvSpPr>
        <p:spPr>
          <a:xfrm>
            <a:off x="501725" y="1291775"/>
            <a:ext cx="10920900" cy="53847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None/>
            </a:pPr>
            <a:r>
              <a:rPr lang="en-IN" sz="2200">
                <a:solidFill>
                  <a:schemeClr val="dk1"/>
                </a:solidFill>
                <a:latin typeface="Times New Roman"/>
                <a:ea typeface="Times New Roman"/>
                <a:cs typeface="Times New Roman"/>
                <a:sym typeface="Times New Roman"/>
              </a:rPr>
              <a:t>Stock market is a place where buying and selling of shares happen for publicly listed companies and stock exchange is the mediator that allows buying and selling of shares.Stock market prediction is a challenging task due to the highly noisy, complex and chaotic nature of the stock price data.The intra-day patterns are identified using the feature engineering schemes and several machine learning techniques.The deep learning methods are combined with latest machine learning models to predict the direction of the closing price.</a:t>
            </a:r>
            <a:r>
              <a:rPr lang="en-IN" sz="2200">
                <a:solidFill>
                  <a:schemeClr val="dk1"/>
                </a:solidFill>
                <a:latin typeface="Times New Roman"/>
                <a:ea typeface="Times New Roman"/>
                <a:cs typeface="Times New Roman"/>
                <a:sym typeface="Times New Roman"/>
              </a:rPr>
              <a:t>Accuracy plays an important role in stock market prediction. Although many algorithms are available for this purpose, selecting the most accurate one continues to be the fundamental task in getting the best results. In order to achieve this we are combining different models and creating a hybrid model which provides better accuracy.</a:t>
            </a:r>
            <a:endParaRPr sz="2200">
              <a:solidFill>
                <a:schemeClr val="dk1"/>
              </a:solidFill>
              <a:latin typeface="Times New Roman"/>
              <a:ea typeface="Times New Roman"/>
              <a:cs typeface="Times New Roman"/>
              <a:sym typeface="Times New Roman"/>
            </a:endParaRPr>
          </a:p>
        </p:txBody>
      </p:sp>
      <p:pic>
        <p:nvPicPr>
          <p:cNvPr id="84" name="Google Shape;84;p2"/>
          <p:cNvPicPr preferRelativeResize="0"/>
          <p:nvPr/>
        </p:nvPicPr>
        <p:blipFill rotWithShape="1">
          <a:blip r:embed="rId3">
            <a:alphaModFix/>
          </a:blip>
          <a:srcRect b="0" l="0" r="0" t="0"/>
          <a:stretch/>
        </p:blipFill>
        <p:spPr>
          <a:xfrm>
            <a:off x="10843200" y="172374"/>
            <a:ext cx="1242225" cy="1119400"/>
          </a:xfrm>
          <a:prstGeom prst="rect">
            <a:avLst/>
          </a:prstGeom>
          <a:noFill/>
          <a:ln>
            <a:noFill/>
          </a:ln>
        </p:spPr>
      </p:pic>
      <p:sp>
        <p:nvSpPr>
          <p:cNvPr id="85" name="Google Shape;85;p2"/>
          <p:cNvSpPr txBox="1"/>
          <p:nvPr/>
        </p:nvSpPr>
        <p:spPr>
          <a:xfrm>
            <a:off x="350925" y="6184000"/>
            <a:ext cx="117345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sz="1500"/>
              <a:t>Stock Time Series Data Prediction using</a:t>
            </a:r>
            <a:endParaRPr sz="1500"/>
          </a:p>
          <a:p>
            <a:pPr indent="0" lvl="0" marL="0" rtl="0" algn="l">
              <a:spcBef>
                <a:spcPts val="0"/>
              </a:spcBef>
              <a:spcAft>
                <a:spcPts val="0"/>
              </a:spcAft>
              <a:buNone/>
            </a:pPr>
            <a:r>
              <a:rPr lang="en-IN" sz="1500"/>
              <a:t>Machine Learning Techniques </a:t>
            </a:r>
            <a:r>
              <a:rPr lang="en-IN"/>
              <a:t>                              </a:t>
            </a:r>
            <a:r>
              <a:rPr b="1" lang="en-IN" sz="1700"/>
              <a:t>                 </a:t>
            </a:r>
            <a:r>
              <a:rPr b="1" lang="en-IN" sz="1500">
                <a:solidFill>
                  <a:schemeClr val="dk1"/>
                </a:solidFill>
              </a:rPr>
              <a:t>Batch -no</a:t>
            </a:r>
            <a:r>
              <a:rPr lang="en-IN" sz="1500">
                <a:solidFill>
                  <a:schemeClr val="dk1"/>
                </a:solidFill>
              </a:rPr>
              <a:t>:04</a:t>
            </a:r>
            <a:r>
              <a:rPr b="1" lang="en-IN" sz="1700"/>
              <a:t>                                                                                     3      </a:t>
            </a:r>
            <a:r>
              <a:rPr lang="en-IN"/>
              <a:t>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ph type="title"/>
          </p:nvPr>
        </p:nvSpPr>
        <p:spPr>
          <a:xfrm>
            <a:off x="1698172" y="540655"/>
            <a:ext cx="9338151" cy="505443"/>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imes New Roman"/>
              <a:buNone/>
            </a:pPr>
            <a:r>
              <a:rPr b="1" lang="en-IN" sz="3600">
                <a:solidFill>
                  <a:schemeClr val="dk1"/>
                </a:solidFill>
                <a:latin typeface="Times New Roman"/>
                <a:ea typeface="Times New Roman"/>
                <a:cs typeface="Times New Roman"/>
                <a:sym typeface="Times New Roman"/>
              </a:rPr>
              <a:t>EXISTING SYSTEM :</a:t>
            </a:r>
            <a:endParaRPr/>
          </a:p>
        </p:txBody>
      </p:sp>
      <p:sp>
        <p:nvSpPr>
          <p:cNvPr id="91" name="Google Shape;91;p3"/>
          <p:cNvSpPr txBox="1"/>
          <p:nvPr>
            <p:ph idx="1" type="body"/>
          </p:nvPr>
        </p:nvSpPr>
        <p:spPr>
          <a:xfrm>
            <a:off x="621700" y="1344700"/>
            <a:ext cx="10863600" cy="5441100"/>
          </a:xfrm>
          <a:prstGeom prst="rect">
            <a:avLst/>
          </a:prstGeom>
          <a:noFill/>
          <a:ln>
            <a:noFill/>
          </a:ln>
        </p:spPr>
        <p:txBody>
          <a:bodyPr anchorCtr="0" anchor="t" bIns="45700" lIns="91425" spcFirstLastPara="1" rIns="91425" wrap="square" tIns="45700">
            <a:normAutofit fontScale="62500" lnSpcReduction="20000"/>
          </a:bodyPr>
          <a:lstStyle/>
          <a:p>
            <a:pPr indent="-387350" lvl="0" marL="457200" rtl="0" algn="just">
              <a:spcBef>
                <a:spcPts val="0"/>
              </a:spcBef>
              <a:spcAft>
                <a:spcPts val="0"/>
              </a:spcAft>
              <a:buClr>
                <a:schemeClr val="dk1"/>
              </a:buClr>
              <a:buSzPct val="100000"/>
              <a:buFont typeface="Times New Roman"/>
              <a:buChar char="❖"/>
            </a:pPr>
            <a:r>
              <a:rPr lang="en-IN" sz="4000">
                <a:solidFill>
                  <a:schemeClr val="dk1"/>
                </a:solidFill>
                <a:latin typeface="Times New Roman"/>
                <a:ea typeface="Times New Roman"/>
                <a:cs typeface="Times New Roman"/>
                <a:sym typeface="Times New Roman"/>
              </a:rPr>
              <a:t>Traditionally, two main approaches have been proposed for predicting the stock price of an organization. Technical analysis method uses historical price of stocks like closing and opening price etc.</a:t>
            </a:r>
            <a:endParaRPr sz="4000">
              <a:solidFill>
                <a:schemeClr val="dk1"/>
              </a:solidFill>
              <a:latin typeface="Times New Roman"/>
              <a:ea typeface="Times New Roman"/>
              <a:cs typeface="Times New Roman"/>
              <a:sym typeface="Times New Roman"/>
            </a:endParaRPr>
          </a:p>
          <a:p>
            <a:pPr indent="-387350" lvl="0" marL="457200" rtl="0" algn="just">
              <a:spcBef>
                <a:spcPts val="0"/>
              </a:spcBef>
              <a:spcAft>
                <a:spcPts val="0"/>
              </a:spcAft>
              <a:buClr>
                <a:schemeClr val="dk1"/>
              </a:buClr>
              <a:buSzPct val="100000"/>
              <a:buFont typeface="Times New Roman"/>
              <a:buChar char="❖"/>
            </a:pPr>
            <a:r>
              <a:rPr lang="en-IN" sz="4000">
                <a:solidFill>
                  <a:schemeClr val="dk1"/>
                </a:solidFill>
                <a:latin typeface="Times New Roman"/>
                <a:ea typeface="Times New Roman"/>
                <a:cs typeface="Times New Roman"/>
                <a:sym typeface="Times New Roman"/>
              </a:rPr>
              <a:t>The second type of analysis is qualitative, which is performed on the basis of external factors like company profile, market situation, political and economic factors,social media etc.</a:t>
            </a:r>
            <a:endParaRPr sz="4000">
              <a:solidFill>
                <a:schemeClr val="dk1"/>
              </a:solidFill>
              <a:latin typeface="Times New Roman"/>
              <a:ea typeface="Times New Roman"/>
              <a:cs typeface="Times New Roman"/>
              <a:sym typeface="Times New Roman"/>
            </a:endParaRPr>
          </a:p>
          <a:p>
            <a:pPr indent="-387350" lvl="0" marL="457200" rtl="0" algn="just">
              <a:spcBef>
                <a:spcPts val="0"/>
              </a:spcBef>
              <a:spcAft>
                <a:spcPts val="0"/>
              </a:spcAft>
              <a:buClr>
                <a:schemeClr val="dk1"/>
              </a:buClr>
              <a:buSzPct val="100000"/>
              <a:buFont typeface="Times New Roman"/>
              <a:buChar char="❖"/>
            </a:pPr>
            <a:r>
              <a:rPr lang="en-IN" sz="4000">
                <a:solidFill>
                  <a:schemeClr val="dk1"/>
                </a:solidFill>
                <a:latin typeface="Times New Roman"/>
                <a:ea typeface="Times New Roman"/>
                <a:cs typeface="Times New Roman"/>
                <a:sym typeface="Times New Roman"/>
              </a:rPr>
              <a:t>For example, Caginalp and Laurent performed a statistical test including eight kinds of three-day patterns and noted that the candlestick patterns have predictive power.</a:t>
            </a:r>
            <a:endParaRPr sz="4000">
              <a:solidFill>
                <a:schemeClr val="dk1"/>
              </a:solidFill>
              <a:latin typeface="Times New Roman"/>
              <a:ea typeface="Times New Roman"/>
              <a:cs typeface="Times New Roman"/>
              <a:sym typeface="Times New Roman"/>
            </a:endParaRPr>
          </a:p>
          <a:p>
            <a:pPr indent="-387350" lvl="0" marL="457200" rtl="0" algn="just">
              <a:spcBef>
                <a:spcPts val="0"/>
              </a:spcBef>
              <a:spcAft>
                <a:spcPts val="0"/>
              </a:spcAft>
              <a:buClr>
                <a:schemeClr val="dk1"/>
              </a:buClr>
              <a:buSzPct val="100000"/>
              <a:buFont typeface="Times New Roman"/>
              <a:buChar char="❖"/>
            </a:pPr>
            <a:r>
              <a:rPr lang="en-IN" sz="4000">
                <a:solidFill>
                  <a:schemeClr val="dk1"/>
                </a:solidFill>
                <a:latin typeface="Times New Roman"/>
                <a:ea typeface="Times New Roman"/>
                <a:cs typeface="Times New Roman"/>
                <a:sym typeface="Times New Roman"/>
              </a:rPr>
              <a:t>Machine learning techniques in this area have proved to improve efficiencies by 60-83 percent as compared to the past methods.</a:t>
            </a:r>
            <a:endParaRPr sz="4000">
              <a:solidFill>
                <a:schemeClr val="dk1"/>
              </a:solidFill>
              <a:latin typeface="Times New Roman"/>
              <a:ea typeface="Times New Roman"/>
              <a:cs typeface="Times New Roman"/>
              <a:sym typeface="Times New Roman"/>
            </a:endParaRPr>
          </a:p>
          <a:p>
            <a:pPr indent="0" lvl="0" marL="0" rtl="0" algn="just">
              <a:spcBef>
                <a:spcPts val="1000"/>
              </a:spcBef>
              <a:spcAft>
                <a:spcPts val="0"/>
              </a:spcAft>
              <a:buSzPct val="100000"/>
              <a:buNone/>
            </a:pPr>
            <a:r>
              <a:t/>
            </a:r>
            <a:endParaRPr sz="2400">
              <a:solidFill>
                <a:srgbClr val="000000"/>
              </a:solidFill>
              <a:latin typeface="Times New Roman"/>
              <a:ea typeface="Times New Roman"/>
              <a:cs typeface="Times New Roman"/>
              <a:sym typeface="Times New Roman"/>
            </a:endParaRPr>
          </a:p>
          <a:p>
            <a:pPr indent="0" lvl="0" marL="0" rtl="0" algn="just">
              <a:spcBef>
                <a:spcPts val="1000"/>
              </a:spcBef>
              <a:spcAft>
                <a:spcPts val="0"/>
              </a:spcAft>
              <a:buSzPct val="100000"/>
              <a:buNone/>
            </a:pPr>
            <a:r>
              <a:t/>
            </a:r>
            <a:endParaRPr b="0" i="0" sz="2400">
              <a:solidFill>
                <a:srgbClr val="000000"/>
              </a:solidFill>
              <a:latin typeface="Times New Roman"/>
              <a:ea typeface="Times New Roman"/>
              <a:cs typeface="Times New Roman"/>
              <a:sym typeface="Times New Roman"/>
            </a:endParaRPr>
          </a:p>
          <a:p>
            <a:pPr indent="0" lvl="0" marL="0" rtl="0" algn="just">
              <a:spcBef>
                <a:spcPts val="1000"/>
              </a:spcBef>
              <a:spcAft>
                <a:spcPts val="0"/>
              </a:spcAft>
              <a:buSzPct val="100000"/>
              <a:buNone/>
            </a:pPr>
            <a:r>
              <a:t/>
            </a:r>
            <a:endParaRPr sz="2400">
              <a:solidFill>
                <a:schemeClr val="dk1"/>
              </a:solidFill>
              <a:latin typeface="Times New Roman"/>
              <a:ea typeface="Times New Roman"/>
              <a:cs typeface="Times New Roman"/>
              <a:sym typeface="Times New Roman"/>
            </a:endParaRPr>
          </a:p>
        </p:txBody>
      </p:sp>
      <p:pic>
        <p:nvPicPr>
          <p:cNvPr id="92" name="Google Shape;92;p3"/>
          <p:cNvPicPr preferRelativeResize="0"/>
          <p:nvPr/>
        </p:nvPicPr>
        <p:blipFill rotWithShape="1">
          <a:blip r:embed="rId3">
            <a:alphaModFix/>
          </a:blip>
          <a:srcRect b="0" l="0" r="0" t="0"/>
          <a:stretch/>
        </p:blipFill>
        <p:spPr>
          <a:xfrm>
            <a:off x="10728750" y="89925"/>
            <a:ext cx="1285525" cy="1158425"/>
          </a:xfrm>
          <a:prstGeom prst="rect">
            <a:avLst/>
          </a:prstGeom>
          <a:noFill/>
          <a:ln>
            <a:noFill/>
          </a:ln>
        </p:spPr>
      </p:pic>
      <p:sp>
        <p:nvSpPr>
          <p:cNvPr id="93" name="Google Shape;93;p3"/>
          <p:cNvSpPr txBox="1"/>
          <p:nvPr/>
        </p:nvSpPr>
        <p:spPr>
          <a:xfrm>
            <a:off x="1698175" y="6200850"/>
            <a:ext cx="10316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4" name="Google Shape;94;p3"/>
          <p:cNvSpPr txBox="1"/>
          <p:nvPr/>
        </p:nvSpPr>
        <p:spPr>
          <a:xfrm>
            <a:off x="264675" y="6200850"/>
            <a:ext cx="11749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500">
                <a:solidFill>
                  <a:schemeClr val="dk1"/>
                </a:solidFill>
              </a:rPr>
              <a:t> </a:t>
            </a:r>
            <a:r>
              <a:rPr lang="en-IN" sz="1500">
                <a:solidFill>
                  <a:schemeClr val="dk1"/>
                </a:solidFill>
              </a:rPr>
              <a:t>Stock Time Series Data Prediction using</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 Machine Learning Techniques                                           </a:t>
            </a:r>
            <a:r>
              <a:rPr b="1" lang="en-IN" sz="1500">
                <a:solidFill>
                  <a:schemeClr val="dk1"/>
                </a:solidFill>
              </a:rPr>
              <a:t>Batch -no</a:t>
            </a:r>
            <a:r>
              <a:rPr lang="en-IN" sz="1500">
                <a:solidFill>
                  <a:schemeClr val="dk1"/>
                </a:solidFill>
              </a:rPr>
              <a:t>:04                                                                                                       4        </a:t>
            </a:r>
            <a:endParaRPr b="1"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1ef06ac4093_0_382"/>
          <p:cNvSpPr txBox="1"/>
          <p:nvPr>
            <p:ph type="title"/>
          </p:nvPr>
        </p:nvSpPr>
        <p:spPr>
          <a:xfrm>
            <a:off x="1213200" y="624100"/>
            <a:ext cx="10291500" cy="9093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057"/>
              <a:buFont typeface="Arial"/>
              <a:buNone/>
            </a:pPr>
            <a:r>
              <a:rPr b="1" lang="en-IN" sz="3200"/>
              <a:t>   </a:t>
            </a:r>
            <a:r>
              <a:rPr b="1" lang="en-IN" sz="3200">
                <a:latin typeface="Times New Roman"/>
                <a:ea typeface="Times New Roman"/>
                <a:cs typeface="Times New Roman"/>
                <a:sym typeface="Times New Roman"/>
              </a:rPr>
              <a:t>DRAWBACKS OF EXISTING SYSTEM</a:t>
            </a:r>
            <a:endParaRPr sz="3200">
              <a:latin typeface="Times New Roman"/>
              <a:ea typeface="Times New Roman"/>
              <a:cs typeface="Times New Roman"/>
              <a:sym typeface="Times New Roman"/>
            </a:endParaRPr>
          </a:p>
        </p:txBody>
      </p:sp>
      <p:sp>
        <p:nvSpPr>
          <p:cNvPr id="100" name="Google Shape;100;g1ef06ac4093_0_382"/>
          <p:cNvSpPr txBox="1"/>
          <p:nvPr>
            <p:ph idx="1" type="body"/>
          </p:nvPr>
        </p:nvSpPr>
        <p:spPr>
          <a:xfrm>
            <a:off x="721675" y="1432250"/>
            <a:ext cx="10782900" cy="4479000"/>
          </a:xfrm>
          <a:prstGeom prst="rect">
            <a:avLst/>
          </a:prstGeom>
        </p:spPr>
        <p:txBody>
          <a:bodyPr anchorCtr="0" anchor="t" bIns="45700" lIns="91425" spcFirstLastPara="1" rIns="91425" wrap="square" tIns="45700">
            <a:normAutofit/>
          </a:bodyPr>
          <a:lstStyle/>
          <a:p>
            <a:pPr indent="-374650" lvl="0" marL="457200" rtl="0" algn="just">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However accuracy would decrease when setting more levels of stock market movement.</a:t>
            </a:r>
            <a:endParaRPr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The average of prediction accuracies using Decision Tree as the classifier are 43.44%, 31.92%, and 12.06% for “two levels,” “three levels,” and “five levels,” respectively.</a:t>
            </a:r>
            <a:endParaRPr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These results indicate that the stock price is unpredictable when traditional classifier is used.</a:t>
            </a:r>
            <a:endParaRPr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Time series data are difficult to manipulate and predict.</a:t>
            </a:r>
            <a:endParaRPr sz="2300">
              <a:latin typeface="Times New Roman"/>
              <a:ea typeface="Times New Roman"/>
              <a:cs typeface="Times New Roman"/>
              <a:sym typeface="Times New Roman"/>
            </a:endParaRPr>
          </a:p>
        </p:txBody>
      </p:sp>
      <p:pic>
        <p:nvPicPr>
          <p:cNvPr id="101" name="Google Shape;101;g1ef06ac4093_0_382"/>
          <p:cNvPicPr preferRelativeResize="0"/>
          <p:nvPr/>
        </p:nvPicPr>
        <p:blipFill rotWithShape="1">
          <a:blip r:embed="rId3">
            <a:alphaModFix/>
          </a:blip>
          <a:srcRect b="0" l="0" r="0" t="0"/>
          <a:stretch/>
        </p:blipFill>
        <p:spPr>
          <a:xfrm>
            <a:off x="10452350" y="98300"/>
            <a:ext cx="1595476" cy="1333950"/>
          </a:xfrm>
          <a:prstGeom prst="rect">
            <a:avLst/>
          </a:prstGeom>
          <a:noFill/>
          <a:ln>
            <a:noFill/>
          </a:ln>
        </p:spPr>
      </p:pic>
      <p:sp>
        <p:nvSpPr>
          <p:cNvPr id="102" name="Google Shape;102;g1ef06ac4093_0_382"/>
          <p:cNvSpPr txBox="1"/>
          <p:nvPr/>
        </p:nvSpPr>
        <p:spPr>
          <a:xfrm>
            <a:off x="289025" y="6263275"/>
            <a:ext cx="11758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rPr>
              <a:t>Stock Time Series Data Prediction using</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Machine Learning Techniques                                               </a:t>
            </a:r>
            <a:r>
              <a:rPr b="1" lang="en-IN" sz="1500">
                <a:solidFill>
                  <a:schemeClr val="dk1"/>
                </a:solidFill>
              </a:rPr>
              <a:t>Batch -no</a:t>
            </a:r>
            <a:r>
              <a:rPr lang="en-IN" sz="1500">
                <a:solidFill>
                  <a:schemeClr val="dk1"/>
                </a:solidFill>
              </a:rPr>
              <a:t>:04                                                                                                 5</a:t>
            </a:r>
            <a:endParaRPr b="1"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264675" y="589750"/>
            <a:ext cx="9404700" cy="758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600"/>
              <a:buFont typeface="Century Gothic"/>
              <a:buNone/>
            </a:pPr>
            <a:r>
              <a:rPr b="1" lang="en-IN" sz="3600">
                <a:solidFill>
                  <a:schemeClr val="dk1"/>
                </a:solidFill>
                <a:latin typeface="Century Gothic"/>
                <a:ea typeface="Century Gothic"/>
                <a:cs typeface="Century Gothic"/>
                <a:sym typeface="Century Gothic"/>
              </a:rPr>
              <a:t>           </a:t>
            </a:r>
            <a:r>
              <a:rPr b="1" lang="en-IN" sz="3600">
                <a:solidFill>
                  <a:schemeClr val="dk1"/>
                </a:solidFill>
                <a:latin typeface="Times New Roman"/>
                <a:ea typeface="Times New Roman"/>
                <a:cs typeface="Times New Roman"/>
                <a:sym typeface="Times New Roman"/>
              </a:rPr>
              <a:t>PROPOSED SYSTEM :</a:t>
            </a:r>
            <a:endParaRPr>
              <a:latin typeface="Times New Roman"/>
              <a:ea typeface="Times New Roman"/>
              <a:cs typeface="Times New Roman"/>
              <a:sym typeface="Times New Roman"/>
            </a:endParaRPr>
          </a:p>
        </p:txBody>
      </p:sp>
      <p:sp>
        <p:nvSpPr>
          <p:cNvPr id="108" name="Google Shape;108;p4"/>
          <p:cNvSpPr txBox="1"/>
          <p:nvPr/>
        </p:nvSpPr>
        <p:spPr>
          <a:xfrm flipH="1">
            <a:off x="521675" y="1499650"/>
            <a:ext cx="10841100" cy="4484400"/>
          </a:xfrm>
          <a:prstGeom prst="rect">
            <a:avLst/>
          </a:prstGeom>
          <a:noFill/>
          <a:ln>
            <a:noFill/>
          </a:ln>
        </p:spPr>
        <p:txBody>
          <a:bodyPr anchorCtr="0" anchor="t" bIns="45700" lIns="91425" spcFirstLastPara="1" rIns="91425" wrap="square" tIns="45700">
            <a:spAutoFit/>
          </a:bodyPr>
          <a:lstStyle/>
          <a:p>
            <a:pPr indent="-374650" lvl="0" marL="457200" rtl="0" algn="just">
              <a:lnSpc>
                <a:spcPct val="115000"/>
              </a:lnSpc>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Accuracy plays an important role in stock market prediction. Although many algorithms are available for this purpose, selecting the most accurate one continues to be the fundamental task in getting the best results. </a:t>
            </a:r>
            <a:endParaRPr sz="2300">
              <a:solidFill>
                <a:schemeClr val="dk1"/>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In order to achieve this, we have compared and analysed the performance of various available algorithms such as LSTM(Long-Short Term Memory), SVM(Support Vector Machine) ,GRU(Gated </a:t>
            </a:r>
            <a:r>
              <a:rPr lang="en-IN" sz="2300">
                <a:solidFill>
                  <a:schemeClr val="dk1"/>
                </a:solidFill>
                <a:latin typeface="Times New Roman"/>
                <a:ea typeface="Times New Roman"/>
                <a:cs typeface="Times New Roman"/>
                <a:sym typeface="Times New Roman"/>
              </a:rPr>
              <a:t>Recurrent</a:t>
            </a:r>
            <a:r>
              <a:rPr lang="en-IN" sz="2300">
                <a:solidFill>
                  <a:schemeClr val="dk1"/>
                </a:solidFill>
                <a:latin typeface="Times New Roman"/>
                <a:ea typeface="Times New Roman"/>
                <a:cs typeface="Times New Roman"/>
                <a:sym typeface="Times New Roman"/>
              </a:rPr>
              <a:t> Unit)etc. </a:t>
            </a:r>
            <a:endParaRPr sz="2300">
              <a:solidFill>
                <a:schemeClr val="dk1"/>
              </a:solidFill>
              <a:latin typeface="Times New Roman"/>
              <a:ea typeface="Times New Roman"/>
              <a:cs typeface="Times New Roman"/>
              <a:sym typeface="Times New Roman"/>
            </a:endParaRPr>
          </a:p>
          <a:p>
            <a:pPr indent="-374650" lvl="0" marL="457200" rtl="0" algn="just">
              <a:lnSpc>
                <a:spcPct val="115000"/>
              </a:lnSpc>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This involves training the algorithms, executing them, getting the results, comparing various performance parameters of these algorithms and finally obtaining the most accurate one.</a:t>
            </a:r>
            <a:endParaRPr sz="2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pic>
        <p:nvPicPr>
          <p:cNvPr id="109" name="Google Shape;109;p4"/>
          <p:cNvPicPr preferRelativeResize="0"/>
          <p:nvPr/>
        </p:nvPicPr>
        <p:blipFill rotWithShape="1">
          <a:blip r:embed="rId3">
            <a:alphaModFix/>
          </a:blip>
          <a:srcRect b="0" l="0" r="0" t="0"/>
          <a:stretch/>
        </p:blipFill>
        <p:spPr>
          <a:xfrm>
            <a:off x="10576947" y="56379"/>
            <a:ext cx="1433500" cy="1291771"/>
          </a:xfrm>
          <a:prstGeom prst="rect">
            <a:avLst/>
          </a:prstGeom>
          <a:noFill/>
          <a:ln>
            <a:noFill/>
          </a:ln>
        </p:spPr>
      </p:pic>
      <p:sp>
        <p:nvSpPr>
          <p:cNvPr id="110" name="Google Shape;110;p4"/>
          <p:cNvSpPr txBox="1"/>
          <p:nvPr/>
        </p:nvSpPr>
        <p:spPr>
          <a:xfrm>
            <a:off x="190200" y="6150300"/>
            <a:ext cx="118914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500">
                <a:solidFill>
                  <a:schemeClr val="dk1"/>
                </a:solidFill>
              </a:rPr>
              <a:t> </a:t>
            </a:r>
            <a:r>
              <a:rPr lang="en-IN" sz="1500">
                <a:solidFill>
                  <a:schemeClr val="dk1"/>
                </a:solidFill>
              </a:rPr>
              <a:t>Stock Time Series Data Prediction using</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 Machine Learning Techniques                                                    </a:t>
            </a:r>
            <a:r>
              <a:rPr b="1" lang="en-IN" sz="1500">
                <a:solidFill>
                  <a:schemeClr val="dk1"/>
                </a:solidFill>
              </a:rPr>
              <a:t>Batch -no</a:t>
            </a:r>
            <a:r>
              <a:rPr lang="en-IN" sz="1500">
                <a:solidFill>
                  <a:schemeClr val="dk1"/>
                </a:solidFill>
              </a:rPr>
              <a:t>:04                                                                                              </a:t>
            </a:r>
            <a:r>
              <a:rPr b="1" lang="en-IN" sz="1600">
                <a:solidFill>
                  <a:schemeClr val="dk1"/>
                </a:solidFill>
              </a:rPr>
              <a:t>6 </a:t>
            </a:r>
            <a:r>
              <a:rPr lang="en-IN" sz="1500">
                <a:solidFill>
                  <a:schemeClr val="dk1"/>
                </a:solidFill>
              </a:rPr>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1ef06ac4093_0_387"/>
          <p:cNvSpPr txBox="1"/>
          <p:nvPr>
            <p:ph type="title"/>
          </p:nvPr>
        </p:nvSpPr>
        <p:spPr>
          <a:xfrm>
            <a:off x="1651300" y="624100"/>
            <a:ext cx="9853500" cy="8757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992"/>
              <a:buFont typeface="Arial"/>
              <a:buNone/>
            </a:pPr>
            <a:r>
              <a:rPr b="1" lang="en-IN" sz="3211">
                <a:latin typeface="Times New Roman"/>
                <a:ea typeface="Times New Roman"/>
                <a:cs typeface="Times New Roman"/>
                <a:sym typeface="Times New Roman"/>
              </a:rPr>
              <a:t>ADVANTAGES OF PROPOSED SYSTEM</a:t>
            </a:r>
            <a:endParaRPr sz="4000">
              <a:latin typeface="Times New Roman"/>
              <a:ea typeface="Times New Roman"/>
              <a:cs typeface="Times New Roman"/>
              <a:sym typeface="Times New Roman"/>
            </a:endParaRPr>
          </a:p>
        </p:txBody>
      </p:sp>
      <p:sp>
        <p:nvSpPr>
          <p:cNvPr id="116" name="Google Shape;116;g1ef06ac4093_0_387"/>
          <p:cNvSpPr txBox="1"/>
          <p:nvPr>
            <p:ph idx="1" type="body"/>
          </p:nvPr>
        </p:nvSpPr>
        <p:spPr>
          <a:xfrm>
            <a:off x="781650" y="1499800"/>
            <a:ext cx="10722900" cy="4411500"/>
          </a:xfrm>
          <a:prstGeom prst="rect">
            <a:avLst/>
          </a:prstGeom>
        </p:spPr>
        <p:txBody>
          <a:bodyPr anchorCtr="0" anchor="t" bIns="45700" lIns="91425" spcFirstLastPara="1" rIns="91425" wrap="square" tIns="45700">
            <a:normAutofit/>
          </a:bodyPr>
          <a:lstStyle/>
          <a:p>
            <a:pPr indent="-374650" lvl="0" marL="457200" rtl="0" algn="just">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The successful prediction will maximize the benefit of the customer.</a:t>
            </a:r>
            <a:endParaRPr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The time series data issue can be solved by  focusing on segments instead of each data point, interesting patterns can be discovered and it becomes an easy task to query, understand and mine them.</a:t>
            </a:r>
            <a:endParaRPr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We used stock data of five companies from the Huge Stock market dataset consisting of data ranging from 2017 to 2022 to train different machine learning algorithms.</a:t>
            </a:r>
            <a:endParaRPr sz="2300">
              <a:solidFill>
                <a:schemeClr val="dk1"/>
              </a:solidFill>
              <a:latin typeface="Times New Roman"/>
              <a:ea typeface="Times New Roman"/>
              <a:cs typeface="Times New Roman"/>
              <a:sym typeface="Times New Roman"/>
            </a:endParaRPr>
          </a:p>
          <a:p>
            <a:pPr indent="-374650" lvl="0" marL="457200" rtl="0" algn="just">
              <a:spcBef>
                <a:spcPts val="0"/>
              </a:spcBef>
              <a:spcAft>
                <a:spcPts val="0"/>
              </a:spcAft>
              <a:buClr>
                <a:schemeClr val="dk1"/>
              </a:buClr>
              <a:buSzPts val="2300"/>
              <a:buFont typeface="Times New Roman"/>
              <a:buChar char="❖"/>
            </a:pPr>
            <a:r>
              <a:rPr lang="en-IN" sz="2300">
                <a:solidFill>
                  <a:schemeClr val="dk1"/>
                </a:solidFill>
                <a:latin typeface="Times New Roman"/>
                <a:ea typeface="Times New Roman"/>
                <a:cs typeface="Times New Roman"/>
                <a:sym typeface="Times New Roman"/>
              </a:rPr>
              <a:t>Hence we compared the accuracy of different machine learning algorithms and showed the best prediction of closing stock.</a:t>
            </a:r>
            <a:endParaRPr sz="2300">
              <a:latin typeface="Times New Roman"/>
              <a:ea typeface="Times New Roman"/>
              <a:cs typeface="Times New Roman"/>
              <a:sym typeface="Times New Roman"/>
            </a:endParaRPr>
          </a:p>
        </p:txBody>
      </p:sp>
      <p:pic>
        <p:nvPicPr>
          <p:cNvPr id="117" name="Google Shape;117;g1ef06ac4093_0_387"/>
          <p:cNvPicPr preferRelativeResize="0"/>
          <p:nvPr/>
        </p:nvPicPr>
        <p:blipFill rotWithShape="1">
          <a:blip r:embed="rId3">
            <a:alphaModFix/>
          </a:blip>
          <a:srcRect b="0" l="0" r="0" t="0"/>
          <a:stretch/>
        </p:blipFill>
        <p:spPr>
          <a:xfrm>
            <a:off x="10728050" y="129150"/>
            <a:ext cx="1269224" cy="1081106"/>
          </a:xfrm>
          <a:prstGeom prst="rect">
            <a:avLst/>
          </a:prstGeom>
          <a:noFill/>
          <a:ln>
            <a:noFill/>
          </a:ln>
        </p:spPr>
      </p:pic>
      <p:sp>
        <p:nvSpPr>
          <p:cNvPr id="118" name="Google Shape;118;g1ef06ac4093_0_387"/>
          <p:cNvSpPr txBox="1"/>
          <p:nvPr/>
        </p:nvSpPr>
        <p:spPr>
          <a:xfrm>
            <a:off x="217000" y="6200850"/>
            <a:ext cx="119151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rPr>
              <a:t>S</a:t>
            </a:r>
            <a:r>
              <a:rPr lang="en-IN" sz="1500">
                <a:solidFill>
                  <a:schemeClr val="dk1"/>
                </a:solidFill>
              </a:rPr>
              <a:t>tock Time Series Data Prediction using </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Machine Learning Techniques                                             </a:t>
            </a:r>
            <a:r>
              <a:rPr b="1" lang="en-IN" sz="1500">
                <a:solidFill>
                  <a:schemeClr val="dk1"/>
                </a:solidFill>
              </a:rPr>
              <a:t>Batch -no</a:t>
            </a:r>
            <a:r>
              <a:rPr lang="en-IN" sz="1500">
                <a:solidFill>
                  <a:schemeClr val="dk1"/>
                </a:solidFill>
              </a:rPr>
              <a:t>:04                                                                                                         </a:t>
            </a:r>
            <a:r>
              <a:rPr b="1" lang="en-IN" sz="1600">
                <a:solidFill>
                  <a:schemeClr val="dk1"/>
                </a:solidFill>
              </a:rPr>
              <a:t>7</a:t>
            </a:r>
            <a:endParaRPr b="1"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7"/>
          <p:cNvSpPr txBox="1"/>
          <p:nvPr>
            <p:ph type="title"/>
          </p:nvPr>
        </p:nvSpPr>
        <p:spPr>
          <a:xfrm>
            <a:off x="1627925" y="690850"/>
            <a:ext cx="9442500" cy="623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Font typeface="Times New Roman"/>
              <a:buNone/>
            </a:pPr>
            <a:r>
              <a:rPr b="1" lang="en-IN" sz="2800">
                <a:solidFill>
                  <a:schemeClr val="dk1"/>
                </a:solidFill>
                <a:latin typeface="Times New Roman"/>
                <a:ea typeface="Times New Roman"/>
                <a:cs typeface="Times New Roman"/>
                <a:sym typeface="Times New Roman"/>
              </a:rPr>
              <a:t> </a:t>
            </a:r>
            <a:r>
              <a:rPr b="1" lang="en-IN" sz="3088">
                <a:solidFill>
                  <a:schemeClr val="dk1"/>
                </a:solidFill>
                <a:latin typeface="Times New Roman"/>
                <a:ea typeface="Times New Roman"/>
                <a:cs typeface="Times New Roman"/>
                <a:sym typeface="Times New Roman"/>
              </a:rPr>
              <a:t>HARDWARE AND SOFTWARE REQUIREMENTS:</a:t>
            </a:r>
            <a:endParaRPr b="1" sz="3088">
              <a:latin typeface="Times New Roman"/>
              <a:ea typeface="Times New Roman"/>
              <a:cs typeface="Times New Roman"/>
              <a:sym typeface="Times New Roman"/>
            </a:endParaRPr>
          </a:p>
        </p:txBody>
      </p:sp>
      <p:sp>
        <p:nvSpPr>
          <p:cNvPr id="124" name="Google Shape;124;p7"/>
          <p:cNvSpPr txBox="1"/>
          <p:nvPr>
            <p:ph idx="1" type="body"/>
          </p:nvPr>
        </p:nvSpPr>
        <p:spPr>
          <a:xfrm>
            <a:off x="2057400" y="1533350"/>
            <a:ext cx="8422800" cy="4715100"/>
          </a:xfrm>
          <a:prstGeom prst="rect">
            <a:avLst/>
          </a:prstGeom>
          <a:noFill/>
          <a:ln>
            <a:noFill/>
          </a:ln>
        </p:spPr>
        <p:txBody>
          <a:bodyPr anchorCtr="0" anchor="t" bIns="45700" lIns="91425" spcFirstLastPara="1" rIns="91425" wrap="square" tIns="45700">
            <a:normAutofit fontScale="85000" lnSpcReduction="20000"/>
          </a:bodyPr>
          <a:lstStyle/>
          <a:p>
            <a:pPr indent="-320040" lvl="0" marL="342900" rtl="0" algn="l">
              <a:spcBef>
                <a:spcPts val="0"/>
              </a:spcBef>
              <a:spcAft>
                <a:spcPts val="0"/>
              </a:spcAft>
              <a:buSzPct val="100000"/>
              <a:buFont typeface="Times New Roman"/>
              <a:buChar char="●"/>
            </a:pPr>
            <a:r>
              <a:rPr b="1" lang="en-IN" sz="2400">
                <a:solidFill>
                  <a:schemeClr val="dk1"/>
                </a:solidFill>
                <a:latin typeface="Times New Roman"/>
                <a:ea typeface="Times New Roman"/>
                <a:cs typeface="Times New Roman"/>
                <a:sym typeface="Times New Roman"/>
              </a:rPr>
              <a:t>Hardware Requirements:</a:t>
            </a:r>
            <a:endParaRPr sz="1800">
              <a:solidFill>
                <a:schemeClr val="dk1"/>
              </a:solidFill>
              <a:latin typeface="Times New Roman"/>
              <a:ea typeface="Times New Roman"/>
              <a:cs typeface="Times New Roman"/>
              <a:sym typeface="Times New Roman"/>
            </a:endParaRPr>
          </a:p>
          <a:p>
            <a:pPr indent="-325755" lvl="0" marL="342900" rtl="0" algn="just">
              <a:spcBef>
                <a:spcPts val="1200"/>
              </a:spcBef>
              <a:spcAft>
                <a:spcPts val="0"/>
              </a:spcAft>
              <a:buSzPct val="85714"/>
              <a:buFont typeface="Times New Roman"/>
              <a:buChar char="❑"/>
            </a:pPr>
            <a:r>
              <a:rPr lang="en-IN" sz="2100">
                <a:solidFill>
                  <a:schemeClr val="dk1"/>
                </a:solidFill>
                <a:highlight>
                  <a:schemeClr val="lt1"/>
                </a:highlight>
                <a:latin typeface="Times New Roman"/>
                <a:ea typeface="Times New Roman"/>
                <a:cs typeface="Times New Roman"/>
                <a:sym typeface="Times New Roman"/>
              </a:rPr>
              <a:t>RAM – 8GB</a:t>
            </a:r>
            <a:endParaRPr sz="2100">
              <a:solidFill>
                <a:schemeClr val="dk1"/>
              </a:solidFill>
              <a:highlight>
                <a:schemeClr val="lt1"/>
              </a:highlight>
              <a:latin typeface="Times New Roman"/>
              <a:ea typeface="Times New Roman"/>
              <a:cs typeface="Times New Roman"/>
              <a:sym typeface="Times New Roman"/>
            </a:endParaRPr>
          </a:p>
          <a:p>
            <a:pPr indent="-325755" lvl="0" marL="342900" rtl="0" algn="just">
              <a:spcBef>
                <a:spcPts val="0"/>
              </a:spcBef>
              <a:spcAft>
                <a:spcPts val="0"/>
              </a:spcAft>
              <a:buSzPct val="85714"/>
              <a:buFont typeface="Times New Roman"/>
              <a:buChar char="❑"/>
            </a:pPr>
            <a:r>
              <a:rPr lang="en-IN" sz="2100">
                <a:solidFill>
                  <a:schemeClr val="dk1"/>
                </a:solidFill>
                <a:highlight>
                  <a:schemeClr val="lt1"/>
                </a:highlight>
                <a:latin typeface="Times New Roman"/>
                <a:ea typeface="Times New Roman"/>
                <a:cs typeface="Times New Roman"/>
                <a:sym typeface="Times New Roman"/>
              </a:rPr>
              <a:t>i3 processor, 7th Gen</a:t>
            </a:r>
            <a:endParaRPr>
              <a:latin typeface="Times New Roman"/>
              <a:ea typeface="Times New Roman"/>
              <a:cs typeface="Times New Roman"/>
              <a:sym typeface="Times New Roman"/>
            </a:endParaRPr>
          </a:p>
          <a:p>
            <a:pPr indent="0" lvl="0" marL="0" rtl="0" algn="l">
              <a:spcBef>
                <a:spcPts val="1000"/>
              </a:spcBef>
              <a:spcAft>
                <a:spcPts val="0"/>
              </a:spcAft>
              <a:buSzPct val="75000"/>
              <a:buNone/>
            </a:pPr>
            <a:r>
              <a:t/>
            </a:r>
            <a:endParaRPr>
              <a:solidFill>
                <a:schemeClr val="dk1"/>
              </a:solidFill>
              <a:latin typeface="Times New Roman"/>
              <a:ea typeface="Times New Roman"/>
              <a:cs typeface="Times New Roman"/>
              <a:sym typeface="Times New Roman"/>
            </a:endParaRPr>
          </a:p>
          <a:p>
            <a:pPr indent="-320040" lvl="0" marL="342900" rtl="0" algn="l">
              <a:spcBef>
                <a:spcPts val="1000"/>
              </a:spcBef>
              <a:spcAft>
                <a:spcPts val="0"/>
              </a:spcAft>
              <a:buSzPct val="100000"/>
              <a:buChar char="●"/>
            </a:pPr>
            <a:r>
              <a:rPr b="1" lang="en-IN" sz="2400">
                <a:solidFill>
                  <a:schemeClr val="dk1"/>
                </a:solidFill>
                <a:latin typeface="Times New Roman"/>
                <a:ea typeface="Times New Roman"/>
                <a:cs typeface="Times New Roman"/>
                <a:sym typeface="Times New Roman"/>
              </a:rPr>
              <a:t>Software Requirements</a:t>
            </a:r>
            <a:endParaRPr b="1">
              <a:solidFill>
                <a:schemeClr val="dk1"/>
              </a:solidFill>
              <a:latin typeface="Times New Roman"/>
              <a:ea typeface="Times New Roman"/>
              <a:cs typeface="Times New Roman"/>
              <a:sym typeface="Times New Roman"/>
            </a:endParaRPr>
          </a:p>
          <a:p>
            <a:pPr indent="-329685" lvl="0" marL="342900" rtl="0" algn="l">
              <a:spcBef>
                <a:spcPts val="1000"/>
              </a:spcBef>
              <a:spcAft>
                <a:spcPts val="0"/>
              </a:spcAft>
              <a:buSzPct val="100000"/>
              <a:buFont typeface="Times New Roman"/>
              <a:buChar char="❑"/>
            </a:pPr>
            <a:r>
              <a:rPr lang="en-IN" sz="2108">
                <a:solidFill>
                  <a:schemeClr val="dk1"/>
                </a:solidFill>
                <a:latin typeface="Times New Roman"/>
                <a:ea typeface="Times New Roman"/>
                <a:cs typeface="Times New Roman"/>
                <a:sym typeface="Times New Roman"/>
              </a:rPr>
              <a:t>Python 3.7</a:t>
            </a:r>
            <a:endParaRPr sz="2508">
              <a:latin typeface="Times New Roman"/>
              <a:ea typeface="Times New Roman"/>
              <a:cs typeface="Times New Roman"/>
              <a:sym typeface="Times New Roman"/>
            </a:endParaRPr>
          </a:p>
          <a:p>
            <a:pPr indent="-329685" lvl="0" marL="342900" rtl="0" algn="l">
              <a:spcBef>
                <a:spcPts val="1000"/>
              </a:spcBef>
              <a:spcAft>
                <a:spcPts val="0"/>
              </a:spcAft>
              <a:buSzPct val="100000"/>
              <a:buFont typeface="Times New Roman"/>
              <a:buChar char="❑"/>
            </a:pPr>
            <a:r>
              <a:rPr lang="en-IN" sz="2108">
                <a:solidFill>
                  <a:schemeClr val="dk1"/>
                </a:solidFill>
                <a:latin typeface="Times New Roman"/>
                <a:ea typeface="Times New Roman"/>
                <a:cs typeface="Times New Roman"/>
                <a:sym typeface="Times New Roman"/>
              </a:rPr>
              <a:t>Windows 8 or 10 operating system</a:t>
            </a:r>
            <a:endParaRPr sz="2508">
              <a:latin typeface="Times New Roman"/>
              <a:ea typeface="Times New Roman"/>
              <a:cs typeface="Times New Roman"/>
              <a:sym typeface="Times New Roman"/>
            </a:endParaRPr>
          </a:p>
          <a:p>
            <a:pPr indent="-329685" lvl="0" marL="342900" rtl="0" algn="l">
              <a:spcBef>
                <a:spcPts val="1000"/>
              </a:spcBef>
              <a:spcAft>
                <a:spcPts val="0"/>
              </a:spcAft>
              <a:buSzPct val="100000"/>
              <a:buFont typeface="Times New Roman"/>
              <a:buChar char="❑"/>
            </a:pPr>
            <a:r>
              <a:rPr lang="en-IN" sz="2108">
                <a:solidFill>
                  <a:schemeClr val="dk1"/>
                </a:solidFill>
                <a:latin typeface="Times New Roman"/>
                <a:ea typeface="Times New Roman"/>
                <a:cs typeface="Times New Roman"/>
                <a:sym typeface="Times New Roman"/>
              </a:rPr>
              <a:t>ML Libraries</a:t>
            </a:r>
            <a:endParaRPr sz="2508">
              <a:latin typeface="Times New Roman"/>
              <a:ea typeface="Times New Roman"/>
              <a:cs typeface="Times New Roman"/>
              <a:sym typeface="Times New Roman"/>
            </a:endParaRPr>
          </a:p>
          <a:p>
            <a:pPr indent="-228600" lvl="0" marL="342900" rtl="0" algn="l">
              <a:spcBef>
                <a:spcPts val="1000"/>
              </a:spcBef>
              <a:spcAft>
                <a:spcPts val="0"/>
              </a:spcAft>
              <a:buSzPct val="71767"/>
              <a:buNone/>
            </a:pPr>
            <a:r>
              <a:t/>
            </a:r>
            <a:endParaRPr b="1" sz="2508">
              <a:solidFill>
                <a:schemeClr val="dk1"/>
              </a:solidFill>
              <a:latin typeface="Times New Roman"/>
              <a:ea typeface="Times New Roman"/>
              <a:cs typeface="Times New Roman"/>
              <a:sym typeface="Times New Roman"/>
            </a:endParaRPr>
          </a:p>
          <a:p>
            <a:pPr indent="-228600" lvl="0" marL="342900" rtl="0" algn="l">
              <a:spcBef>
                <a:spcPts val="1000"/>
              </a:spcBef>
              <a:spcAft>
                <a:spcPts val="0"/>
              </a:spcAft>
              <a:buSzPct val="75000"/>
              <a:buNone/>
            </a:pPr>
            <a:r>
              <a:t/>
            </a:r>
            <a:endParaRPr b="1">
              <a:solidFill>
                <a:schemeClr val="dk1"/>
              </a:solidFill>
              <a:latin typeface="Times New Roman"/>
              <a:ea typeface="Times New Roman"/>
              <a:cs typeface="Times New Roman"/>
              <a:sym typeface="Times New Roman"/>
            </a:endParaRPr>
          </a:p>
          <a:p>
            <a:pPr indent="-228600" lvl="0" marL="342900" rtl="0" algn="l">
              <a:spcBef>
                <a:spcPts val="1000"/>
              </a:spcBef>
              <a:spcAft>
                <a:spcPts val="0"/>
              </a:spcAft>
              <a:buSzPct val="75000"/>
              <a:buNone/>
            </a:pPr>
            <a:r>
              <a:t/>
            </a:r>
            <a:endParaRPr b="1">
              <a:solidFill>
                <a:schemeClr val="dk1"/>
              </a:solidFill>
              <a:latin typeface="Times New Roman"/>
              <a:ea typeface="Times New Roman"/>
              <a:cs typeface="Times New Roman"/>
              <a:sym typeface="Times New Roman"/>
            </a:endParaRPr>
          </a:p>
        </p:txBody>
      </p:sp>
      <p:pic>
        <p:nvPicPr>
          <p:cNvPr id="125" name="Google Shape;125;p7"/>
          <p:cNvPicPr preferRelativeResize="0"/>
          <p:nvPr/>
        </p:nvPicPr>
        <p:blipFill rotWithShape="1">
          <a:blip r:embed="rId3">
            <a:alphaModFix/>
          </a:blip>
          <a:srcRect b="0" l="0" r="0" t="0"/>
          <a:stretch/>
        </p:blipFill>
        <p:spPr>
          <a:xfrm>
            <a:off x="10796000" y="161775"/>
            <a:ext cx="1278925" cy="1152475"/>
          </a:xfrm>
          <a:prstGeom prst="rect">
            <a:avLst/>
          </a:prstGeom>
          <a:noFill/>
          <a:ln>
            <a:noFill/>
          </a:ln>
        </p:spPr>
      </p:pic>
      <p:sp>
        <p:nvSpPr>
          <p:cNvPr id="126" name="Google Shape;126;p7"/>
          <p:cNvSpPr txBox="1"/>
          <p:nvPr/>
        </p:nvSpPr>
        <p:spPr>
          <a:xfrm>
            <a:off x="264675" y="6234550"/>
            <a:ext cx="117159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500">
                <a:solidFill>
                  <a:schemeClr val="dk1"/>
                </a:solidFill>
              </a:rPr>
              <a:t>Stock Time Series Data Prediction using</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Machine Learning Techniques                                         </a:t>
            </a:r>
            <a:r>
              <a:rPr b="1" lang="en-IN" sz="1500">
                <a:solidFill>
                  <a:schemeClr val="dk1"/>
                </a:solidFill>
              </a:rPr>
              <a:t>Batch -no</a:t>
            </a:r>
            <a:r>
              <a:rPr lang="en-IN" sz="1500">
                <a:solidFill>
                  <a:schemeClr val="dk1"/>
                </a:solidFill>
              </a:rPr>
              <a:t>:04                                                                                                        </a:t>
            </a:r>
            <a:r>
              <a:rPr b="1" lang="en-IN" sz="1600">
                <a:solidFill>
                  <a:schemeClr val="dk1"/>
                </a:solidFill>
              </a:rPr>
              <a:t>8</a:t>
            </a:r>
            <a:endParaRPr b="1"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ef06ac4093_0_411"/>
          <p:cNvSpPr txBox="1"/>
          <p:nvPr>
            <p:ph type="title"/>
          </p:nvPr>
        </p:nvSpPr>
        <p:spPr>
          <a:xfrm>
            <a:off x="1315350" y="450050"/>
            <a:ext cx="10019400" cy="616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IN" sz="3200"/>
              <a:t>  </a:t>
            </a:r>
            <a:r>
              <a:rPr b="1" lang="en-IN" sz="3200">
                <a:latin typeface="Times New Roman"/>
                <a:ea typeface="Times New Roman"/>
                <a:cs typeface="Times New Roman"/>
                <a:sym typeface="Times New Roman"/>
              </a:rPr>
              <a:t>DATA FLOW DIAGRAM</a:t>
            </a:r>
            <a:r>
              <a:rPr b="1" lang="en-IN" sz="3200"/>
              <a:t>   </a:t>
            </a:r>
            <a:endParaRPr b="1" sz="3200"/>
          </a:p>
        </p:txBody>
      </p:sp>
      <p:sp>
        <p:nvSpPr>
          <p:cNvPr id="132" name="Google Shape;132;g1ef06ac4093_0_411"/>
          <p:cNvSpPr txBox="1"/>
          <p:nvPr>
            <p:ph idx="1" type="body"/>
          </p:nvPr>
        </p:nvSpPr>
        <p:spPr>
          <a:xfrm>
            <a:off x="1246900" y="1066250"/>
            <a:ext cx="10727100" cy="509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33" name="Google Shape;133;g1ef06ac4093_0_411"/>
          <p:cNvPicPr preferRelativeResize="0"/>
          <p:nvPr/>
        </p:nvPicPr>
        <p:blipFill rotWithShape="1">
          <a:blip r:embed="rId3">
            <a:alphaModFix/>
          </a:blip>
          <a:srcRect b="0" l="0" r="0" t="0"/>
          <a:stretch/>
        </p:blipFill>
        <p:spPr>
          <a:xfrm>
            <a:off x="10674575" y="154238"/>
            <a:ext cx="1392901" cy="1207824"/>
          </a:xfrm>
          <a:prstGeom prst="rect">
            <a:avLst/>
          </a:prstGeom>
          <a:noFill/>
          <a:ln>
            <a:noFill/>
          </a:ln>
        </p:spPr>
      </p:pic>
      <p:sp>
        <p:nvSpPr>
          <p:cNvPr id="134" name="Google Shape;134;g1ef06ac4093_0_411"/>
          <p:cNvSpPr txBox="1"/>
          <p:nvPr/>
        </p:nvSpPr>
        <p:spPr>
          <a:xfrm>
            <a:off x="176950" y="6247300"/>
            <a:ext cx="11797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IN" sz="1500">
                <a:solidFill>
                  <a:schemeClr val="dk1"/>
                </a:solidFill>
              </a:rPr>
              <a:t> </a:t>
            </a:r>
            <a:r>
              <a:rPr lang="en-IN" sz="1500">
                <a:solidFill>
                  <a:schemeClr val="dk1"/>
                </a:solidFill>
              </a:rPr>
              <a:t>Stock Time Series Data Prediction using</a:t>
            </a:r>
            <a:endParaRPr sz="1500">
              <a:solidFill>
                <a:schemeClr val="dk1"/>
              </a:solidFill>
            </a:endParaRPr>
          </a:p>
          <a:p>
            <a:pPr indent="0" lvl="0" marL="0" rtl="0" algn="l">
              <a:spcBef>
                <a:spcPts val="0"/>
              </a:spcBef>
              <a:spcAft>
                <a:spcPts val="0"/>
              </a:spcAft>
              <a:buClr>
                <a:schemeClr val="dk1"/>
              </a:buClr>
              <a:buSzPts val="1100"/>
              <a:buFont typeface="Arial"/>
              <a:buNone/>
            </a:pPr>
            <a:r>
              <a:rPr lang="en-IN" sz="1500">
                <a:solidFill>
                  <a:schemeClr val="dk1"/>
                </a:solidFill>
              </a:rPr>
              <a:t> Machine Learning Techniques                                        </a:t>
            </a:r>
            <a:r>
              <a:rPr b="1" lang="en-IN" sz="1500">
                <a:solidFill>
                  <a:schemeClr val="dk1"/>
                </a:solidFill>
              </a:rPr>
              <a:t>Batch -no</a:t>
            </a:r>
            <a:r>
              <a:rPr lang="en-IN" sz="1500">
                <a:solidFill>
                  <a:schemeClr val="dk1"/>
                </a:solidFill>
              </a:rPr>
              <a:t>:04                                                                                                          </a:t>
            </a:r>
            <a:r>
              <a:rPr b="1" lang="en-IN" sz="1600">
                <a:solidFill>
                  <a:schemeClr val="dk1"/>
                </a:solidFill>
              </a:rPr>
              <a:t>9</a:t>
            </a:r>
            <a:r>
              <a:rPr lang="en-IN" sz="1500">
                <a:solidFill>
                  <a:schemeClr val="dk1"/>
                </a:solidFill>
              </a:rPr>
              <a:t> </a:t>
            </a:r>
            <a:endParaRPr/>
          </a:p>
        </p:txBody>
      </p:sp>
      <p:sp>
        <p:nvSpPr>
          <p:cNvPr id="135" name="Google Shape;135;g1ef06ac4093_0_411"/>
          <p:cNvSpPr/>
          <p:nvPr/>
        </p:nvSpPr>
        <p:spPr>
          <a:xfrm>
            <a:off x="1449275" y="2308475"/>
            <a:ext cx="1272600" cy="9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Stock market sale on closing price</a:t>
            </a:r>
            <a:endParaRPr/>
          </a:p>
        </p:txBody>
      </p:sp>
      <p:sp>
        <p:nvSpPr>
          <p:cNvPr id="136" name="Google Shape;136;g1ef06ac4093_0_411"/>
          <p:cNvSpPr/>
          <p:nvPr/>
        </p:nvSpPr>
        <p:spPr>
          <a:xfrm>
            <a:off x="3766475" y="2393625"/>
            <a:ext cx="2022600" cy="807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Data Preprocessing</a:t>
            </a:r>
            <a:endParaRPr/>
          </a:p>
        </p:txBody>
      </p:sp>
      <p:sp>
        <p:nvSpPr>
          <p:cNvPr id="137" name="Google Shape;137;g1ef06ac4093_0_411"/>
          <p:cNvSpPr/>
          <p:nvPr/>
        </p:nvSpPr>
        <p:spPr>
          <a:xfrm>
            <a:off x="7556450" y="1269850"/>
            <a:ext cx="2190600" cy="85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Optimized learning pattern model</a:t>
            </a:r>
            <a:endParaRPr/>
          </a:p>
        </p:txBody>
      </p:sp>
      <p:sp>
        <p:nvSpPr>
          <p:cNvPr id="138" name="Google Shape;138;g1ef06ac4093_0_411"/>
          <p:cNvSpPr/>
          <p:nvPr/>
        </p:nvSpPr>
        <p:spPr>
          <a:xfrm>
            <a:off x="7278750" y="2617425"/>
            <a:ext cx="1138500" cy="400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Training set</a:t>
            </a:r>
            <a:endParaRPr/>
          </a:p>
        </p:txBody>
      </p:sp>
      <p:sp>
        <p:nvSpPr>
          <p:cNvPr id="139" name="Google Shape;139;g1ef06ac4093_0_411"/>
          <p:cNvSpPr/>
          <p:nvPr/>
        </p:nvSpPr>
        <p:spPr>
          <a:xfrm>
            <a:off x="9177925" y="2617425"/>
            <a:ext cx="1138500" cy="431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Testing Set</a:t>
            </a:r>
            <a:endParaRPr/>
          </a:p>
        </p:txBody>
      </p:sp>
      <p:cxnSp>
        <p:nvCxnSpPr>
          <p:cNvPr id="140" name="Google Shape;140;g1ef06ac4093_0_411"/>
          <p:cNvCxnSpPr>
            <a:stCxn id="136" idx="6"/>
            <a:endCxn id="138" idx="1"/>
          </p:cNvCxnSpPr>
          <p:nvPr/>
        </p:nvCxnSpPr>
        <p:spPr>
          <a:xfrm>
            <a:off x="5789075" y="2797425"/>
            <a:ext cx="1489800" cy="20100"/>
          </a:xfrm>
          <a:prstGeom prst="straightConnector1">
            <a:avLst/>
          </a:prstGeom>
          <a:noFill/>
          <a:ln cap="flat" cmpd="sng" w="9525">
            <a:solidFill>
              <a:schemeClr val="dk2"/>
            </a:solidFill>
            <a:prstDash val="solid"/>
            <a:round/>
            <a:headEnd len="med" w="med" type="none"/>
            <a:tailEnd len="med" w="med" type="triangle"/>
          </a:ln>
        </p:spPr>
      </p:cxnSp>
      <p:sp>
        <p:nvSpPr>
          <p:cNvPr id="141" name="Google Shape;141;g1ef06ac4093_0_411"/>
          <p:cNvSpPr txBox="1"/>
          <p:nvPr/>
        </p:nvSpPr>
        <p:spPr>
          <a:xfrm>
            <a:off x="5644800" y="2393625"/>
            <a:ext cx="219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Normalized Model</a:t>
            </a:r>
            <a:endParaRPr/>
          </a:p>
        </p:txBody>
      </p:sp>
      <p:sp>
        <p:nvSpPr>
          <p:cNvPr id="142" name="Google Shape;142;g1ef06ac4093_0_411"/>
          <p:cNvSpPr/>
          <p:nvPr/>
        </p:nvSpPr>
        <p:spPr>
          <a:xfrm>
            <a:off x="8263700" y="3821725"/>
            <a:ext cx="1285800" cy="85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Machine learning Model</a:t>
            </a:r>
            <a:endParaRPr/>
          </a:p>
        </p:txBody>
      </p:sp>
      <p:sp>
        <p:nvSpPr>
          <p:cNvPr id="143" name="Google Shape;143;g1ef06ac4093_0_411"/>
          <p:cNvSpPr/>
          <p:nvPr/>
        </p:nvSpPr>
        <p:spPr>
          <a:xfrm>
            <a:off x="8263700" y="5309525"/>
            <a:ext cx="1285800" cy="8544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Data Analysis</a:t>
            </a:r>
            <a:endParaRPr/>
          </a:p>
        </p:txBody>
      </p:sp>
      <p:cxnSp>
        <p:nvCxnSpPr>
          <p:cNvPr id="144" name="Google Shape;144;g1ef06ac4093_0_411"/>
          <p:cNvCxnSpPr>
            <a:stCxn id="142" idx="4"/>
            <a:endCxn id="143" idx="0"/>
          </p:cNvCxnSpPr>
          <p:nvPr/>
        </p:nvCxnSpPr>
        <p:spPr>
          <a:xfrm>
            <a:off x="8906600" y="4676125"/>
            <a:ext cx="0" cy="6333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g1ef06ac4093_0_411"/>
          <p:cNvSpPr/>
          <p:nvPr/>
        </p:nvSpPr>
        <p:spPr>
          <a:xfrm>
            <a:off x="10316425" y="5388425"/>
            <a:ext cx="1285800" cy="69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IN"/>
              <a:t>Buy/Sell point</a:t>
            </a:r>
            <a:endParaRPr/>
          </a:p>
        </p:txBody>
      </p:sp>
      <p:cxnSp>
        <p:nvCxnSpPr>
          <p:cNvPr id="146" name="Google Shape;146;g1ef06ac4093_0_411"/>
          <p:cNvCxnSpPr>
            <a:stCxn id="143" idx="6"/>
            <a:endCxn id="145" idx="1"/>
          </p:cNvCxnSpPr>
          <p:nvPr/>
        </p:nvCxnSpPr>
        <p:spPr>
          <a:xfrm>
            <a:off x="9549500" y="5736725"/>
            <a:ext cx="766800" cy="0"/>
          </a:xfrm>
          <a:prstGeom prst="straightConnector1">
            <a:avLst/>
          </a:prstGeom>
          <a:noFill/>
          <a:ln cap="flat" cmpd="sng" w="9525">
            <a:solidFill>
              <a:schemeClr val="dk2"/>
            </a:solidFill>
            <a:prstDash val="solid"/>
            <a:round/>
            <a:headEnd len="med" w="med" type="none"/>
            <a:tailEnd len="med" w="med" type="triangle"/>
          </a:ln>
        </p:spPr>
      </p:cxnSp>
      <p:sp>
        <p:nvSpPr>
          <p:cNvPr id="147" name="Google Shape;147;g1ef06ac4093_0_411"/>
          <p:cNvSpPr txBox="1"/>
          <p:nvPr/>
        </p:nvSpPr>
        <p:spPr>
          <a:xfrm>
            <a:off x="9549500" y="5153913"/>
            <a:ext cx="1044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IN"/>
              <a:t>(Target model)</a:t>
            </a:r>
            <a:endParaRPr/>
          </a:p>
        </p:txBody>
      </p:sp>
      <p:cxnSp>
        <p:nvCxnSpPr>
          <p:cNvPr id="148" name="Google Shape;148;g1ef06ac4093_0_411"/>
          <p:cNvCxnSpPr>
            <a:stCxn id="136" idx="0"/>
            <a:endCxn id="137" idx="2"/>
          </p:cNvCxnSpPr>
          <p:nvPr/>
        </p:nvCxnSpPr>
        <p:spPr>
          <a:xfrm rot="-5400000">
            <a:off x="5818775" y="656025"/>
            <a:ext cx="696600" cy="2778600"/>
          </a:xfrm>
          <a:prstGeom prst="bentConnector2">
            <a:avLst/>
          </a:prstGeom>
          <a:noFill/>
          <a:ln cap="flat" cmpd="sng" w="9525">
            <a:solidFill>
              <a:schemeClr val="dk2"/>
            </a:solidFill>
            <a:prstDash val="solid"/>
            <a:round/>
            <a:headEnd len="med" w="med" type="none"/>
            <a:tailEnd len="med" w="med" type="triangle"/>
          </a:ln>
        </p:spPr>
      </p:cxnSp>
      <p:cxnSp>
        <p:nvCxnSpPr>
          <p:cNvPr id="149" name="Google Shape;149;g1ef06ac4093_0_411"/>
          <p:cNvCxnSpPr>
            <a:stCxn id="137" idx="3"/>
          </p:cNvCxnSpPr>
          <p:nvPr/>
        </p:nvCxnSpPr>
        <p:spPr>
          <a:xfrm flipH="1">
            <a:off x="7660956" y="1999126"/>
            <a:ext cx="216300" cy="579000"/>
          </a:xfrm>
          <a:prstGeom prst="straightConnector1">
            <a:avLst/>
          </a:prstGeom>
          <a:noFill/>
          <a:ln cap="flat" cmpd="sng" w="9525">
            <a:solidFill>
              <a:schemeClr val="dk2"/>
            </a:solidFill>
            <a:prstDash val="solid"/>
            <a:round/>
            <a:headEnd len="med" w="med" type="none"/>
            <a:tailEnd len="med" w="med" type="triangle"/>
          </a:ln>
        </p:spPr>
      </p:cxnSp>
      <p:cxnSp>
        <p:nvCxnSpPr>
          <p:cNvPr id="150" name="Google Shape;150;g1ef06ac4093_0_411"/>
          <p:cNvCxnSpPr>
            <a:stCxn id="137" idx="5"/>
            <a:endCxn id="139" idx="0"/>
          </p:cNvCxnSpPr>
          <p:nvPr/>
        </p:nvCxnSpPr>
        <p:spPr>
          <a:xfrm>
            <a:off x="9426244" y="1999126"/>
            <a:ext cx="321000" cy="618300"/>
          </a:xfrm>
          <a:prstGeom prst="straightConnector1">
            <a:avLst/>
          </a:prstGeom>
          <a:noFill/>
          <a:ln cap="flat" cmpd="sng" w="9525">
            <a:solidFill>
              <a:schemeClr val="dk2"/>
            </a:solidFill>
            <a:prstDash val="solid"/>
            <a:round/>
            <a:headEnd len="med" w="med" type="none"/>
            <a:tailEnd len="med" w="med" type="triangle"/>
          </a:ln>
        </p:spPr>
      </p:cxnSp>
      <p:cxnSp>
        <p:nvCxnSpPr>
          <p:cNvPr id="151" name="Google Shape;151;g1ef06ac4093_0_411"/>
          <p:cNvCxnSpPr>
            <a:stCxn id="135" idx="3"/>
            <a:endCxn id="136" idx="2"/>
          </p:cNvCxnSpPr>
          <p:nvPr/>
        </p:nvCxnSpPr>
        <p:spPr>
          <a:xfrm flipH="1" rot="10800000">
            <a:off x="2721875" y="2797325"/>
            <a:ext cx="1044600" cy="1500"/>
          </a:xfrm>
          <a:prstGeom prst="straightConnector1">
            <a:avLst/>
          </a:prstGeom>
          <a:noFill/>
          <a:ln cap="flat" cmpd="sng" w="9525">
            <a:solidFill>
              <a:schemeClr val="dk2"/>
            </a:solidFill>
            <a:prstDash val="solid"/>
            <a:round/>
            <a:headEnd len="med" w="med" type="none"/>
            <a:tailEnd len="med" w="med" type="triangle"/>
          </a:ln>
        </p:spPr>
      </p:cxnSp>
      <p:cxnSp>
        <p:nvCxnSpPr>
          <p:cNvPr id="152" name="Google Shape;152;g1ef06ac4093_0_411"/>
          <p:cNvCxnSpPr>
            <a:stCxn id="135" idx="3"/>
            <a:endCxn id="136" idx="2"/>
          </p:cNvCxnSpPr>
          <p:nvPr/>
        </p:nvCxnSpPr>
        <p:spPr>
          <a:xfrm flipH="1" rot="10800000">
            <a:off x="2721875" y="2797325"/>
            <a:ext cx="1044600" cy="1500"/>
          </a:xfrm>
          <a:prstGeom prst="straightConnector1">
            <a:avLst/>
          </a:prstGeom>
          <a:noFill/>
          <a:ln cap="flat" cmpd="sng" w="9525">
            <a:solidFill>
              <a:schemeClr val="dk2"/>
            </a:solidFill>
            <a:prstDash val="solid"/>
            <a:round/>
            <a:headEnd len="med" w="med" type="none"/>
            <a:tailEnd len="med" w="med" type="triangle"/>
          </a:ln>
        </p:spPr>
      </p:cxnSp>
      <p:cxnSp>
        <p:nvCxnSpPr>
          <p:cNvPr id="153" name="Google Shape;153;g1ef06ac4093_0_411"/>
          <p:cNvCxnSpPr>
            <a:stCxn id="138" idx="2"/>
            <a:endCxn id="142" idx="0"/>
          </p:cNvCxnSpPr>
          <p:nvPr/>
        </p:nvCxnSpPr>
        <p:spPr>
          <a:xfrm flipH="1" rot="-5400000">
            <a:off x="7975350" y="2890275"/>
            <a:ext cx="804000" cy="1058700"/>
          </a:xfrm>
          <a:prstGeom prst="bentConnector3">
            <a:avLst>
              <a:gd fmla="val 50006" name="adj1"/>
            </a:avLst>
          </a:prstGeom>
          <a:noFill/>
          <a:ln cap="flat" cmpd="sng" w="9525">
            <a:solidFill>
              <a:schemeClr val="dk2"/>
            </a:solidFill>
            <a:prstDash val="solid"/>
            <a:round/>
            <a:headEnd len="med" w="med" type="none"/>
            <a:tailEnd len="med" w="med" type="none"/>
          </a:ln>
        </p:spPr>
      </p:cxnSp>
      <p:cxnSp>
        <p:nvCxnSpPr>
          <p:cNvPr id="154" name="Google Shape;154;g1ef06ac4093_0_411"/>
          <p:cNvCxnSpPr>
            <a:stCxn id="139" idx="2"/>
          </p:cNvCxnSpPr>
          <p:nvPr/>
        </p:nvCxnSpPr>
        <p:spPr>
          <a:xfrm rot="5400000">
            <a:off x="9119125" y="2809275"/>
            <a:ext cx="388800" cy="8673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2022-08-23T08:44:58Z</dcterms:created>
  <dc:creator>BHAVANI PRASANNA VEMANA</dc:creator>
</cp:coreProperties>
</file>