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1db57a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1db57a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dc19a99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dc19a9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80f806279_0_13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80f806279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0f806279_0_1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0f806279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dc19a99e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dc19a99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7dc19a99e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7dc19a99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7dc19a99e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7dc19a99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0f806279_0_2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0f806279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f81bea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5f81be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dc19a99e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dc19a99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7185" lvl="1" marL="914400" rtl="0" algn="l">
              <a:spcBef>
                <a:spcPts val="1600"/>
              </a:spcBef>
              <a:spcAft>
                <a:spcPts val="0"/>
              </a:spcAft>
              <a:buSzPts val="171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791456" y="6480048"/>
            <a:ext cx="2133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57200" y="6480969"/>
            <a:ext cx="4260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589520" y="6480969"/>
            <a:ext cx="50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854167"/>
            <a:ext cx="7434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4695233"/>
            <a:ext cx="63624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037500" y="1001400"/>
            <a:ext cx="3641400" cy="48552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172950" y="1231600"/>
            <a:ext cx="3370500" cy="43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341300" y="419833"/>
            <a:ext cx="5486400" cy="601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341300" y="419833"/>
            <a:ext cx="5486400" cy="1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539325" y="791867"/>
            <a:ext cx="50904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-25" y="0"/>
            <a:ext cx="914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551675" y="0"/>
            <a:ext cx="25923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991228" y="0"/>
            <a:ext cx="1727100" cy="23220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10800000">
            <a:off x="3991228" y="0"/>
            <a:ext cx="17271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10800000">
            <a:off x="4431837" y="0"/>
            <a:ext cx="1727100" cy="23220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10800000">
            <a:off x="4431837" y="0"/>
            <a:ext cx="17271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10800000">
            <a:off x="4856511" y="0"/>
            <a:ext cx="1727100" cy="23220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0800000">
            <a:off x="4856511" y="0"/>
            <a:ext cx="17271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24475" y="197633"/>
            <a:ext cx="35595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4475" y="2560600"/>
            <a:ext cx="84948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0" y="0"/>
            <a:ext cx="4316700" cy="6857829"/>
            <a:chOff x="0" y="0"/>
            <a:chExt cx="4316700" cy="5143500"/>
          </a:xfrm>
        </p:grpSpPr>
        <p:sp>
          <p:nvSpPr>
            <p:cNvPr id="99" name="Google Shape;99;p18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871101"/>
            <a:ext cx="37065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620575" y="871100"/>
            <a:ext cx="4211700" cy="4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88400" y="251200"/>
            <a:ext cx="8767200" cy="635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82600" y="376800"/>
            <a:ext cx="8578800" cy="61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9"/>
          <p:cNvCxnSpPr/>
          <p:nvPr/>
        </p:nvCxnSpPr>
        <p:spPr>
          <a:xfrm>
            <a:off x="282600" y="6143033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8438400" y="714967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 txBox="1"/>
          <p:nvPr>
            <p:ph type="title"/>
          </p:nvPr>
        </p:nvSpPr>
        <p:spPr>
          <a:xfrm>
            <a:off x="705600" y="1887200"/>
            <a:ext cx="33942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252525" y="1115000"/>
            <a:ext cx="41859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8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5400000">
            <a:off x="-190350" y="247620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 rot="5400000">
            <a:off x="-190350" y="190350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 rot="-5400000">
            <a:off x="-190216" y="762090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 rot="5400000">
            <a:off x="1333578" y="247620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rot="-5400000">
            <a:off x="1619350" y="6191051"/>
            <a:ext cx="5715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rot="-5400000">
            <a:off x="1333712" y="762090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flipH="1" rot="-5400000">
            <a:off x="571748" y="247620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5400000">
            <a:off x="-190350" y="1333343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 rot="-5400000">
            <a:off x="1333712" y="1905083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flipH="1" rot="-5400000">
            <a:off x="571748" y="190350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flipH="1" rot="-5400000">
            <a:off x="571748" y="1333343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-5400000">
            <a:off x="95384" y="6191051"/>
            <a:ext cx="5715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flipH="1" rot="-5400000">
            <a:off x="95307" y="-94977"/>
            <a:ext cx="5715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flipH="1" rot="-5400000">
            <a:off x="1619235" y="-94977"/>
            <a:ext cx="5715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flipH="1" rot="5400000">
            <a:off x="571537" y="762090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 rot="5400000">
            <a:off x="571537" y="1905083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-5400000">
            <a:off x="-190216" y="1905083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5400000">
            <a:off x="1333578" y="190350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5400000">
            <a:off x="1333578" y="1333343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flipH="1" rot="5400000">
            <a:off x="857214" y="6191051"/>
            <a:ext cx="5715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5400000">
            <a:off x="857214" y="-94977"/>
            <a:ext cx="5715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rot="5400000">
            <a:off x="-190350" y="4762105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-5400000">
            <a:off x="-190216" y="3047991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5400000">
            <a:off x="1333578" y="4762105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-5400000">
            <a:off x="1333712" y="3047991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 rot="-5400000">
            <a:off x="571748" y="4762105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5400000">
            <a:off x="-190350" y="361924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-5400000">
            <a:off x="1333712" y="419098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flipH="1" rot="-5400000">
            <a:off x="571748" y="361924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flipH="1" rot="5400000">
            <a:off x="571537" y="3047991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flipH="1" rot="5400000">
            <a:off x="571537" y="419098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-5400000">
            <a:off x="-190216" y="419098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400000">
            <a:off x="1333578" y="3619244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-5400000">
            <a:off x="-190216" y="5334152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5400000">
            <a:off x="1333712" y="5334152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5400000">
            <a:off x="-190350" y="5905405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flipH="1" rot="-5400000">
            <a:off x="571748" y="5905405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flipH="1" rot="5400000">
            <a:off x="571537" y="5334152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5400000">
            <a:off x="1333616" y="5905015"/>
            <a:ext cx="11427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894475" y="601295"/>
            <a:ext cx="57408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894475" y="2585267"/>
            <a:ext cx="57408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52075" y="826000"/>
            <a:ext cx="2910900" cy="52059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896275" y="1318400"/>
            <a:ext cx="63678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24475" y="197633"/>
            <a:ext cx="3559500" cy="183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324475" y="708825"/>
            <a:ext cx="6302700" cy="1559400"/>
          </a:xfrm>
          <a:prstGeom prst="rect">
            <a:avLst/>
          </a:prstGeom>
          <a:noFill/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DATA SCIENCE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										</a:t>
            </a:r>
            <a:r>
              <a:rPr b="1"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</a:t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246875" y="3429000"/>
            <a:ext cx="3931800" cy="3000000"/>
          </a:xfrm>
          <a:prstGeom prst="rect">
            <a:avLst/>
          </a:prstGeom>
          <a:noFill/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	    Data Set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  Google Play store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	    Team Members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Amrutha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○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USN: PES1201700829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Krithika   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○"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USN:PES1201701369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</a:t>
            </a:r>
            <a:endParaRPr b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2836225" y="1965850"/>
            <a:ext cx="3931800" cy="2476200"/>
          </a:xfrm>
          <a:prstGeom prst="rect">
            <a:avLst/>
          </a:prstGeom>
          <a:noFill/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erriweather"/>
                <a:ea typeface="Merriweather"/>
                <a:cs typeface="Merriweather"/>
                <a:sym typeface="Merriweather"/>
              </a:rPr>
              <a:t>Installs of Education Apps VS Games Apps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11439" l="19526" r="29398" t="13151"/>
          <a:stretch/>
        </p:blipFill>
        <p:spPr>
          <a:xfrm>
            <a:off x="132800" y="1991950"/>
            <a:ext cx="4164125" cy="36851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12597" l="23510" r="24164" t="12947"/>
          <a:stretch/>
        </p:blipFill>
        <p:spPr>
          <a:xfrm>
            <a:off x="4496125" y="1991950"/>
            <a:ext cx="4453426" cy="36851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Insights</a:t>
            </a:r>
            <a:endParaRPr b="1"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523675" y="1088717"/>
            <a:ext cx="5090400" cy="53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en-US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above two graphs depicts the no of installs with respect to category.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●"/>
            </a:pPr>
            <a:r>
              <a:rPr lang="en-US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can infer that :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○"/>
            </a:pPr>
            <a:r>
              <a:rPr lang="en-US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 of installs of Games app is more than the No of installs of Education which represents the pattern of the users,“Games before Education”.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○"/>
            </a:pPr>
            <a:r>
              <a:rPr lang="en-US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the Education installs graph,we can infer that the educational apps have about 50 apps with maximum of 100000 installs.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○"/>
            </a:pPr>
            <a:r>
              <a:rPr lang="en-US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Whereas the games apps have about 200 apps with maximum of 10000000 Installs.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152400"/>
            <a:ext cx="8229600" cy="951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2880"/>
              <a:buFont typeface="Century Gothic"/>
              <a:buNone/>
            </a:pPr>
            <a:r>
              <a:rPr b="1" lang="en-US">
                <a:latin typeface="Merriweather"/>
                <a:ea typeface="Merriweather"/>
                <a:cs typeface="Merriweather"/>
                <a:sym typeface="Merriweather"/>
              </a:rPr>
              <a:t>Bar graph of count of apps</a:t>
            </a:r>
            <a:r>
              <a:rPr b="1" lang="en-US">
                <a:latin typeface="Merriweather"/>
                <a:ea typeface="Merriweather"/>
                <a:cs typeface="Merriweather"/>
                <a:sym typeface="Merriweather"/>
              </a:rPr>
              <a:t> versus content rating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9904" l="20217" r="25798" t="12050"/>
          <a:stretch/>
        </p:blipFill>
        <p:spPr>
          <a:xfrm>
            <a:off x="342900" y="1311975"/>
            <a:ext cx="8423425" cy="47409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48300" y="570933"/>
            <a:ext cx="2351400" cy="58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Insights</a:t>
            </a:r>
            <a:endParaRPr b="1"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539325" y="791867"/>
            <a:ext cx="5090400" cy="53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858" lvl="0" marL="448056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The above graph depicts apps according to the content ratings based on age groups.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858" lvl="0" marL="448056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We can infer that: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2415" lvl="1" marL="82296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Most of the apps on google playstore are used those which do not have age restrictions and can be used by everyone.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2415" lvl="1" marL="82296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There are hardly few apps that is restricted to adults (18+) and are unrated.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2415" lvl="1" marL="82296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Therefore we can conclude that google play store have most of their apps which are user content friendly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137100" y="-148375"/>
            <a:ext cx="85497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3780"/>
              <a:buFont typeface="Century Gothic"/>
              <a:buNone/>
            </a:pPr>
            <a:r>
              <a:rPr lang="en-US" sz="2400">
                <a:latin typeface="Merriweather"/>
                <a:ea typeface="Merriweather"/>
                <a:cs typeface="Merriweather"/>
                <a:sym typeface="Merriweather"/>
              </a:rPr>
              <a:t>Bar plot representing overall ratings for Free and paid apps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137100" y="3646600"/>
            <a:ext cx="8926800" cy="2941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Insights:</a:t>
            </a:r>
            <a:endParaRPr b="1" sz="18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908" lvl="0" marL="448056" rtl="0" algn="l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These Graphs depicts the Installation of apps based on price being free or paid.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908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We can infer that: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1465" lvl="1" marL="822960" rtl="0" algn="l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There are very few paid apps  which are rated between 4 to 5.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1465" lvl="1" marL="822960" rtl="0" algn="l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Whereas in the free apps more than 80% of the apps are rated between 4 to 5.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908" lvl="0" marL="448056" rtl="0" algn="l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Therefore we can conclude that free apps are more likely to be used and rated by the users.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15672" l="23704" r="8645" t="22280"/>
          <a:stretch/>
        </p:blipFill>
        <p:spPr>
          <a:xfrm>
            <a:off x="1380600" y="980975"/>
            <a:ext cx="7410625" cy="30558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-6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Merriweather"/>
                <a:ea typeface="Merriweather"/>
                <a:cs typeface="Merriweather"/>
                <a:sym typeface="Merriweather"/>
              </a:rPr>
              <a:t>Histogram for Ratings of apps</a:t>
            </a:r>
            <a:endParaRPr b="1"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16678" l="23294" r="20883" t="16066"/>
          <a:stretch/>
        </p:blipFill>
        <p:spPr>
          <a:xfrm>
            <a:off x="687650" y="1224050"/>
            <a:ext cx="4851824" cy="3286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449450" y="1892950"/>
            <a:ext cx="3365400" cy="2263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The Graphs depicts the ratings of the app with respect to count.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This graphs represents no of apps with ratings 1 to 5 respectively.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552625" y="4439425"/>
            <a:ext cx="8371800" cy="2263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We can infer that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There are a very few apps with rating less than 3.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Between 3 to 4 are a moderate amount of apps about 2000 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Since there are more than 8000 apps with ratings from 4 to 5 we can conclude that most of the apps in google play store are well rated apps.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457200" y="267494"/>
            <a:ext cx="8229600" cy="723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3780"/>
              <a:buFont typeface="Century Gothic"/>
              <a:buNone/>
            </a:pPr>
            <a:r>
              <a:rPr b="1" lang="en-US" sz="3600">
                <a:latin typeface="Merriweather"/>
                <a:ea typeface="Merriweather"/>
                <a:cs typeface="Merriweather"/>
                <a:sym typeface="Merriweather"/>
              </a:rPr>
              <a:t>Scatter plot for number of installs against rating</a:t>
            </a:r>
            <a:endParaRPr b="1"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4904000" y="1407675"/>
            <a:ext cx="3542700" cy="3407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The Graphs depicts the ratings for the apps with respect to the number of installs.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This graphs represents the pattern of the users that, the more the ratings on google play store the more the installs.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13252" l="15035" r="24872" t="12292"/>
          <a:stretch/>
        </p:blipFill>
        <p:spPr>
          <a:xfrm>
            <a:off x="580975" y="1295350"/>
            <a:ext cx="4398899" cy="340738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57200" y="4569375"/>
            <a:ext cx="8426700" cy="1763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We can infer that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The apps with very less ratings are hardly installed.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And the apps with rating between 3.5 to 5 are installed in large numbers.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84150" y="10864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erriweather"/>
                <a:ea typeface="Merriweather"/>
                <a:cs typeface="Merriweather"/>
                <a:sym typeface="Merriweather"/>
              </a:rPr>
              <a:t>Box Plot for Rating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3">
            <a:alphaModFix/>
          </a:blip>
          <a:srcRect b="8814" l="18221" r="19904" t="11990"/>
          <a:stretch/>
        </p:blipFill>
        <p:spPr>
          <a:xfrm>
            <a:off x="384150" y="1353375"/>
            <a:ext cx="5378249" cy="47078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5700775" y="1110475"/>
            <a:ext cx="3303000" cy="5087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The Graphs depicts the box plot of ratings of apps.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2937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We can infer that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It has outliers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Most of the apps have ratings in the range 3 to 5.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608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Values: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Max: 5.0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Min:3.5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Q1:4.0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Q3:4.5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Q2:4.2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165" lvl="1" marL="8229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○"/>
            </a:pPr>
            <a:r>
              <a:rPr lang="en-US" sz="2000">
                <a:latin typeface="Merriweather"/>
                <a:ea typeface="Merriweather"/>
                <a:cs typeface="Merriweather"/>
                <a:sym typeface="Merriweather"/>
              </a:rPr>
              <a:t>IQR:0.5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35847" l="14825" r="28436" t="17956"/>
          <a:stretch/>
        </p:blipFill>
        <p:spPr>
          <a:xfrm>
            <a:off x="777300" y="495700"/>
            <a:ext cx="6920651" cy="31681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9"/>
          <p:cNvSpPr txBox="1"/>
          <p:nvPr>
            <p:ph type="title"/>
          </p:nvPr>
        </p:nvSpPr>
        <p:spPr>
          <a:xfrm>
            <a:off x="4893050" y="2463300"/>
            <a:ext cx="3370500" cy="439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Hypothesis Testing</a:t>
            </a:r>
            <a:endParaRPr b="1"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4">
            <a:alphaModFix/>
          </a:blip>
          <a:srcRect b="20565" l="16812" r="58617" t="60189"/>
          <a:stretch/>
        </p:blipFill>
        <p:spPr>
          <a:xfrm>
            <a:off x="777300" y="495700"/>
            <a:ext cx="6920651" cy="31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260400" y="525225"/>
            <a:ext cx="8229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4200"/>
              <a:buFont typeface="Century Gothic"/>
              <a:buNone/>
            </a:pPr>
            <a:r>
              <a:rPr b="1" lang="en-US">
                <a:latin typeface="Merriweather"/>
                <a:ea typeface="Merriweather"/>
                <a:cs typeface="Merriweather"/>
                <a:sym typeface="Merriweather"/>
              </a:rPr>
              <a:t>Correlation</a:t>
            </a:r>
            <a:br>
              <a:rPr lang="en-US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44376" l="15980" r="39268" t="20869"/>
          <a:stretch/>
        </p:blipFill>
        <p:spPr>
          <a:xfrm>
            <a:off x="355725" y="1664700"/>
            <a:ext cx="8038951" cy="2376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40"/>
          <p:cNvSpPr txBox="1"/>
          <p:nvPr/>
        </p:nvSpPr>
        <p:spPr>
          <a:xfrm>
            <a:off x="260400" y="1170500"/>
            <a:ext cx="6079800" cy="651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To Find Correlation between all columns:  </a:t>
            </a:r>
            <a:r>
              <a:rPr b="1" lang="en-US" sz="1800">
                <a:highlight>
                  <a:srgbClr val="F3F3F3"/>
                </a:highlight>
                <a:latin typeface="Merriweather"/>
                <a:ea typeface="Merriweather"/>
                <a:cs typeface="Merriweather"/>
                <a:sym typeface="Merriweather"/>
              </a:rPr>
              <a:t>df.corr()</a:t>
            </a:r>
            <a:endParaRPr b="1" sz="1800">
              <a:highlight>
                <a:srgbClr val="F3F3F3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4">
            <a:alphaModFix/>
          </a:blip>
          <a:srcRect b="17154" l="18877" r="36547" t="12625"/>
          <a:stretch/>
        </p:blipFill>
        <p:spPr>
          <a:xfrm>
            <a:off x="4795025" y="4040800"/>
            <a:ext cx="3557026" cy="24898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40"/>
          <p:cNvSpPr txBox="1"/>
          <p:nvPr/>
        </p:nvSpPr>
        <p:spPr>
          <a:xfrm>
            <a:off x="260400" y="3829950"/>
            <a:ext cx="4383900" cy="2142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To to get correlation between columns in descending order:</a:t>
            </a:r>
            <a:endParaRPr b="1" sz="18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df.corr().unstack().sort_values(ascending=False).drop_duplicates()</a:t>
            </a:r>
            <a:endParaRPr b="1" sz="18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605700" y="581600"/>
            <a:ext cx="2265900" cy="13692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"/>
                <a:ea typeface="Merriweather"/>
                <a:cs typeface="Merriweather"/>
                <a:sym typeface="Merriweather"/>
              </a:rPr>
              <a:t>Contents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901950" y="1685250"/>
            <a:ext cx="4185900" cy="45441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erriweather"/>
              <a:buChar char="●"/>
            </a:pPr>
            <a:r>
              <a:rPr lang="en-US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 of dataset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erriweather"/>
              <a:buChar char="●"/>
            </a:pPr>
            <a:r>
              <a:rPr lang="en-US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erriweather"/>
              <a:buChar char="●"/>
            </a:pPr>
            <a:r>
              <a:rPr lang="en-US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visualisation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erriweather"/>
              <a:buChar char="●"/>
            </a:pPr>
            <a:r>
              <a:rPr lang="en-US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 Testing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erriweather"/>
              <a:buChar char="●"/>
            </a:pPr>
            <a:r>
              <a:rPr lang="en-US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Correlation</a:t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1647" lvl="0" marL="448056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00" y="101425"/>
            <a:ext cx="4147950" cy="416344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4572000" y="101425"/>
            <a:ext cx="4305825" cy="421854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4449972"/>
            <a:ext cx="7434600" cy="512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Insights and Graphs</a:t>
            </a:r>
            <a:endParaRPr b="1"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765775" y="5055358"/>
            <a:ext cx="6362400" cy="152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237" lvl="0" marL="448056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above</a:t>
            </a: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can infer that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1465" lvl="1" marL="82296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Reviews and Installs are strongly correlated.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1465" lvl="1" marL="822960" marR="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Ratings and Size are weakly correlated.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82296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178100" y="1318350"/>
            <a:ext cx="6367800" cy="422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Thank You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155500" y="3429000"/>
            <a:ext cx="2791500" cy="14706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"/>
                <a:ea typeface="Merriweather"/>
                <a:cs typeface="Merriweather"/>
                <a:sym typeface="Merriweather"/>
              </a:rPr>
              <a:t>Overview of Dataset</a:t>
            </a:r>
            <a:endParaRPr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672275" y="675300"/>
            <a:ext cx="4571100" cy="58677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5947" lvl="0" marL="448056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Dataset that we have chosen is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047" lvl="0" marL="448056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‘Google Playstore’.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908" lvl="0" marL="448056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Dataset implies the statistics of attributes such as category, no of installs,price,ratings,reviews etc. 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908" lvl="0" marL="448056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dataset contains 13 columns and about 10,000 rows.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1465" lvl="1" marL="82296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 Categorical Columns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1465" lvl="1" marL="82296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 Numerical Columns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908" lvl="0" marL="448056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Dataset consisted of null values in both categorical and numerical columns.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4047" lvl="0" marL="448056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5544" r="0" t="0"/>
          <a:stretch/>
        </p:blipFill>
        <p:spPr>
          <a:xfrm>
            <a:off x="274000" y="355975"/>
            <a:ext cx="8595999" cy="29634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29181" l="18039" r="63176" t="39944"/>
          <a:stretch/>
        </p:blipFill>
        <p:spPr>
          <a:xfrm>
            <a:off x="2681350" y="3319400"/>
            <a:ext cx="3781300" cy="308452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300675" y="1343751"/>
            <a:ext cx="3706500" cy="16800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erriweather"/>
                <a:ea typeface="Merriweather"/>
                <a:cs typeface="Merriweather"/>
                <a:sym typeface="Merriweather"/>
              </a:rPr>
              <a:t>Data Cleaning</a:t>
            </a:r>
            <a:endParaRPr b="1" sz="4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572000" y="213500"/>
            <a:ext cx="4211700" cy="63744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Data Cleaning is a very important step in Data Science to get accurate results as the presence of NaN values will create disturbances in the further calculations.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The categorical Columns with data as “NaN” is replaced with the data in the previous row.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Whereas the numerical Columns with data “NaN” is replaced with mean of the entire row.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Therefore the data is cleaned and ready for further calculations.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Columns with missing values: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48056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1800">
                <a:latin typeface="Merriweather"/>
                <a:ea typeface="Merriweather"/>
                <a:cs typeface="Merriweather"/>
                <a:sym typeface="Merriweather"/>
              </a:rPr>
              <a:t>Rating,Size,Type,Current Ver,Android Ver</a:t>
            </a:r>
            <a:r>
              <a:rPr lang="en-US" sz="18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fore.PNG" id="202" name="Google Shape;202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00" y="1131525"/>
            <a:ext cx="8737500" cy="26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4294967295" type="ctrTitle"/>
          </p:nvPr>
        </p:nvSpPr>
        <p:spPr>
          <a:xfrm>
            <a:off x="0" y="184975"/>
            <a:ext cx="8864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marR="0" rtl="0" algn="ctr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28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Before and after cleaning the dataset</a:t>
            </a:r>
            <a:endParaRPr b="1" i="0" sz="36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after.PNG"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962400"/>
            <a:ext cx="8735733" cy="252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200500" y="1200525"/>
            <a:ext cx="3676500" cy="16902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visualisation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24475" y="2560600"/>
            <a:ext cx="8494800" cy="3276900"/>
          </a:xfrm>
          <a:prstGeom prst="rect">
            <a:avLst/>
          </a:prstGeom>
          <a:ln cap="flat" cmpd="thickThin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785" lvl="0" marL="448056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 is an integral part of statistics.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785" lvl="0" marL="448056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is one of the efficient and simple methods to draw insights regarding the dataset.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785" lvl="0" marL="448056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interpreted the dataset with different types of graphs comparing  various primary key factors.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785" lvl="0" marL="448056" rtl="0" algn="l">
              <a:spcBef>
                <a:spcPts val="1600"/>
              </a:spcBef>
              <a:spcAft>
                <a:spcPts val="1600"/>
              </a:spcAft>
              <a:buSzPts val="1800"/>
              <a:buFont typeface="Merriweather"/>
              <a:buChar char="●"/>
            </a:pPr>
            <a:r>
              <a:rPr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used plotlib and seaborn modules for the plotting of graphs.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56C58"/>
              </a:buClr>
              <a:buSzPts val="3200"/>
              <a:buFont typeface="Century Gothic"/>
              <a:buNone/>
            </a:pPr>
            <a:r>
              <a:rPr b="1" lang="en-US" sz="3600">
                <a:latin typeface="Merriweather"/>
                <a:ea typeface="Merriweather"/>
                <a:cs typeface="Merriweather"/>
                <a:sym typeface="Merriweather"/>
              </a:rPr>
              <a:t>Bar graph representing the total number of apps for each category</a:t>
            </a:r>
            <a:endParaRPr b="1"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9983" l="21817" r="32346" t="12562"/>
          <a:stretch/>
        </p:blipFill>
        <p:spPr>
          <a:xfrm>
            <a:off x="457200" y="1849675"/>
            <a:ext cx="8293150" cy="46099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48300" y="570927"/>
            <a:ext cx="23514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Insights</a:t>
            </a:r>
            <a:endParaRPr b="1" sz="3000"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523675" y="1088717"/>
            <a:ext cx="5090400" cy="53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6897" lvl="0" marL="448056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This graph depicts the no of apps  of different categories present in the playstore.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6897" lvl="0" marL="448056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We Can infer that: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2415" lvl="1" marL="82296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Majority of apps that are available on google playstore are of category ‘Family’ to attract greater audience.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2415" lvl="1" marL="82296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There are comparatively very few number of apps related to Beauty , Comics, parenting, events and art and design.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858" lvl="0" marL="448056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-US" sz="1500">
                <a:latin typeface="Merriweather"/>
                <a:ea typeface="Merriweather"/>
                <a:cs typeface="Merriweather"/>
                <a:sym typeface="Merriweather"/>
              </a:rPr>
              <a:t>Since the data set has many number of categories, two categories are further compared exclusively.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