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57" r:id="rId3"/>
    <p:sldId id="295" r:id="rId4"/>
    <p:sldId id="297" r:id="rId5"/>
    <p:sldId id="311" r:id="rId6"/>
    <p:sldId id="300" r:id="rId7"/>
    <p:sldId id="303" r:id="rId8"/>
    <p:sldId id="314" r:id="rId9"/>
    <p:sldId id="315" r:id="rId10"/>
    <p:sldId id="307" r:id="rId11"/>
    <p:sldId id="313" r:id="rId12"/>
    <p:sldId id="317" r:id="rId13"/>
    <p:sldId id="316" r:id="rId14"/>
    <p:sldId id="318" r:id="rId15"/>
  </p:sldIdLst>
  <p:sldSz cx="9144000" cy="5143500" type="screen16x9"/>
  <p:notesSz cx="6858000" cy="9144000"/>
  <p:embeddedFontLst>
    <p:embeddedFont>
      <p:font typeface="Roboto Slab" panose="020B0604020202020204" charset="0"/>
      <p:regular r:id="rId17"/>
      <p:bold r:id="rId18"/>
    </p:embeddedFont>
    <p:embeddedFont>
      <p:font typeface="Nixie One" panose="020B0604020202020204" charset="0"/>
      <p:regular r:id="rId19"/>
    </p:embeddedFont>
    <p:embeddedFont>
      <p:font typeface="Baskerville Old Face" panose="02020602080505020303" pitchFamily="18"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44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CEBAF2-A0B9-41F5-855D-340B4F70AB4A}">
  <a:tblStyle styleId="{98CEBAF2-A0B9-41F5-855D-340B4F70AB4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0ED7BB8-C791-43B9-B544-FB8657F4FD4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5703548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4793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3721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0714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099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143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6639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0309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0171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5965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463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7124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667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8858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2095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0" y="4288500"/>
            <a:ext cx="9144000" cy="24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0"/>
            <a:ext cx="91440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12" name="Google Shape;12;p2"/>
          <p:cNvSpPr/>
          <p:nvPr/>
        </p:nvSpPr>
        <p:spPr>
          <a:xfrm>
            <a:off x="0" y="4493605"/>
            <a:ext cx="9144000" cy="1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4584075"/>
            <a:ext cx="9144000" cy="559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685800" y="2601425"/>
            <a:ext cx="5810400" cy="1159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2"/>
        <p:cNvGrpSpPr/>
        <p:nvPr/>
      </p:nvGrpSpPr>
      <p:grpSpPr>
        <a:xfrm>
          <a:off x="0" y="0"/>
          <a:ext cx="0" cy="0"/>
          <a:chOff x="0" y="0"/>
          <a:chExt cx="0" cy="0"/>
        </a:xfrm>
      </p:grpSpPr>
      <p:sp>
        <p:nvSpPr>
          <p:cNvPr id="43" name="Google Shape;43;p6"/>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44" name="Google Shape;44;p6"/>
          <p:cNvSpPr/>
          <p:nvPr/>
        </p:nvSpPr>
        <p:spPr>
          <a:xfrm>
            <a:off x="0" y="500625"/>
            <a:ext cx="4572000" cy="105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6"/>
          <p:cNvCxnSpPr/>
          <p:nvPr/>
        </p:nvCxnSpPr>
        <p:spPr>
          <a:xfrm>
            <a:off x="1037450" y="809725"/>
            <a:ext cx="0" cy="470700"/>
          </a:xfrm>
          <a:prstGeom prst="straightConnector1">
            <a:avLst/>
          </a:prstGeom>
          <a:noFill/>
          <a:ln w="9525" cap="flat" cmpd="sng">
            <a:solidFill>
              <a:schemeClr val="accent2"/>
            </a:solidFill>
            <a:prstDash val="solid"/>
            <a:round/>
            <a:headEnd type="none" w="med" len="med"/>
            <a:tailEnd type="none" w="med" len="med"/>
          </a:ln>
        </p:spPr>
      </p:cxnSp>
      <p:sp>
        <p:nvSpPr>
          <p:cNvPr id="49" name="Google Shape;49;p6"/>
          <p:cNvSpPr txBox="1">
            <a:spLocks noGrp="1"/>
          </p:cNvSpPr>
          <p:nvPr>
            <p:ph type="title"/>
          </p:nvPr>
        </p:nvSpPr>
        <p:spPr>
          <a:xfrm>
            <a:off x="1146025" y="530725"/>
            <a:ext cx="3208800" cy="1028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50" name="Google Shape;50;p6"/>
          <p:cNvSpPr txBox="1">
            <a:spLocks noGrp="1"/>
          </p:cNvSpPr>
          <p:nvPr>
            <p:ph type="body" idx="1"/>
          </p:nvPr>
        </p:nvSpPr>
        <p:spPr>
          <a:xfrm>
            <a:off x="1146025" y="1767275"/>
            <a:ext cx="3660300" cy="3158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1" name="Google Shape;51;p6"/>
          <p:cNvSpPr txBox="1">
            <a:spLocks noGrp="1"/>
          </p:cNvSpPr>
          <p:nvPr>
            <p:ph type="body" idx="2"/>
          </p:nvPr>
        </p:nvSpPr>
        <p:spPr>
          <a:xfrm>
            <a:off x="5026623" y="1767275"/>
            <a:ext cx="3660300" cy="3158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52" name="Google Shape;52;p6"/>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2"/>
        <p:cNvGrpSpPr/>
        <p:nvPr/>
      </p:nvGrpSpPr>
      <p:grpSpPr>
        <a:xfrm>
          <a:off x="0" y="0"/>
          <a:ext cx="0" cy="0"/>
          <a:chOff x="0" y="0"/>
          <a:chExt cx="0" cy="0"/>
        </a:xfrm>
      </p:grpSpPr>
      <p:sp>
        <p:nvSpPr>
          <p:cNvPr id="83" name="Google Shape;83;p10"/>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14454"/>
              </a:solidFill>
            </a:endParaRPr>
          </a:p>
        </p:txBody>
      </p:sp>
      <p:sp>
        <p:nvSpPr>
          <p:cNvPr id="84" name="Google Shape;84;p10"/>
          <p:cNvSpPr/>
          <p:nvPr/>
        </p:nvSpPr>
        <p:spPr>
          <a:xfrm>
            <a:off x="0" y="500625"/>
            <a:ext cx="247200" cy="105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0"/>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lvl1pPr lvl="0" algn="ctr" rtl="0">
              <a:buNone/>
              <a:defRPr sz="800">
                <a:solidFill>
                  <a:srgbClr val="FFFFFF"/>
                </a:solidFill>
                <a:latin typeface="Roboto Slab"/>
                <a:ea typeface="Roboto Slab"/>
                <a:cs typeface="Roboto Slab"/>
                <a:sym typeface="Roboto Slab"/>
              </a:defRPr>
            </a:lvl1pPr>
            <a:lvl2pPr lvl="1" algn="ctr" rtl="0">
              <a:buNone/>
              <a:defRPr sz="800">
                <a:solidFill>
                  <a:srgbClr val="FFFFFF"/>
                </a:solidFill>
                <a:latin typeface="Roboto Slab"/>
                <a:ea typeface="Roboto Slab"/>
                <a:cs typeface="Roboto Slab"/>
                <a:sym typeface="Roboto Slab"/>
              </a:defRPr>
            </a:lvl2pPr>
            <a:lvl3pPr lvl="2" algn="ctr" rtl="0">
              <a:buNone/>
              <a:defRPr sz="800">
                <a:solidFill>
                  <a:srgbClr val="FFFFFF"/>
                </a:solidFill>
                <a:latin typeface="Roboto Slab"/>
                <a:ea typeface="Roboto Slab"/>
                <a:cs typeface="Roboto Slab"/>
                <a:sym typeface="Roboto Slab"/>
              </a:defRPr>
            </a:lvl3pPr>
            <a:lvl4pPr lvl="3" algn="ctr" rtl="0">
              <a:buNone/>
              <a:defRPr sz="800">
                <a:solidFill>
                  <a:srgbClr val="FFFFFF"/>
                </a:solidFill>
                <a:latin typeface="Roboto Slab"/>
                <a:ea typeface="Roboto Slab"/>
                <a:cs typeface="Roboto Slab"/>
                <a:sym typeface="Roboto Slab"/>
              </a:defRPr>
            </a:lvl4pPr>
            <a:lvl5pPr lvl="4" algn="ctr" rtl="0">
              <a:buNone/>
              <a:defRPr sz="800">
                <a:solidFill>
                  <a:srgbClr val="FFFFFF"/>
                </a:solidFill>
                <a:latin typeface="Roboto Slab"/>
                <a:ea typeface="Roboto Slab"/>
                <a:cs typeface="Roboto Slab"/>
                <a:sym typeface="Roboto Slab"/>
              </a:defRPr>
            </a:lvl5pPr>
            <a:lvl6pPr lvl="5" algn="ctr" rtl="0">
              <a:buNone/>
              <a:defRPr sz="800">
                <a:solidFill>
                  <a:srgbClr val="FFFFFF"/>
                </a:solidFill>
                <a:latin typeface="Roboto Slab"/>
                <a:ea typeface="Roboto Slab"/>
                <a:cs typeface="Roboto Slab"/>
                <a:sym typeface="Roboto Slab"/>
              </a:defRPr>
            </a:lvl6pPr>
            <a:lvl7pPr lvl="6" algn="ctr" rtl="0">
              <a:buNone/>
              <a:defRPr sz="800">
                <a:solidFill>
                  <a:srgbClr val="FFFFFF"/>
                </a:solidFill>
                <a:latin typeface="Roboto Slab"/>
                <a:ea typeface="Roboto Slab"/>
                <a:cs typeface="Roboto Slab"/>
                <a:sym typeface="Roboto Slab"/>
              </a:defRPr>
            </a:lvl7pPr>
            <a:lvl8pPr lvl="7" algn="ctr" rtl="0">
              <a:buNone/>
              <a:defRPr sz="800">
                <a:solidFill>
                  <a:srgbClr val="FFFFFF"/>
                </a:solidFill>
                <a:latin typeface="Roboto Slab"/>
                <a:ea typeface="Roboto Slab"/>
                <a:cs typeface="Roboto Slab"/>
                <a:sym typeface="Roboto Slab"/>
              </a:defRPr>
            </a:lvl8pPr>
            <a:lvl9pPr lvl="8" algn="ctr" rtl="0">
              <a:buNone/>
              <a:defRPr sz="800">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44245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46025" y="530725"/>
            <a:ext cx="3208800" cy="1028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1pPr>
            <a:lvl2pPr lvl="1">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2pPr>
            <a:lvl3pPr lvl="2">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3pPr>
            <a:lvl4pPr lvl="3">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4pPr>
            <a:lvl5pPr lvl="4">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5pPr>
            <a:lvl6pPr lvl="5">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6pPr>
            <a:lvl7pPr lvl="6">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7pPr>
            <a:lvl8pPr lvl="7">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8pPr>
            <a:lvl9pPr lvl="8">
              <a:spcBef>
                <a:spcPts val="0"/>
              </a:spcBef>
              <a:spcAft>
                <a:spcPts val="0"/>
              </a:spcAft>
              <a:buClr>
                <a:schemeClr val="lt1"/>
              </a:buClr>
              <a:buSzPts val="1800"/>
              <a:buFont typeface="Roboto Slab"/>
              <a:buNone/>
              <a:defRPr sz="1800" b="1">
                <a:solidFill>
                  <a:schemeClr val="l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1146025" y="1767275"/>
            <a:ext cx="7540800" cy="3158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2"/>
              </a:buClr>
              <a:buSzPts val="3000"/>
              <a:buFont typeface="Nixie One"/>
              <a:buChar char="▪"/>
              <a:defRPr sz="3000">
                <a:solidFill>
                  <a:schemeClr val="accent1"/>
                </a:solidFill>
                <a:latin typeface="Nixie One"/>
                <a:ea typeface="Nixie One"/>
                <a:cs typeface="Nixie One"/>
                <a:sym typeface="Nixie One"/>
              </a:defRPr>
            </a:lvl1pPr>
            <a:lvl2pPr marL="914400" lvl="1" indent="-381000">
              <a:spcBef>
                <a:spcPts val="0"/>
              </a:spcBef>
              <a:spcAft>
                <a:spcPts val="0"/>
              </a:spcAft>
              <a:buClr>
                <a:schemeClr val="accent2"/>
              </a:buClr>
              <a:buSzPts val="2400"/>
              <a:buFont typeface="Nixie One"/>
              <a:buChar char="▫"/>
              <a:defRPr sz="2400">
                <a:solidFill>
                  <a:schemeClr val="accent1"/>
                </a:solidFill>
                <a:latin typeface="Nixie One"/>
                <a:ea typeface="Nixie One"/>
                <a:cs typeface="Nixie One"/>
                <a:sym typeface="Nixie One"/>
              </a:defRPr>
            </a:lvl2pPr>
            <a:lvl3pPr marL="1371600" lvl="2" indent="-381000">
              <a:spcBef>
                <a:spcPts val="0"/>
              </a:spcBef>
              <a:spcAft>
                <a:spcPts val="0"/>
              </a:spcAft>
              <a:buClr>
                <a:schemeClr val="accent2"/>
              </a:buClr>
              <a:buSzPts val="2400"/>
              <a:buFont typeface="Nixie One"/>
              <a:buChar char="■"/>
              <a:defRPr sz="2400">
                <a:solidFill>
                  <a:schemeClr val="accent1"/>
                </a:solidFill>
                <a:latin typeface="Nixie One"/>
                <a:ea typeface="Nixie One"/>
                <a:cs typeface="Nixie One"/>
                <a:sym typeface="Nixie One"/>
              </a:defRPr>
            </a:lvl3pPr>
            <a:lvl4pPr marL="1828800" lvl="3"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4pPr>
            <a:lvl5pPr marL="2286000" lvl="4"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5pPr>
            <a:lvl6pPr marL="2743200" lvl="5"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6pPr>
            <a:lvl7pPr marL="3200400" lvl="6"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7pPr>
            <a:lvl8pPr marL="3657600" lvl="7"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8pPr>
            <a:lvl9pPr marL="4114800" lvl="8" indent="-34290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9pPr>
          </a:lstStyle>
          <a:p>
            <a:endParaRPr/>
          </a:p>
        </p:txBody>
      </p:sp>
      <p:sp>
        <p:nvSpPr>
          <p:cNvPr id="8" name="Google Shape;8;p1"/>
          <p:cNvSpPr txBox="1">
            <a:spLocks noGrp="1"/>
          </p:cNvSpPr>
          <p:nvPr>
            <p:ph type="sldNum" idx="12"/>
          </p:nvPr>
        </p:nvSpPr>
        <p:spPr>
          <a:xfrm>
            <a:off x="-51050" y="4819400"/>
            <a:ext cx="349200" cy="324000"/>
          </a:xfrm>
          <a:prstGeom prst="rect">
            <a:avLst/>
          </a:prstGeom>
          <a:noFill/>
          <a:ln>
            <a:noFill/>
          </a:ln>
        </p:spPr>
        <p:txBody>
          <a:bodyPr spcFirstLastPara="1" wrap="square" lIns="91425" tIns="91425" rIns="91425" bIns="91425" anchor="t" anchorCtr="0">
            <a:noAutofit/>
          </a:bodyPr>
          <a:lstStyle>
            <a:lvl1pPr lvl="0" algn="ctr">
              <a:buNone/>
              <a:defRPr sz="800">
                <a:solidFill>
                  <a:schemeClr val="lt1"/>
                </a:solidFill>
                <a:latin typeface="Roboto Slab"/>
                <a:ea typeface="Roboto Slab"/>
                <a:cs typeface="Roboto Slab"/>
                <a:sym typeface="Roboto Slab"/>
              </a:defRPr>
            </a:lvl1pPr>
            <a:lvl2pPr lvl="1" algn="ctr">
              <a:buNone/>
              <a:defRPr sz="800">
                <a:solidFill>
                  <a:schemeClr val="lt1"/>
                </a:solidFill>
                <a:latin typeface="Roboto Slab"/>
                <a:ea typeface="Roboto Slab"/>
                <a:cs typeface="Roboto Slab"/>
                <a:sym typeface="Roboto Slab"/>
              </a:defRPr>
            </a:lvl2pPr>
            <a:lvl3pPr lvl="2" algn="ctr">
              <a:buNone/>
              <a:defRPr sz="800">
                <a:solidFill>
                  <a:schemeClr val="lt1"/>
                </a:solidFill>
                <a:latin typeface="Roboto Slab"/>
                <a:ea typeface="Roboto Slab"/>
                <a:cs typeface="Roboto Slab"/>
                <a:sym typeface="Roboto Slab"/>
              </a:defRPr>
            </a:lvl3pPr>
            <a:lvl4pPr lvl="3" algn="ctr">
              <a:buNone/>
              <a:defRPr sz="800">
                <a:solidFill>
                  <a:schemeClr val="lt1"/>
                </a:solidFill>
                <a:latin typeface="Roboto Slab"/>
                <a:ea typeface="Roboto Slab"/>
                <a:cs typeface="Roboto Slab"/>
                <a:sym typeface="Roboto Slab"/>
              </a:defRPr>
            </a:lvl4pPr>
            <a:lvl5pPr lvl="4" algn="ctr">
              <a:buNone/>
              <a:defRPr sz="800">
                <a:solidFill>
                  <a:schemeClr val="lt1"/>
                </a:solidFill>
                <a:latin typeface="Roboto Slab"/>
                <a:ea typeface="Roboto Slab"/>
                <a:cs typeface="Roboto Slab"/>
                <a:sym typeface="Roboto Slab"/>
              </a:defRPr>
            </a:lvl5pPr>
            <a:lvl6pPr lvl="5" algn="ctr">
              <a:buNone/>
              <a:defRPr sz="800">
                <a:solidFill>
                  <a:schemeClr val="lt1"/>
                </a:solidFill>
                <a:latin typeface="Roboto Slab"/>
                <a:ea typeface="Roboto Slab"/>
                <a:cs typeface="Roboto Slab"/>
                <a:sym typeface="Roboto Slab"/>
              </a:defRPr>
            </a:lvl6pPr>
            <a:lvl7pPr lvl="6" algn="ctr">
              <a:buNone/>
              <a:defRPr sz="800">
                <a:solidFill>
                  <a:schemeClr val="lt1"/>
                </a:solidFill>
                <a:latin typeface="Roboto Slab"/>
                <a:ea typeface="Roboto Slab"/>
                <a:cs typeface="Roboto Slab"/>
                <a:sym typeface="Roboto Slab"/>
              </a:defRPr>
            </a:lvl7pPr>
            <a:lvl8pPr lvl="7" algn="ctr">
              <a:buNone/>
              <a:defRPr sz="800">
                <a:solidFill>
                  <a:schemeClr val="lt1"/>
                </a:solidFill>
                <a:latin typeface="Roboto Slab"/>
                <a:ea typeface="Roboto Slab"/>
                <a:cs typeface="Roboto Slab"/>
                <a:sym typeface="Roboto Slab"/>
              </a:defRPr>
            </a:lvl8pPr>
            <a:lvl9pPr lvl="8" algn="ctr">
              <a:buNone/>
              <a:defRPr sz="800">
                <a:solidFill>
                  <a:schemeClr val="lt1"/>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60"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txBox="1">
            <a:spLocks noGrp="1"/>
          </p:cNvSpPr>
          <p:nvPr>
            <p:ph type="ctrTitle"/>
          </p:nvPr>
        </p:nvSpPr>
        <p:spPr>
          <a:xfrm>
            <a:off x="710785" y="1695533"/>
            <a:ext cx="6797650" cy="1159800"/>
          </a:xfrm>
          <a:prstGeom prst="rect">
            <a:avLst/>
          </a:prstGeom>
        </p:spPr>
        <p:txBody>
          <a:bodyPr spcFirstLastPara="1" wrap="square" lIns="91425" tIns="91425" rIns="91425" bIns="91425" anchor="b" anchorCtr="0">
            <a:noAutofit/>
          </a:bodyPr>
          <a:lstStyle/>
          <a:p>
            <a:pPr lvl="0"/>
            <a:r>
              <a:rPr lang="en-IN" sz="3200" dirty="0" smtClean="0"/>
              <a:t>Ecommerce Website Using </a:t>
            </a:r>
            <a:r>
              <a:rPr lang="en-IN" sz="3200" dirty="0" err="1" smtClean="0"/>
              <a:t>Django</a:t>
            </a:r>
            <a:endParaRPr lang="en-IN" sz="3200" dirty="0"/>
          </a:p>
        </p:txBody>
      </p:sp>
      <p:grpSp>
        <p:nvGrpSpPr>
          <p:cNvPr id="106" name="Google Shape;106;p13"/>
          <p:cNvGrpSpPr/>
          <p:nvPr/>
        </p:nvGrpSpPr>
        <p:grpSpPr>
          <a:xfrm>
            <a:off x="776622" y="1121531"/>
            <a:ext cx="964541" cy="1011307"/>
            <a:chOff x="5961125" y="1623900"/>
            <a:chExt cx="427450" cy="448175"/>
          </a:xfrm>
        </p:grpSpPr>
        <p:sp>
          <p:nvSpPr>
            <p:cNvPr id="107" name="Google Shape;107;p13"/>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1087586" y="2905748"/>
            <a:ext cx="2060091" cy="738664"/>
          </a:xfrm>
          <a:prstGeom prst="rect">
            <a:avLst/>
          </a:prstGeom>
          <a:noFill/>
        </p:spPr>
        <p:txBody>
          <a:bodyPr wrap="square" rtlCol="0">
            <a:spAutoFit/>
          </a:bodyPr>
          <a:lstStyle/>
          <a:p>
            <a:r>
              <a:rPr lang="en-US" b="1" dirty="0">
                <a:solidFill>
                  <a:schemeClr val="accent2">
                    <a:lumMod val="20000"/>
                    <a:lumOff val="80000"/>
                  </a:schemeClr>
                </a:solidFill>
                <a:latin typeface="Baskerville Old Face" panose="02020602080505020303" pitchFamily="18" charset="0"/>
              </a:rPr>
              <a:t>Submitted by</a:t>
            </a:r>
          </a:p>
          <a:p>
            <a:r>
              <a:rPr lang="en-US" dirty="0" smtClean="0">
                <a:solidFill>
                  <a:schemeClr val="accent6">
                    <a:lumMod val="20000"/>
                    <a:lumOff val="80000"/>
                  </a:schemeClr>
                </a:solidFill>
                <a:latin typeface="Baskerville Old Face" panose="02020602080505020303" pitchFamily="18" charset="0"/>
              </a:rPr>
              <a:t>SHILPA SATHEESAN S </a:t>
            </a:r>
            <a:endParaRPr lang="en-US" dirty="0">
              <a:solidFill>
                <a:schemeClr val="accent6">
                  <a:lumMod val="20000"/>
                  <a:lumOff val="80000"/>
                </a:schemeClr>
              </a:solidFill>
              <a:latin typeface="Baskerville Old Face" panose="02020602080505020303" pitchFamily="18" charset="0"/>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4"/>
          <p:cNvSpPr txBox="1">
            <a:spLocks noGrp="1"/>
          </p:cNvSpPr>
          <p:nvPr>
            <p:ph type="title"/>
          </p:nvPr>
        </p:nvSpPr>
        <p:spPr>
          <a:xfrm>
            <a:off x="1146025" y="530725"/>
            <a:ext cx="3425976" cy="1028700"/>
          </a:xfrm>
          <a:prstGeom prst="rect">
            <a:avLst/>
          </a:prstGeom>
        </p:spPr>
        <p:txBody>
          <a:bodyPr spcFirstLastPara="1" wrap="square" lIns="91425" tIns="91425" rIns="91425" bIns="91425" anchor="ctr" anchorCtr="0">
            <a:noAutofit/>
          </a:bodyPr>
          <a:lstStyle/>
          <a:p>
            <a:pPr lvl="0"/>
            <a:r>
              <a:rPr lang="en-US" sz="2400" dirty="0">
                <a:solidFill>
                  <a:schemeClr val="bg1"/>
                </a:solidFill>
                <a:latin typeface="Baskerville Old Face" panose="02020602080505020303" pitchFamily="18" charset="0"/>
              </a:rPr>
              <a:t>USE CASE DIAGRAM</a:t>
            </a:r>
            <a:endParaRPr sz="2400" dirty="0">
              <a:solidFill>
                <a:schemeClr val="bg1"/>
              </a:solidFill>
            </a:endParaRPr>
          </a:p>
        </p:txBody>
      </p:sp>
      <p:grpSp>
        <p:nvGrpSpPr>
          <p:cNvPr id="119" name="Google Shape;119;p14"/>
          <p:cNvGrpSpPr/>
          <p:nvPr/>
        </p:nvGrpSpPr>
        <p:grpSpPr>
          <a:xfrm>
            <a:off x="333623" y="861852"/>
            <a:ext cx="366458" cy="366437"/>
            <a:chOff x="1923675" y="1633650"/>
            <a:chExt cx="436000" cy="435975"/>
          </a:xfrm>
        </p:grpSpPr>
        <p:sp>
          <p:nvSpPr>
            <p:cNvPr id="120" name="Google Shape;120;p14"/>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4"/>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pic>
        <p:nvPicPr>
          <p:cNvPr id="2" name="Picture 1"/>
          <p:cNvPicPr>
            <a:picLocks noChangeAspect="1"/>
          </p:cNvPicPr>
          <p:nvPr/>
        </p:nvPicPr>
        <p:blipFill>
          <a:blip r:embed="rId3"/>
          <a:stretch>
            <a:fillRect/>
          </a:stretch>
        </p:blipFill>
        <p:spPr>
          <a:xfrm>
            <a:off x="997741" y="1823528"/>
            <a:ext cx="4950292" cy="3157872"/>
          </a:xfrm>
          <a:prstGeom prst="rect">
            <a:avLst/>
          </a:prstGeom>
        </p:spPr>
      </p:pic>
    </p:spTree>
    <p:extLst>
      <p:ext uri="{BB962C8B-B14F-4D97-AF65-F5344CB8AC3E}">
        <p14:creationId xmlns:p14="http://schemas.microsoft.com/office/powerpoint/2010/main" val="1601343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4"/>
          <p:cNvSpPr txBox="1">
            <a:spLocks noGrp="1"/>
          </p:cNvSpPr>
          <p:nvPr>
            <p:ph type="ctrTitle"/>
          </p:nvPr>
        </p:nvSpPr>
        <p:spPr>
          <a:xfrm>
            <a:off x="2039112" y="2045470"/>
            <a:ext cx="5810400" cy="1159800"/>
          </a:xfrm>
          <a:prstGeom prst="rect">
            <a:avLst/>
          </a:prstGeom>
        </p:spPr>
        <p:txBody>
          <a:bodyPr spcFirstLastPara="1" wrap="square" lIns="91425" tIns="91425" rIns="91425" bIns="91425" anchor="ctr" anchorCtr="0">
            <a:noAutofit/>
          </a:bodyPr>
          <a:lstStyle/>
          <a:p>
            <a:pPr lvl="0"/>
            <a:r>
              <a:rPr lang="en-US" sz="3200" dirty="0" smtClean="0">
                <a:solidFill>
                  <a:schemeClr val="bg1"/>
                </a:solidFill>
                <a:latin typeface="Baskerville Old Face" panose="02020602080505020303" pitchFamily="18" charset="0"/>
              </a:rPr>
              <a:t>CLASS </a:t>
            </a:r>
            <a:r>
              <a:rPr lang="en-US" sz="3200" dirty="0">
                <a:solidFill>
                  <a:schemeClr val="bg1"/>
                </a:solidFill>
                <a:latin typeface="Baskerville Old Face" panose="02020602080505020303" pitchFamily="18" charset="0"/>
              </a:rPr>
              <a:t>DIAGRAM</a:t>
            </a:r>
            <a:endParaRPr sz="3200" dirty="0">
              <a:solidFill>
                <a:schemeClr val="bg1"/>
              </a:solidFill>
            </a:endParaRPr>
          </a:p>
        </p:txBody>
      </p:sp>
    </p:spTree>
    <p:extLst>
      <p:ext uri="{BB962C8B-B14F-4D97-AF65-F5344CB8AC3E}">
        <p14:creationId xmlns:p14="http://schemas.microsoft.com/office/powerpoint/2010/main" val="4044059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08" name="Google Shape;308;p28"/>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graphicFrame>
        <p:nvGraphicFramePr>
          <p:cNvPr id="16" name="Table 4">
            <a:extLst>
              <a:ext uri="{FF2B5EF4-FFF2-40B4-BE49-F238E27FC236}">
                <a16:creationId xmlns:a16="http://schemas.microsoft.com/office/drawing/2014/main" xmlns="" id="{3096F283-4F10-4DD0-8747-3A58B73229C5}"/>
              </a:ext>
            </a:extLst>
          </p:cNvPr>
          <p:cNvGraphicFramePr>
            <a:graphicFrameLocks noGrp="1"/>
          </p:cNvGraphicFramePr>
          <p:nvPr>
            <p:extLst/>
          </p:nvPr>
        </p:nvGraphicFramePr>
        <p:xfrm>
          <a:off x="902557" y="142086"/>
          <a:ext cx="1147223" cy="1263360"/>
        </p:xfrm>
        <a:graphic>
          <a:graphicData uri="http://schemas.openxmlformats.org/drawingml/2006/table">
            <a:tbl>
              <a:tblPr firstRow="1" bandRow="1">
                <a:tableStyleId>{5C22544A-7EE6-4342-B048-85BDC9FD1C3A}</a:tableStyleId>
              </a:tblPr>
              <a:tblGrid>
                <a:gridCol w="1147223">
                  <a:extLst>
                    <a:ext uri="{9D8B030D-6E8A-4147-A177-3AD203B41FA5}">
                      <a16:colId xmlns:a16="http://schemas.microsoft.com/office/drawing/2014/main" xmlns="" val="2560698109"/>
                    </a:ext>
                  </a:extLst>
                </a:gridCol>
              </a:tblGrid>
              <a:tr h="0">
                <a:tc>
                  <a:txBody>
                    <a:bodyPr/>
                    <a:lstStyle/>
                    <a:p>
                      <a:r>
                        <a:rPr lang="en-IN" sz="800" dirty="0">
                          <a:latin typeface="Arial" panose="020B0604020202020204" pitchFamily="34" charset="0"/>
                          <a:cs typeface="Arial" panose="020B0604020202020204" pitchFamily="34" charset="0"/>
                        </a:rPr>
                        <a:t>payments</a:t>
                      </a:r>
                    </a:p>
                  </a:txBody>
                  <a:tcPr marL="36000" marR="36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63084714"/>
                  </a:ext>
                </a:extLst>
              </a:tr>
              <a:tr h="0">
                <a:tc>
                  <a:txBody>
                    <a:bodyPr/>
                    <a:lstStyle/>
                    <a:p>
                      <a:r>
                        <a:rPr lang="en-IN" sz="800" dirty="0" err="1">
                          <a:latin typeface="Arial" panose="020B0604020202020204" pitchFamily="34" charset="0"/>
                          <a:cs typeface="Arial" panose="020B0604020202020204" pitchFamily="34" charset="0"/>
                        </a:rPr>
                        <a:t>payments_id</a:t>
                      </a:r>
                      <a:r>
                        <a:rPr lang="en-IN" sz="800" dirty="0">
                          <a:latin typeface="Arial" panose="020B0604020202020204" pitchFamily="34" charset="0"/>
                          <a:cs typeface="Arial" panose="020B0604020202020204" pitchFamily="34" charset="0"/>
                        </a:rPr>
                        <a:t>: int(100)</a:t>
                      </a:r>
                    </a:p>
                  </a:txBody>
                  <a:tcPr marL="36000" marR="36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673322995"/>
                  </a:ext>
                </a:extLst>
              </a:tr>
              <a:tr h="0">
                <a:tc>
                  <a:txBody>
                    <a:bodyPr/>
                    <a:lstStyle/>
                    <a:p>
                      <a:r>
                        <a:rPr lang="en-IN" sz="800" dirty="0">
                          <a:latin typeface="Arial" panose="020B0604020202020204" pitchFamily="34" charset="0"/>
                          <a:cs typeface="Arial" panose="020B0604020202020204" pitchFamily="34" charset="0"/>
                        </a:rPr>
                        <a:t>amount: int(100)</a:t>
                      </a:r>
                    </a:p>
                  </a:txBody>
                  <a:tcPr marL="36000" marR="36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022094708"/>
                  </a:ext>
                </a:extLst>
              </a:tr>
              <a:tr h="0">
                <a:tc>
                  <a:txBody>
                    <a:bodyPr/>
                    <a:lstStyle/>
                    <a:p>
                      <a:r>
                        <a:rPr lang="en-IN" sz="800" dirty="0" err="1">
                          <a:latin typeface="Arial" panose="020B0604020202020204" pitchFamily="34" charset="0"/>
                          <a:cs typeface="Arial" panose="020B0604020202020204" pitchFamily="34" charset="0"/>
                        </a:rPr>
                        <a:t>customer_id</a:t>
                      </a:r>
                      <a:r>
                        <a:rPr lang="en-IN" sz="800" dirty="0">
                          <a:latin typeface="Arial" panose="020B0604020202020204" pitchFamily="34" charset="0"/>
                          <a:cs typeface="Arial" panose="020B0604020202020204" pitchFamily="34" charset="0"/>
                        </a:rPr>
                        <a:t>: int(100)</a:t>
                      </a:r>
                    </a:p>
                  </a:txBody>
                  <a:tcPr marL="36000" marR="36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991305368"/>
                  </a:ext>
                </a:extLst>
              </a:tr>
              <a:tr h="0">
                <a:tc>
                  <a:txBody>
                    <a:bodyPr/>
                    <a:lstStyle/>
                    <a:p>
                      <a:r>
                        <a:rPr lang="en-IN" sz="800" dirty="0" err="1">
                          <a:latin typeface="Arial" panose="020B0604020202020204" pitchFamily="34" charset="0"/>
                          <a:cs typeface="Arial" panose="020B0604020202020204" pitchFamily="34" charset="0"/>
                        </a:rPr>
                        <a:t>product_id</a:t>
                      </a:r>
                      <a:r>
                        <a:rPr lang="en-IN" sz="800" dirty="0">
                          <a:latin typeface="Arial" panose="020B0604020202020204" pitchFamily="34" charset="0"/>
                          <a:cs typeface="Arial" panose="020B0604020202020204" pitchFamily="34" charset="0"/>
                        </a:rPr>
                        <a:t>: int(100)</a:t>
                      </a:r>
                    </a:p>
                  </a:txBody>
                  <a:tcPr marL="36000" marR="36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278734401"/>
                  </a:ext>
                </a:extLst>
              </a:tr>
              <a:tr h="0">
                <a:tc>
                  <a:txBody>
                    <a:bodyPr/>
                    <a:lstStyle/>
                    <a:p>
                      <a:r>
                        <a:rPr lang="en-IN" sz="800" dirty="0" err="1">
                          <a:latin typeface="Arial" panose="020B0604020202020204" pitchFamily="34" charset="0"/>
                          <a:cs typeface="Arial" panose="020B0604020202020204" pitchFamily="34" charset="0"/>
                        </a:rPr>
                        <a:t>trx_id</a:t>
                      </a:r>
                      <a:r>
                        <a:rPr lang="en-IN" sz="800" dirty="0">
                          <a:latin typeface="Arial" panose="020B0604020202020204" pitchFamily="34" charset="0"/>
                          <a:cs typeface="Arial" panose="020B0604020202020204" pitchFamily="34" charset="0"/>
                        </a:rPr>
                        <a:t>: varchar (225)</a:t>
                      </a:r>
                    </a:p>
                  </a:txBody>
                  <a:tcPr marL="36000" marR="36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460009784"/>
                  </a:ext>
                </a:extLst>
              </a:tr>
              <a:tr h="0">
                <a:tc>
                  <a:txBody>
                    <a:bodyPr/>
                    <a:lstStyle/>
                    <a:p>
                      <a:r>
                        <a:rPr lang="en-IN" sz="800" dirty="0">
                          <a:latin typeface="Arial" panose="020B0604020202020204" pitchFamily="34" charset="0"/>
                          <a:cs typeface="Arial" panose="020B0604020202020204" pitchFamily="34" charset="0"/>
                        </a:rPr>
                        <a:t>currency : int(100)</a:t>
                      </a:r>
                    </a:p>
                  </a:txBody>
                  <a:tcPr marL="36000" marR="36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9546914"/>
                  </a:ext>
                </a:extLst>
              </a:tr>
              <a:tr h="0">
                <a:tc>
                  <a:txBody>
                    <a:bodyPr/>
                    <a:lstStyle/>
                    <a:p>
                      <a:r>
                        <a:rPr lang="en-IN" sz="800" dirty="0" err="1">
                          <a:latin typeface="Arial" panose="020B0604020202020204" pitchFamily="34" charset="0"/>
                          <a:cs typeface="Arial" panose="020B0604020202020204" pitchFamily="34" charset="0"/>
                        </a:rPr>
                        <a:t>payment_date:date</a:t>
                      </a:r>
                      <a:endParaRPr lang="en-IN" sz="800" dirty="0">
                        <a:latin typeface="Arial" panose="020B0604020202020204" pitchFamily="34" charset="0"/>
                        <a:cs typeface="Arial" panose="020B0604020202020204" pitchFamily="34" charset="0"/>
                      </a:endParaRPr>
                    </a:p>
                  </a:txBody>
                  <a:tcPr marL="36000" marR="36000" marT="18000" marB="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96389373"/>
                  </a:ext>
                </a:extLst>
              </a:tr>
            </a:tbl>
          </a:graphicData>
        </a:graphic>
      </p:graphicFrame>
      <p:graphicFrame>
        <p:nvGraphicFramePr>
          <p:cNvPr id="17" name="Table 16">
            <a:extLst>
              <a:ext uri="{FF2B5EF4-FFF2-40B4-BE49-F238E27FC236}">
                <a16:creationId xmlns:a16="http://schemas.microsoft.com/office/drawing/2014/main" xmlns="" id="{108403D0-7029-4132-8777-3FC468B0BB59}"/>
              </a:ext>
            </a:extLst>
          </p:cNvPr>
          <p:cNvGraphicFramePr>
            <a:graphicFrameLocks noGrp="1"/>
          </p:cNvGraphicFramePr>
          <p:nvPr>
            <p:extLst/>
          </p:nvPr>
        </p:nvGraphicFramePr>
        <p:xfrm>
          <a:off x="361537" y="1516997"/>
          <a:ext cx="1688243" cy="1895040"/>
        </p:xfrm>
        <a:graphic>
          <a:graphicData uri="http://schemas.openxmlformats.org/drawingml/2006/table">
            <a:tbl>
              <a:tblPr firstRow="1" bandRow="1">
                <a:tableStyleId>{5C22544A-7EE6-4342-B048-85BDC9FD1C3A}</a:tableStyleId>
              </a:tblPr>
              <a:tblGrid>
                <a:gridCol w="1688243">
                  <a:extLst>
                    <a:ext uri="{9D8B030D-6E8A-4147-A177-3AD203B41FA5}">
                      <a16:colId xmlns:a16="http://schemas.microsoft.com/office/drawing/2014/main" xmlns="" val="2560698109"/>
                    </a:ext>
                  </a:extLst>
                </a:gridCol>
              </a:tblGrid>
              <a:tr h="80594">
                <a:tc>
                  <a:txBody>
                    <a:bodyPr/>
                    <a:lstStyle/>
                    <a:p>
                      <a:r>
                        <a:rPr lang="en-IN" sz="800" dirty="0">
                          <a:latin typeface="Arial" panose="020B0604020202020204" pitchFamily="34" charset="0"/>
                          <a:cs typeface="Arial" panose="020B0604020202020204" pitchFamily="34" charset="0"/>
                        </a:rPr>
                        <a:t>customers</a:t>
                      </a:r>
                    </a:p>
                  </a:txBody>
                  <a:tcPr marL="36000" marR="36000" marT="18000" marB="1800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63084714"/>
                  </a:ext>
                </a:extLst>
              </a:tr>
              <a:tr h="8059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800" dirty="0" err="1">
                          <a:latin typeface="Arial" panose="020B0604020202020204" pitchFamily="34" charset="0"/>
                          <a:cs typeface="Arial" panose="020B0604020202020204" pitchFamily="34" charset="0"/>
                        </a:rPr>
                        <a:t>customers_id</a:t>
                      </a:r>
                      <a:r>
                        <a:rPr lang="en-IN" sz="800" dirty="0">
                          <a:latin typeface="Arial" panose="020B0604020202020204" pitchFamily="34" charset="0"/>
                          <a:cs typeface="Arial" panose="020B0604020202020204" pitchFamily="34" charset="0"/>
                        </a:rPr>
                        <a:t>: int(10)</a:t>
                      </a:r>
                    </a:p>
                  </a:txBody>
                  <a:tcPr marL="36000" marR="36000" marT="18000" marB="1800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673322995"/>
                  </a:ext>
                </a:extLst>
              </a:tr>
              <a:tr h="8059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800" dirty="0" err="1">
                          <a:latin typeface="Arial" panose="020B0604020202020204" pitchFamily="34" charset="0"/>
                          <a:cs typeface="Arial" panose="020B0604020202020204" pitchFamily="34" charset="0"/>
                        </a:rPr>
                        <a:t>customers_ip</a:t>
                      </a:r>
                      <a:r>
                        <a:rPr lang="en-IN" sz="800" dirty="0">
                          <a:latin typeface="Arial" panose="020B0604020202020204" pitchFamily="34" charset="0"/>
                          <a:cs typeface="Arial" panose="020B0604020202020204" pitchFamily="34" charset="0"/>
                        </a:rPr>
                        <a:t>: varchar(255)</a:t>
                      </a: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022094708"/>
                  </a:ext>
                </a:extLst>
              </a:tr>
              <a:tr h="8059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800" dirty="0" err="1">
                          <a:latin typeface="Arial" panose="020B0604020202020204" pitchFamily="34" charset="0"/>
                          <a:cs typeface="Arial" panose="020B0604020202020204" pitchFamily="34" charset="0"/>
                        </a:rPr>
                        <a:t>customers_fname:text</a:t>
                      </a:r>
                      <a:endParaRPr lang="en-IN" sz="800" dirty="0">
                        <a:latin typeface="Arial" panose="020B0604020202020204" pitchFamily="34" charset="0"/>
                        <a:cs typeface="Arial" panose="020B0604020202020204" pitchFamily="34" charset="0"/>
                      </a:endParaRP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991305368"/>
                  </a:ext>
                </a:extLst>
              </a:tr>
              <a:tr h="8059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800" dirty="0" err="1">
                          <a:latin typeface="Arial" panose="020B0604020202020204" pitchFamily="34" charset="0"/>
                          <a:cs typeface="Arial" panose="020B0604020202020204" pitchFamily="34" charset="0"/>
                        </a:rPr>
                        <a:t>customers_Iname:text</a:t>
                      </a:r>
                      <a:endParaRPr lang="en-IN" sz="800" dirty="0">
                        <a:latin typeface="Arial" panose="020B0604020202020204" pitchFamily="34" charset="0"/>
                        <a:cs typeface="Arial" panose="020B0604020202020204" pitchFamily="34" charset="0"/>
                      </a:endParaRP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278734401"/>
                  </a:ext>
                </a:extLst>
              </a:tr>
              <a:tr h="8059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800" dirty="0" err="1">
                          <a:latin typeface="Arial" panose="020B0604020202020204" pitchFamily="34" charset="0"/>
                          <a:cs typeface="Arial" panose="020B0604020202020204" pitchFamily="34" charset="0"/>
                        </a:rPr>
                        <a:t>customers_email</a:t>
                      </a:r>
                      <a:r>
                        <a:rPr lang="en-IN" sz="800" dirty="0">
                          <a:latin typeface="Arial" panose="020B0604020202020204" pitchFamily="34" charset="0"/>
                          <a:cs typeface="Arial" panose="020B0604020202020204" pitchFamily="34" charset="0"/>
                        </a:rPr>
                        <a:t>: varchar(100)</a:t>
                      </a: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460009784"/>
                  </a:ext>
                </a:extLst>
              </a:tr>
              <a:tr h="8059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800" dirty="0">
                          <a:latin typeface="Arial" panose="020B0604020202020204" pitchFamily="34" charset="0"/>
                          <a:cs typeface="Arial" panose="020B0604020202020204" pitchFamily="34" charset="0"/>
                        </a:rPr>
                        <a:t>customers_pass: varchar(100)</a:t>
                      </a: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546914"/>
                  </a:ext>
                </a:extLst>
              </a:tr>
              <a:tr h="8059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800" dirty="0">
                          <a:latin typeface="Arial" panose="020B0604020202020204" pitchFamily="34" charset="0"/>
                          <a:cs typeface="Arial" panose="020B0604020202020204" pitchFamily="34" charset="0"/>
                        </a:rPr>
                        <a:t>customers_postcode: varchar(100)</a:t>
                      </a: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196389373"/>
                  </a:ext>
                </a:extLst>
              </a:tr>
              <a:tr h="8059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800" dirty="0" err="1">
                          <a:latin typeface="Arial" panose="020B0604020202020204" pitchFamily="34" charset="0"/>
                          <a:cs typeface="Arial" panose="020B0604020202020204" pitchFamily="34" charset="0"/>
                        </a:rPr>
                        <a:t>customers_city</a:t>
                      </a:r>
                      <a:r>
                        <a:rPr lang="en-IN" sz="800" dirty="0">
                          <a:latin typeface="Arial" panose="020B0604020202020204" pitchFamily="34" charset="0"/>
                          <a:cs typeface="Arial" panose="020B0604020202020204" pitchFamily="34" charset="0"/>
                        </a:rPr>
                        <a:t>: text</a:t>
                      </a: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32562499"/>
                  </a:ext>
                </a:extLst>
              </a:tr>
              <a:tr h="8059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800" dirty="0" err="1">
                          <a:latin typeface="Arial" panose="020B0604020202020204" pitchFamily="34" charset="0"/>
                          <a:cs typeface="Arial" panose="020B0604020202020204" pitchFamily="34" charset="0"/>
                        </a:rPr>
                        <a:t>customers_phone</a:t>
                      </a:r>
                      <a:r>
                        <a:rPr lang="en-IN" sz="800" dirty="0">
                          <a:latin typeface="Arial" panose="020B0604020202020204" pitchFamily="34" charset="0"/>
                          <a:cs typeface="Arial" panose="020B0604020202020204" pitchFamily="34" charset="0"/>
                        </a:rPr>
                        <a:t>: varchar(255)</a:t>
                      </a: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30037221"/>
                  </a:ext>
                </a:extLst>
              </a:tr>
              <a:tr h="8059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800" dirty="0" err="1">
                          <a:latin typeface="Arial" panose="020B0604020202020204" pitchFamily="34" charset="0"/>
                          <a:cs typeface="Arial" panose="020B0604020202020204" pitchFamily="34" charset="0"/>
                        </a:rPr>
                        <a:t>customers_address</a:t>
                      </a:r>
                      <a:r>
                        <a:rPr lang="en-IN" sz="800" dirty="0">
                          <a:latin typeface="Arial" panose="020B0604020202020204" pitchFamily="34" charset="0"/>
                          <a:cs typeface="Arial" panose="020B0604020202020204" pitchFamily="34" charset="0"/>
                        </a:rPr>
                        <a:t>: text</a:t>
                      </a: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933471690"/>
                  </a:ext>
                </a:extLst>
              </a:tr>
              <a:tr h="8059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800" dirty="0" err="1">
                          <a:latin typeface="Arial" panose="020B0604020202020204" pitchFamily="34" charset="0"/>
                          <a:cs typeface="Arial" panose="020B0604020202020204" pitchFamily="34" charset="0"/>
                        </a:rPr>
                        <a:t>customers_image</a:t>
                      </a:r>
                      <a:r>
                        <a:rPr lang="en-IN" sz="800" dirty="0">
                          <a:latin typeface="Arial" panose="020B0604020202020204" pitchFamily="34" charset="0"/>
                          <a:cs typeface="Arial" panose="020B0604020202020204" pitchFamily="34" charset="0"/>
                        </a:rPr>
                        <a:t>: text</a:t>
                      </a: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90552295"/>
                  </a:ext>
                </a:extLst>
              </a:tr>
            </a:tbl>
          </a:graphicData>
        </a:graphic>
      </p:graphicFrame>
      <p:graphicFrame>
        <p:nvGraphicFramePr>
          <p:cNvPr id="18" name="Table 17">
            <a:extLst>
              <a:ext uri="{FF2B5EF4-FFF2-40B4-BE49-F238E27FC236}">
                <a16:creationId xmlns:a16="http://schemas.microsoft.com/office/drawing/2014/main" xmlns="" id="{8DF82190-43DD-4829-8006-71A3716EB319}"/>
              </a:ext>
            </a:extLst>
          </p:cNvPr>
          <p:cNvGraphicFramePr>
            <a:graphicFrameLocks noGrp="1"/>
          </p:cNvGraphicFramePr>
          <p:nvPr>
            <p:extLst/>
          </p:nvPr>
        </p:nvGraphicFramePr>
        <p:xfrm>
          <a:off x="723900" y="3580134"/>
          <a:ext cx="1325881" cy="1421280"/>
        </p:xfrm>
        <a:graphic>
          <a:graphicData uri="http://schemas.openxmlformats.org/drawingml/2006/table">
            <a:tbl>
              <a:tblPr firstRow="1" bandRow="1">
                <a:tableStyleId>{5C22544A-7EE6-4342-B048-85BDC9FD1C3A}</a:tableStyleId>
              </a:tblPr>
              <a:tblGrid>
                <a:gridCol w="1325881">
                  <a:extLst>
                    <a:ext uri="{9D8B030D-6E8A-4147-A177-3AD203B41FA5}">
                      <a16:colId xmlns:a16="http://schemas.microsoft.com/office/drawing/2014/main" xmlns="" val="2560698109"/>
                    </a:ext>
                  </a:extLst>
                </a:gridCol>
              </a:tblGrid>
              <a:tr h="106680">
                <a:tc>
                  <a:txBody>
                    <a:bodyPr/>
                    <a:lstStyle/>
                    <a:p>
                      <a:r>
                        <a:rPr lang="en-IN" sz="800" dirty="0">
                          <a:latin typeface="Arial" panose="020B0604020202020204" pitchFamily="34" charset="0"/>
                          <a:cs typeface="Arial" panose="020B0604020202020204" pitchFamily="34" charset="0"/>
                        </a:rPr>
                        <a:t>products</a:t>
                      </a:r>
                    </a:p>
                  </a:txBody>
                  <a:tcPr marL="36000" marR="36000" marT="18000" marB="1800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63084714"/>
                  </a:ext>
                </a:extLst>
              </a:tr>
              <a:tr h="106680">
                <a:tc>
                  <a:txBody>
                    <a:bodyPr/>
                    <a:lstStyle/>
                    <a:p>
                      <a:r>
                        <a:rPr lang="en-IN" sz="800" dirty="0" err="1">
                          <a:latin typeface="Arial" panose="020B0604020202020204" pitchFamily="34" charset="0"/>
                          <a:cs typeface="Arial" panose="020B0604020202020204" pitchFamily="34" charset="0"/>
                        </a:rPr>
                        <a:t>product_id</a:t>
                      </a:r>
                      <a:r>
                        <a:rPr lang="en-IN" sz="800" dirty="0">
                          <a:latin typeface="Arial" panose="020B0604020202020204" pitchFamily="34" charset="0"/>
                          <a:cs typeface="Arial" panose="020B0604020202020204" pitchFamily="34" charset="0"/>
                        </a:rPr>
                        <a:t>: int(100)</a:t>
                      </a:r>
                    </a:p>
                  </a:txBody>
                  <a:tcPr marL="36000" marR="36000" marT="18000" marB="1800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673322995"/>
                  </a:ext>
                </a:extLst>
              </a:tr>
              <a:tr h="1066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800" dirty="0" err="1">
                          <a:latin typeface="Arial" panose="020B0604020202020204" pitchFamily="34" charset="0"/>
                          <a:cs typeface="Arial" panose="020B0604020202020204" pitchFamily="34" charset="0"/>
                        </a:rPr>
                        <a:t>product_cat</a:t>
                      </a:r>
                      <a:r>
                        <a:rPr lang="en-IN" sz="800" dirty="0">
                          <a:latin typeface="Arial" panose="020B0604020202020204" pitchFamily="34" charset="0"/>
                          <a:cs typeface="Arial" panose="020B0604020202020204" pitchFamily="34" charset="0"/>
                        </a:rPr>
                        <a:t>: int(100)</a:t>
                      </a: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022094708"/>
                  </a:ext>
                </a:extLst>
              </a:tr>
              <a:tr h="1066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800" dirty="0" err="1">
                          <a:latin typeface="Arial" panose="020B0604020202020204" pitchFamily="34" charset="0"/>
                          <a:cs typeface="Arial" panose="020B0604020202020204" pitchFamily="34" charset="0"/>
                        </a:rPr>
                        <a:t>product_brand</a:t>
                      </a:r>
                      <a:r>
                        <a:rPr lang="en-IN" sz="800" dirty="0">
                          <a:latin typeface="Arial" panose="020B0604020202020204" pitchFamily="34" charset="0"/>
                          <a:cs typeface="Arial" panose="020B0604020202020204" pitchFamily="34" charset="0"/>
                        </a:rPr>
                        <a:t>: int(100)</a:t>
                      </a: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991305368"/>
                  </a:ext>
                </a:extLst>
              </a:tr>
              <a:tr h="1066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800" dirty="0" err="1">
                          <a:latin typeface="Arial" panose="020B0604020202020204" pitchFamily="34" charset="0"/>
                          <a:cs typeface="Arial" panose="020B0604020202020204" pitchFamily="34" charset="0"/>
                        </a:rPr>
                        <a:t>product_title</a:t>
                      </a:r>
                      <a:r>
                        <a:rPr lang="en-IN" sz="800" dirty="0">
                          <a:latin typeface="Arial" panose="020B0604020202020204" pitchFamily="34" charset="0"/>
                          <a:cs typeface="Arial" panose="020B0604020202020204" pitchFamily="34" charset="0"/>
                        </a:rPr>
                        <a:t>: varchar(255)</a:t>
                      </a: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278734401"/>
                  </a:ext>
                </a:extLst>
              </a:tr>
              <a:tr h="1066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800" dirty="0" err="1">
                          <a:latin typeface="Arial" panose="020B0604020202020204" pitchFamily="34" charset="0"/>
                          <a:cs typeface="Arial" panose="020B0604020202020204" pitchFamily="34" charset="0"/>
                        </a:rPr>
                        <a:t>product_price</a:t>
                      </a:r>
                      <a:r>
                        <a:rPr lang="en-IN" sz="800" dirty="0">
                          <a:latin typeface="Arial" panose="020B0604020202020204" pitchFamily="34" charset="0"/>
                          <a:cs typeface="Arial" panose="020B0604020202020204" pitchFamily="34" charset="0"/>
                        </a:rPr>
                        <a:t>: int(100)</a:t>
                      </a: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460009784"/>
                  </a:ext>
                </a:extLst>
              </a:tr>
              <a:tr h="1066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800" dirty="0" err="1">
                          <a:latin typeface="Arial" panose="020B0604020202020204" pitchFamily="34" charset="0"/>
                          <a:cs typeface="Arial" panose="020B0604020202020204" pitchFamily="34" charset="0"/>
                        </a:rPr>
                        <a:t>product_desc</a:t>
                      </a:r>
                      <a:r>
                        <a:rPr lang="en-IN" sz="800" dirty="0">
                          <a:latin typeface="Arial" panose="020B0604020202020204" pitchFamily="34" charset="0"/>
                          <a:cs typeface="Arial" panose="020B0604020202020204" pitchFamily="34" charset="0"/>
                        </a:rPr>
                        <a:t>: text</a:t>
                      </a: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546914"/>
                  </a:ext>
                </a:extLst>
              </a:tr>
              <a:tr h="1066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800" dirty="0" err="1">
                          <a:latin typeface="Arial" panose="020B0604020202020204" pitchFamily="34" charset="0"/>
                          <a:cs typeface="Arial" panose="020B0604020202020204" pitchFamily="34" charset="0"/>
                        </a:rPr>
                        <a:t>product_image</a:t>
                      </a:r>
                      <a:r>
                        <a:rPr lang="en-IN" sz="800" dirty="0">
                          <a:latin typeface="Arial" panose="020B0604020202020204" pitchFamily="34" charset="0"/>
                          <a:cs typeface="Arial" panose="020B0604020202020204" pitchFamily="34" charset="0"/>
                        </a:rPr>
                        <a:t>: text</a:t>
                      </a: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196389373"/>
                  </a:ext>
                </a:extLst>
              </a:tr>
              <a:tr h="1066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800" dirty="0" err="1">
                          <a:latin typeface="Arial" panose="020B0604020202020204" pitchFamily="34" charset="0"/>
                          <a:cs typeface="Arial" panose="020B0604020202020204" pitchFamily="34" charset="0"/>
                        </a:rPr>
                        <a:t>product_keywordstext</a:t>
                      </a:r>
                      <a:endParaRPr lang="en-IN" sz="800" dirty="0">
                        <a:latin typeface="Arial" panose="020B0604020202020204" pitchFamily="34" charset="0"/>
                        <a:cs typeface="Arial" panose="020B0604020202020204" pitchFamily="34" charset="0"/>
                      </a:endParaRP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32562499"/>
                  </a:ext>
                </a:extLst>
              </a:tr>
            </a:tbl>
          </a:graphicData>
        </a:graphic>
      </p:graphicFrame>
      <p:graphicFrame>
        <p:nvGraphicFramePr>
          <p:cNvPr id="19" name="Table 18">
            <a:extLst>
              <a:ext uri="{FF2B5EF4-FFF2-40B4-BE49-F238E27FC236}">
                <a16:creationId xmlns:a16="http://schemas.microsoft.com/office/drawing/2014/main" xmlns="" id="{31B6656A-511F-4A90-AD92-B94B2BF4FD4D}"/>
              </a:ext>
            </a:extLst>
          </p:cNvPr>
          <p:cNvGraphicFramePr>
            <a:graphicFrameLocks noGrp="1"/>
          </p:cNvGraphicFramePr>
          <p:nvPr>
            <p:extLst/>
          </p:nvPr>
        </p:nvGraphicFramePr>
        <p:xfrm>
          <a:off x="2717527" y="145740"/>
          <a:ext cx="1542054" cy="1421280"/>
        </p:xfrm>
        <a:graphic>
          <a:graphicData uri="http://schemas.openxmlformats.org/drawingml/2006/table">
            <a:tbl>
              <a:tblPr firstRow="1" bandRow="1">
                <a:tableStyleId>{5C22544A-7EE6-4342-B048-85BDC9FD1C3A}</a:tableStyleId>
              </a:tblPr>
              <a:tblGrid>
                <a:gridCol w="1542054">
                  <a:extLst>
                    <a:ext uri="{9D8B030D-6E8A-4147-A177-3AD203B41FA5}">
                      <a16:colId xmlns:a16="http://schemas.microsoft.com/office/drawing/2014/main" xmlns="" val="2560698109"/>
                    </a:ext>
                  </a:extLst>
                </a:gridCol>
              </a:tblGrid>
              <a:tr h="93873">
                <a:tc>
                  <a:txBody>
                    <a:bodyPr/>
                    <a:lstStyle/>
                    <a:p>
                      <a:r>
                        <a:rPr lang="en-IN" sz="800" dirty="0">
                          <a:latin typeface="Arial" panose="020B0604020202020204" pitchFamily="34" charset="0"/>
                          <a:cs typeface="Arial" panose="020B0604020202020204" pitchFamily="34" charset="0"/>
                        </a:rPr>
                        <a:t>admins</a:t>
                      </a:r>
                    </a:p>
                  </a:txBody>
                  <a:tcPr marL="36000" marR="36000" marT="18000" marB="1800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63084714"/>
                  </a:ext>
                </a:extLst>
              </a:tr>
              <a:tr h="93873">
                <a:tc>
                  <a:txBody>
                    <a:bodyPr/>
                    <a:lstStyle/>
                    <a:p>
                      <a:r>
                        <a:rPr lang="en-IN" sz="800" dirty="0" err="1">
                          <a:latin typeface="Arial" panose="020B0604020202020204" pitchFamily="34" charset="0"/>
                          <a:cs typeface="Arial" panose="020B0604020202020204" pitchFamily="34" charset="0"/>
                        </a:rPr>
                        <a:t>admin_id</a:t>
                      </a:r>
                      <a:r>
                        <a:rPr lang="en-IN" sz="800" dirty="0">
                          <a:latin typeface="Arial" panose="020B0604020202020204" pitchFamily="34" charset="0"/>
                          <a:cs typeface="Arial" panose="020B0604020202020204" pitchFamily="34" charset="0"/>
                        </a:rPr>
                        <a:t>: int(10)</a:t>
                      </a:r>
                    </a:p>
                  </a:txBody>
                  <a:tcPr marL="36000" marR="36000" marT="18000" marB="1800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673322995"/>
                  </a:ext>
                </a:extLst>
              </a:tr>
              <a:tr h="9387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800" dirty="0" err="1">
                          <a:latin typeface="Arial" panose="020B0604020202020204" pitchFamily="34" charset="0"/>
                          <a:cs typeface="Arial" panose="020B0604020202020204" pitchFamily="34" charset="0"/>
                        </a:rPr>
                        <a:t>admin_fname</a:t>
                      </a:r>
                      <a:r>
                        <a:rPr lang="en-IN" sz="800" dirty="0">
                          <a:latin typeface="Arial" panose="020B0604020202020204" pitchFamily="34" charset="0"/>
                          <a:cs typeface="Arial" panose="020B0604020202020204" pitchFamily="34" charset="0"/>
                        </a:rPr>
                        <a:t>: varchar(255)</a:t>
                      </a: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022094708"/>
                  </a:ext>
                </a:extLst>
              </a:tr>
              <a:tr h="9387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800" dirty="0" err="1">
                          <a:latin typeface="Arial" panose="020B0604020202020204" pitchFamily="34" charset="0"/>
                          <a:cs typeface="Arial" panose="020B0604020202020204" pitchFamily="34" charset="0"/>
                        </a:rPr>
                        <a:t>admin_Iname</a:t>
                      </a:r>
                      <a:r>
                        <a:rPr lang="en-IN" sz="800" dirty="0">
                          <a:latin typeface="Arial" panose="020B0604020202020204" pitchFamily="34" charset="0"/>
                          <a:cs typeface="Arial" panose="020B0604020202020204" pitchFamily="34" charset="0"/>
                        </a:rPr>
                        <a:t>: varchar(255)</a:t>
                      </a: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991305368"/>
                  </a:ext>
                </a:extLst>
              </a:tr>
              <a:tr h="13484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800" dirty="0" err="1">
                          <a:latin typeface="Arial" panose="020B0604020202020204" pitchFamily="34" charset="0"/>
                          <a:cs typeface="Arial" panose="020B0604020202020204" pitchFamily="34" charset="0"/>
                        </a:rPr>
                        <a:t>admin_email</a:t>
                      </a:r>
                      <a:r>
                        <a:rPr lang="en-IN" sz="800" dirty="0">
                          <a:latin typeface="Arial" panose="020B0604020202020204" pitchFamily="34" charset="0"/>
                          <a:cs typeface="Arial" panose="020B0604020202020204" pitchFamily="34" charset="0"/>
                        </a:rPr>
                        <a:t>: varchar(255)</a:t>
                      </a: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278734401"/>
                  </a:ext>
                </a:extLst>
              </a:tr>
              <a:tr h="9387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800" dirty="0" err="1">
                          <a:latin typeface="Arial" panose="020B0604020202020204" pitchFamily="34" charset="0"/>
                          <a:cs typeface="Arial" panose="020B0604020202020204" pitchFamily="34" charset="0"/>
                        </a:rPr>
                        <a:t>admin_password</a:t>
                      </a:r>
                      <a:r>
                        <a:rPr lang="en-IN" sz="800" dirty="0">
                          <a:latin typeface="Arial" panose="020B0604020202020204" pitchFamily="34" charset="0"/>
                          <a:cs typeface="Arial" panose="020B0604020202020204" pitchFamily="34" charset="0"/>
                        </a:rPr>
                        <a:t>: varchar(255)</a:t>
                      </a: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460009784"/>
                  </a:ext>
                </a:extLst>
              </a:tr>
              <a:tr h="9387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800" dirty="0" err="1">
                          <a:latin typeface="Arial" panose="020B0604020202020204" pitchFamily="34" charset="0"/>
                          <a:cs typeface="Arial" panose="020B0604020202020204" pitchFamily="34" charset="0"/>
                        </a:rPr>
                        <a:t>admin_address</a:t>
                      </a:r>
                      <a:r>
                        <a:rPr lang="en-IN" sz="800" dirty="0">
                          <a:latin typeface="Arial" panose="020B0604020202020204" pitchFamily="34" charset="0"/>
                          <a:cs typeface="Arial" panose="020B0604020202020204" pitchFamily="34" charset="0"/>
                        </a:rPr>
                        <a:t>: varchar(255)</a:t>
                      </a: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546914"/>
                  </a:ext>
                </a:extLst>
              </a:tr>
              <a:tr h="9387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800" dirty="0" err="1">
                          <a:latin typeface="Arial" panose="020B0604020202020204" pitchFamily="34" charset="0"/>
                          <a:cs typeface="Arial" panose="020B0604020202020204" pitchFamily="34" charset="0"/>
                        </a:rPr>
                        <a:t>admin_sex</a:t>
                      </a:r>
                      <a:r>
                        <a:rPr lang="en-IN" sz="800" dirty="0">
                          <a:latin typeface="Arial" panose="020B0604020202020204" pitchFamily="34" charset="0"/>
                          <a:cs typeface="Arial" panose="020B0604020202020204" pitchFamily="34" charset="0"/>
                        </a:rPr>
                        <a:t>: varchar(255)</a:t>
                      </a: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196389373"/>
                  </a:ext>
                </a:extLst>
              </a:tr>
              <a:tr h="9387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800" dirty="0" err="1">
                          <a:latin typeface="Arial" panose="020B0604020202020204" pitchFamily="34" charset="0"/>
                          <a:cs typeface="Arial" panose="020B0604020202020204" pitchFamily="34" charset="0"/>
                        </a:rPr>
                        <a:t>admin_postcode</a:t>
                      </a:r>
                      <a:r>
                        <a:rPr lang="en-IN" sz="800" dirty="0">
                          <a:latin typeface="Arial" panose="020B0604020202020204" pitchFamily="34" charset="0"/>
                          <a:cs typeface="Arial" panose="020B0604020202020204" pitchFamily="34" charset="0"/>
                        </a:rPr>
                        <a:t>: varchar(255)</a:t>
                      </a: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32562499"/>
                  </a:ext>
                </a:extLst>
              </a:tr>
            </a:tbl>
          </a:graphicData>
        </a:graphic>
      </p:graphicFrame>
      <p:graphicFrame>
        <p:nvGraphicFramePr>
          <p:cNvPr id="20" name="Table 19">
            <a:extLst>
              <a:ext uri="{FF2B5EF4-FFF2-40B4-BE49-F238E27FC236}">
                <a16:creationId xmlns:a16="http://schemas.microsoft.com/office/drawing/2014/main" xmlns="" id="{D45B6C09-E31A-4C69-B6E3-96B09616CFDB}"/>
              </a:ext>
            </a:extLst>
          </p:cNvPr>
          <p:cNvGraphicFramePr>
            <a:graphicFrameLocks noGrp="1"/>
          </p:cNvGraphicFramePr>
          <p:nvPr>
            <p:extLst/>
          </p:nvPr>
        </p:nvGraphicFramePr>
        <p:xfrm>
          <a:off x="2717526" y="1968654"/>
          <a:ext cx="1854474" cy="1263360"/>
        </p:xfrm>
        <a:graphic>
          <a:graphicData uri="http://schemas.openxmlformats.org/drawingml/2006/table">
            <a:tbl>
              <a:tblPr firstRow="1" bandRow="1">
                <a:tableStyleId>{5C22544A-7EE6-4342-B048-85BDC9FD1C3A}</a:tableStyleId>
              </a:tblPr>
              <a:tblGrid>
                <a:gridCol w="1854474">
                  <a:extLst>
                    <a:ext uri="{9D8B030D-6E8A-4147-A177-3AD203B41FA5}">
                      <a16:colId xmlns:a16="http://schemas.microsoft.com/office/drawing/2014/main" xmlns="" val="2560698109"/>
                    </a:ext>
                  </a:extLst>
                </a:gridCol>
              </a:tblGrid>
              <a:tr h="78656">
                <a:tc>
                  <a:txBody>
                    <a:bodyPr/>
                    <a:lstStyle/>
                    <a:p>
                      <a:r>
                        <a:rPr lang="en-IN" sz="800" dirty="0">
                          <a:latin typeface="Arial" panose="020B0604020202020204" pitchFamily="34" charset="0"/>
                          <a:cs typeface="Arial" panose="020B0604020202020204" pitchFamily="34" charset="0"/>
                        </a:rPr>
                        <a:t>orders</a:t>
                      </a:r>
                    </a:p>
                  </a:txBody>
                  <a:tcPr marL="36000" marR="36000" marT="18000" marB="1800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63084714"/>
                  </a:ext>
                </a:extLst>
              </a:tr>
              <a:tr h="78656">
                <a:tc>
                  <a:txBody>
                    <a:bodyPr/>
                    <a:lstStyle/>
                    <a:p>
                      <a:r>
                        <a:rPr lang="en-IN" sz="800" dirty="0" err="1">
                          <a:latin typeface="Arial" panose="020B0604020202020204" pitchFamily="34" charset="0"/>
                          <a:cs typeface="Arial" panose="020B0604020202020204" pitchFamily="34" charset="0"/>
                        </a:rPr>
                        <a:t>Orders_id</a:t>
                      </a:r>
                      <a:r>
                        <a:rPr lang="en-IN" sz="800" dirty="0">
                          <a:latin typeface="Arial" panose="020B0604020202020204" pitchFamily="34" charset="0"/>
                          <a:cs typeface="Arial" panose="020B0604020202020204" pitchFamily="34" charset="0"/>
                        </a:rPr>
                        <a:t>: int(100)</a:t>
                      </a:r>
                    </a:p>
                  </a:txBody>
                  <a:tcPr marL="36000" marR="36000" marT="18000" marB="1800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673322995"/>
                  </a:ext>
                </a:extLst>
              </a:tr>
              <a:tr h="7865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800" dirty="0" err="1">
                          <a:latin typeface="Arial" panose="020B0604020202020204" pitchFamily="34" charset="0"/>
                          <a:cs typeface="Arial" panose="020B0604020202020204" pitchFamily="34" charset="0"/>
                        </a:rPr>
                        <a:t>p_id</a:t>
                      </a:r>
                      <a:r>
                        <a:rPr lang="en-IN" sz="800" dirty="0">
                          <a:latin typeface="Arial" panose="020B0604020202020204" pitchFamily="34" charset="0"/>
                          <a:cs typeface="Arial" panose="020B0604020202020204" pitchFamily="34" charset="0"/>
                        </a:rPr>
                        <a:t>: int(100)</a:t>
                      </a: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022094708"/>
                  </a:ext>
                </a:extLst>
              </a:tr>
              <a:tr h="78656">
                <a:tc>
                  <a:txBody>
                    <a:bodyPr/>
                    <a:lstStyle/>
                    <a:p>
                      <a:r>
                        <a:rPr lang="en-IN" sz="800" dirty="0" err="1">
                          <a:latin typeface="Arial" panose="020B0604020202020204" pitchFamily="34" charset="0"/>
                          <a:cs typeface="Arial" panose="020B0604020202020204" pitchFamily="34" charset="0"/>
                        </a:rPr>
                        <a:t>C_id</a:t>
                      </a:r>
                      <a:r>
                        <a:rPr lang="en-IN" sz="800" dirty="0">
                          <a:latin typeface="Arial" panose="020B0604020202020204" pitchFamily="34" charset="0"/>
                          <a:cs typeface="Arial" panose="020B0604020202020204" pitchFamily="34" charset="0"/>
                        </a:rPr>
                        <a:t>: Int(100)</a:t>
                      </a: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991305368"/>
                  </a:ext>
                </a:extLst>
              </a:tr>
              <a:tr h="78656">
                <a:tc>
                  <a:txBody>
                    <a:bodyPr/>
                    <a:lstStyle/>
                    <a:p>
                      <a:r>
                        <a:rPr lang="en-IN" sz="800" dirty="0">
                          <a:latin typeface="Arial" panose="020B0604020202020204" pitchFamily="34" charset="0"/>
                          <a:cs typeface="Arial" panose="020B0604020202020204" pitchFamily="34" charset="0"/>
                        </a:rPr>
                        <a:t>Qty: int(100)</a:t>
                      </a: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278734401"/>
                  </a:ext>
                </a:extLst>
              </a:tr>
              <a:tr h="78656">
                <a:tc>
                  <a:txBody>
                    <a:bodyPr/>
                    <a:lstStyle/>
                    <a:p>
                      <a:r>
                        <a:rPr lang="en-IN" sz="800" dirty="0" err="1">
                          <a:latin typeface="Arial" panose="020B0604020202020204" pitchFamily="34" charset="0"/>
                          <a:cs typeface="Arial" panose="020B0604020202020204" pitchFamily="34" charset="0"/>
                        </a:rPr>
                        <a:t>Invoice_no</a:t>
                      </a:r>
                      <a:r>
                        <a:rPr lang="en-IN" sz="800" dirty="0">
                          <a:latin typeface="Arial" panose="020B0604020202020204" pitchFamily="34" charset="0"/>
                          <a:cs typeface="Arial" panose="020B0604020202020204" pitchFamily="34" charset="0"/>
                        </a:rPr>
                        <a:t>: int(100)</a:t>
                      </a: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460009784"/>
                  </a:ext>
                </a:extLst>
              </a:tr>
              <a:tr h="78656">
                <a:tc>
                  <a:txBody>
                    <a:bodyPr/>
                    <a:lstStyle/>
                    <a:p>
                      <a:r>
                        <a:rPr lang="en-IN" sz="800" dirty="0">
                          <a:latin typeface="Arial" panose="020B0604020202020204" pitchFamily="34" charset="0"/>
                          <a:cs typeface="Arial" panose="020B0604020202020204" pitchFamily="34" charset="0"/>
                        </a:rPr>
                        <a:t>Status: </a:t>
                      </a:r>
                      <a:r>
                        <a:rPr lang="en-IN" sz="800" dirty="0" err="1">
                          <a:latin typeface="Arial" panose="020B0604020202020204" pitchFamily="34" charset="0"/>
                          <a:cs typeface="Arial" panose="020B0604020202020204" pitchFamily="34" charset="0"/>
                        </a:rPr>
                        <a:t>tect</a:t>
                      </a:r>
                      <a:endParaRPr lang="en-IN" sz="800" dirty="0">
                        <a:latin typeface="Arial" panose="020B0604020202020204" pitchFamily="34" charset="0"/>
                        <a:cs typeface="Arial" panose="020B0604020202020204" pitchFamily="34" charset="0"/>
                      </a:endParaRP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9546914"/>
                  </a:ext>
                </a:extLst>
              </a:tr>
              <a:tr h="78656">
                <a:tc>
                  <a:txBody>
                    <a:bodyPr/>
                    <a:lstStyle/>
                    <a:p>
                      <a:r>
                        <a:rPr lang="en-IN" sz="800" dirty="0" err="1">
                          <a:latin typeface="Arial" panose="020B0604020202020204" pitchFamily="34" charset="0"/>
                          <a:cs typeface="Arial" panose="020B0604020202020204" pitchFamily="34" charset="0"/>
                        </a:rPr>
                        <a:t>Order_date</a:t>
                      </a:r>
                      <a:r>
                        <a:rPr lang="en-IN" sz="800" dirty="0">
                          <a:latin typeface="Arial" panose="020B0604020202020204" pitchFamily="34" charset="0"/>
                          <a:cs typeface="Arial" panose="020B0604020202020204" pitchFamily="34" charset="0"/>
                        </a:rPr>
                        <a:t>: date</a:t>
                      </a: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196389373"/>
                  </a:ext>
                </a:extLst>
              </a:tr>
            </a:tbl>
          </a:graphicData>
        </a:graphic>
      </p:graphicFrame>
      <p:graphicFrame>
        <p:nvGraphicFramePr>
          <p:cNvPr id="21" name="Table 20">
            <a:extLst>
              <a:ext uri="{FF2B5EF4-FFF2-40B4-BE49-F238E27FC236}">
                <a16:creationId xmlns:a16="http://schemas.microsoft.com/office/drawing/2014/main" xmlns="" id="{F813A1C8-C0FE-4E9B-B5BB-411DC2478F29}"/>
              </a:ext>
            </a:extLst>
          </p:cNvPr>
          <p:cNvGraphicFramePr>
            <a:graphicFrameLocks noGrp="1"/>
          </p:cNvGraphicFramePr>
          <p:nvPr>
            <p:extLst>
              <p:ext uri="{D42A27DB-BD31-4B8C-83A1-F6EECF244321}">
                <p14:modId xmlns:p14="http://schemas.microsoft.com/office/powerpoint/2010/main" val="567025007"/>
              </p:ext>
            </p:extLst>
          </p:nvPr>
        </p:nvGraphicFramePr>
        <p:xfrm>
          <a:off x="5239746" y="2600334"/>
          <a:ext cx="2358273" cy="631680"/>
        </p:xfrm>
        <a:graphic>
          <a:graphicData uri="http://schemas.openxmlformats.org/drawingml/2006/table">
            <a:tbl>
              <a:tblPr firstRow="1" bandRow="1">
                <a:tableStyleId>{5C22544A-7EE6-4342-B048-85BDC9FD1C3A}</a:tableStyleId>
              </a:tblPr>
              <a:tblGrid>
                <a:gridCol w="2358273">
                  <a:extLst>
                    <a:ext uri="{9D8B030D-6E8A-4147-A177-3AD203B41FA5}">
                      <a16:colId xmlns:a16="http://schemas.microsoft.com/office/drawing/2014/main" xmlns="" val="2560698109"/>
                    </a:ext>
                  </a:extLst>
                </a:gridCol>
              </a:tblGrid>
              <a:tr h="119826">
                <a:tc>
                  <a:txBody>
                    <a:bodyPr/>
                    <a:lstStyle/>
                    <a:p>
                      <a:r>
                        <a:rPr lang="en-US" sz="800" dirty="0" smtClean="0">
                          <a:latin typeface="Arial" panose="020B0604020202020204" pitchFamily="34" charset="0"/>
                          <a:cs typeface="Arial" panose="020B0604020202020204" pitchFamily="34" charset="0"/>
                        </a:rPr>
                        <a:t>cart</a:t>
                      </a:r>
                      <a:endParaRPr lang="en-IN" sz="800" dirty="0">
                        <a:latin typeface="Arial" panose="020B0604020202020204" pitchFamily="34" charset="0"/>
                        <a:cs typeface="Arial" panose="020B0604020202020204" pitchFamily="34" charset="0"/>
                      </a:endParaRPr>
                    </a:p>
                  </a:txBody>
                  <a:tcPr marL="36000" marR="36000" marT="18000" marB="1800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63084714"/>
                  </a:ext>
                </a:extLst>
              </a:tr>
              <a:tr h="119826">
                <a:tc>
                  <a:txBody>
                    <a:bodyPr/>
                    <a:lstStyle/>
                    <a:p>
                      <a:r>
                        <a:rPr lang="en-US" sz="800" dirty="0" err="1" smtClean="0">
                          <a:latin typeface="Arial" panose="020B0604020202020204" pitchFamily="34" charset="0"/>
                          <a:cs typeface="Arial" panose="020B0604020202020204" pitchFamily="34" charset="0"/>
                        </a:rPr>
                        <a:t>p_id:int</a:t>
                      </a:r>
                      <a:r>
                        <a:rPr lang="en-US" sz="800" dirty="0" smtClean="0">
                          <a:latin typeface="Arial" panose="020B0604020202020204" pitchFamily="34" charset="0"/>
                          <a:cs typeface="Arial" panose="020B0604020202020204" pitchFamily="34" charset="0"/>
                        </a:rPr>
                        <a:t>(10)</a:t>
                      </a:r>
                      <a:endParaRPr lang="en-IN" sz="800" dirty="0">
                        <a:latin typeface="Arial" panose="020B0604020202020204" pitchFamily="34" charset="0"/>
                        <a:cs typeface="Arial" panose="020B0604020202020204" pitchFamily="34" charset="0"/>
                      </a:endParaRPr>
                    </a:p>
                  </a:txBody>
                  <a:tcPr marL="36000" marR="36000" marT="18000" marB="1800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673322995"/>
                  </a:ext>
                </a:extLst>
              </a:tr>
              <a:tr h="119826">
                <a:tc>
                  <a:txBody>
                    <a:bodyPr/>
                    <a:lstStyle/>
                    <a:p>
                      <a:r>
                        <a:rPr lang="en-US" sz="800" dirty="0" err="1" smtClean="0">
                          <a:latin typeface="Arial" panose="020B0604020202020204" pitchFamily="34" charset="0"/>
                          <a:cs typeface="Arial" panose="020B0604020202020204" pitchFamily="34" charset="0"/>
                        </a:rPr>
                        <a:t>Ip_add:varchar</a:t>
                      </a:r>
                      <a:r>
                        <a:rPr lang="en-US" sz="800" dirty="0" smtClean="0">
                          <a:latin typeface="Arial" panose="020B0604020202020204" pitchFamily="34" charset="0"/>
                          <a:cs typeface="Arial" panose="020B0604020202020204" pitchFamily="34" charset="0"/>
                        </a:rPr>
                        <a:t>(255)</a:t>
                      </a:r>
                      <a:endParaRPr lang="en-IN" sz="800" dirty="0">
                        <a:latin typeface="Arial" panose="020B0604020202020204" pitchFamily="34" charset="0"/>
                        <a:cs typeface="Arial" panose="020B0604020202020204" pitchFamily="34" charset="0"/>
                      </a:endParaRP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022094708"/>
                  </a:ext>
                </a:extLst>
              </a:tr>
              <a:tr h="119826">
                <a:tc>
                  <a:txBody>
                    <a:bodyPr/>
                    <a:lstStyle/>
                    <a:p>
                      <a:r>
                        <a:rPr lang="en-US" sz="800" dirty="0" err="1" smtClean="0">
                          <a:latin typeface="Arial" panose="020B0604020202020204" pitchFamily="34" charset="0"/>
                          <a:cs typeface="Arial" panose="020B0604020202020204" pitchFamily="34" charset="0"/>
                        </a:rPr>
                        <a:t>qty:int</a:t>
                      </a:r>
                      <a:r>
                        <a:rPr lang="en-US" sz="800" dirty="0" smtClean="0">
                          <a:latin typeface="Arial" panose="020B0604020202020204" pitchFamily="34" charset="0"/>
                          <a:cs typeface="Arial" panose="020B0604020202020204" pitchFamily="34" charset="0"/>
                        </a:rPr>
                        <a:t>(10)</a:t>
                      </a:r>
                      <a:endParaRPr lang="en-IN" sz="800" dirty="0">
                        <a:latin typeface="Arial" panose="020B0604020202020204" pitchFamily="34" charset="0"/>
                        <a:cs typeface="Arial" panose="020B0604020202020204" pitchFamily="34" charset="0"/>
                      </a:endParaRP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991305368"/>
                  </a:ext>
                </a:extLst>
              </a:tr>
            </a:tbl>
          </a:graphicData>
        </a:graphic>
      </p:graphicFrame>
      <p:graphicFrame>
        <p:nvGraphicFramePr>
          <p:cNvPr id="22" name="Table 21">
            <a:extLst>
              <a:ext uri="{FF2B5EF4-FFF2-40B4-BE49-F238E27FC236}">
                <a16:creationId xmlns:a16="http://schemas.microsoft.com/office/drawing/2014/main" xmlns="" id="{7EFE27C0-A21A-469C-950B-EFDEF66F5015}"/>
              </a:ext>
            </a:extLst>
          </p:cNvPr>
          <p:cNvGraphicFramePr>
            <a:graphicFrameLocks noGrp="1"/>
          </p:cNvGraphicFramePr>
          <p:nvPr>
            <p:extLst>
              <p:ext uri="{D42A27DB-BD31-4B8C-83A1-F6EECF244321}">
                <p14:modId xmlns:p14="http://schemas.microsoft.com/office/powerpoint/2010/main" val="1619280103"/>
              </p:ext>
            </p:extLst>
          </p:nvPr>
        </p:nvGraphicFramePr>
        <p:xfrm>
          <a:off x="2717527" y="4261200"/>
          <a:ext cx="1854474" cy="736560"/>
        </p:xfrm>
        <a:graphic>
          <a:graphicData uri="http://schemas.openxmlformats.org/drawingml/2006/table">
            <a:tbl>
              <a:tblPr firstRow="1" bandRow="1">
                <a:tableStyleId>{5C22544A-7EE6-4342-B048-85BDC9FD1C3A}</a:tableStyleId>
              </a:tblPr>
              <a:tblGrid>
                <a:gridCol w="1854474">
                  <a:extLst>
                    <a:ext uri="{9D8B030D-6E8A-4147-A177-3AD203B41FA5}">
                      <a16:colId xmlns:a16="http://schemas.microsoft.com/office/drawing/2014/main" xmlns="" val="2560698109"/>
                    </a:ext>
                  </a:extLst>
                </a:gridCol>
              </a:tblGrid>
              <a:tr h="184140">
                <a:tc>
                  <a:txBody>
                    <a:bodyPr/>
                    <a:lstStyle/>
                    <a:p>
                      <a:r>
                        <a:rPr lang="en-US" sz="800" dirty="0" smtClean="0">
                          <a:latin typeface="Arial" panose="020B0604020202020204" pitchFamily="34" charset="0"/>
                          <a:cs typeface="Arial" panose="020B0604020202020204" pitchFamily="34" charset="0"/>
                        </a:rPr>
                        <a:t>brands</a:t>
                      </a:r>
                      <a:endParaRPr lang="en-IN" sz="800" dirty="0">
                        <a:latin typeface="Arial" panose="020B0604020202020204" pitchFamily="34" charset="0"/>
                        <a:cs typeface="Arial" panose="020B0604020202020204" pitchFamily="34" charset="0"/>
                      </a:endParaRPr>
                    </a:p>
                  </a:txBody>
                  <a:tcPr marL="36000" marR="36000" marT="18000" marB="1800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63084714"/>
                  </a:ext>
                </a:extLst>
              </a:tr>
              <a:tr h="184140">
                <a:tc>
                  <a:txBody>
                    <a:bodyPr/>
                    <a:lstStyle/>
                    <a:p>
                      <a:r>
                        <a:rPr lang="en-US" sz="800" dirty="0" err="1" smtClean="0">
                          <a:latin typeface="Arial" panose="020B0604020202020204" pitchFamily="34" charset="0"/>
                          <a:cs typeface="Arial" panose="020B0604020202020204" pitchFamily="34" charset="0"/>
                        </a:rPr>
                        <a:t>brand</a:t>
                      </a:r>
                      <a:r>
                        <a:rPr lang="en-US" sz="800" baseline="0" dirty="0" err="1" smtClean="0">
                          <a:latin typeface="Arial" panose="020B0604020202020204" pitchFamily="34" charset="0"/>
                          <a:cs typeface="Arial" panose="020B0604020202020204" pitchFamily="34" charset="0"/>
                        </a:rPr>
                        <a:t>_id:int</a:t>
                      </a:r>
                      <a:r>
                        <a:rPr lang="en-US" sz="800" baseline="0" dirty="0" smtClean="0">
                          <a:latin typeface="Arial" panose="020B0604020202020204" pitchFamily="34" charset="0"/>
                          <a:cs typeface="Arial" panose="020B0604020202020204" pitchFamily="34" charset="0"/>
                        </a:rPr>
                        <a:t>(100)</a:t>
                      </a:r>
                      <a:endParaRPr lang="en-IN" sz="800" dirty="0">
                        <a:latin typeface="Arial" panose="020B0604020202020204" pitchFamily="34" charset="0"/>
                        <a:cs typeface="Arial" panose="020B0604020202020204" pitchFamily="34" charset="0"/>
                      </a:endParaRPr>
                    </a:p>
                  </a:txBody>
                  <a:tcPr marL="36000" marR="36000" marT="18000" marB="1800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673322995"/>
                  </a:ext>
                </a:extLst>
              </a:tr>
              <a:tr h="184140">
                <a:tc>
                  <a:txBody>
                    <a:bodyPr/>
                    <a:lstStyle/>
                    <a:p>
                      <a:r>
                        <a:rPr lang="en-US" sz="800" dirty="0" err="1" smtClean="0">
                          <a:latin typeface="Arial" panose="020B0604020202020204" pitchFamily="34" charset="0"/>
                          <a:cs typeface="Arial" panose="020B0604020202020204" pitchFamily="34" charset="0"/>
                        </a:rPr>
                        <a:t>brand_title:text:text</a:t>
                      </a:r>
                      <a:endParaRPr lang="en-IN" sz="800" dirty="0">
                        <a:latin typeface="Arial" panose="020B0604020202020204" pitchFamily="34" charset="0"/>
                        <a:cs typeface="Arial" panose="020B0604020202020204" pitchFamily="34" charset="0"/>
                      </a:endParaRP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022094708"/>
                  </a:ext>
                </a:extLst>
              </a:tr>
              <a:tr h="184140">
                <a:tc>
                  <a:txBody>
                    <a:bodyPr/>
                    <a:lstStyle/>
                    <a:p>
                      <a:r>
                        <a:rPr lang="en-US" sz="800" dirty="0" err="1" smtClean="0">
                          <a:latin typeface="Arial" panose="020B0604020202020204" pitchFamily="34" charset="0"/>
                          <a:cs typeface="Arial" panose="020B0604020202020204" pitchFamily="34" charset="0"/>
                        </a:rPr>
                        <a:t>brand_desc:text</a:t>
                      </a:r>
                      <a:endParaRPr lang="en-IN" sz="800" dirty="0">
                        <a:latin typeface="Arial" panose="020B0604020202020204" pitchFamily="34" charset="0"/>
                        <a:cs typeface="Arial" panose="020B0604020202020204" pitchFamily="34" charset="0"/>
                      </a:endParaRP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991305368"/>
                  </a:ext>
                </a:extLst>
              </a:tr>
            </a:tbl>
          </a:graphicData>
        </a:graphic>
      </p:graphicFrame>
      <p:graphicFrame>
        <p:nvGraphicFramePr>
          <p:cNvPr id="23" name="Table 22">
            <a:extLst>
              <a:ext uri="{FF2B5EF4-FFF2-40B4-BE49-F238E27FC236}">
                <a16:creationId xmlns:a16="http://schemas.microsoft.com/office/drawing/2014/main" xmlns="" id="{52794849-F49B-4D61-9784-01F769450B4D}"/>
              </a:ext>
            </a:extLst>
          </p:cNvPr>
          <p:cNvGraphicFramePr>
            <a:graphicFrameLocks noGrp="1"/>
          </p:cNvGraphicFramePr>
          <p:nvPr>
            <p:extLst>
              <p:ext uri="{D42A27DB-BD31-4B8C-83A1-F6EECF244321}">
                <p14:modId xmlns:p14="http://schemas.microsoft.com/office/powerpoint/2010/main" val="505425234"/>
              </p:ext>
            </p:extLst>
          </p:nvPr>
        </p:nvGraphicFramePr>
        <p:xfrm>
          <a:off x="5669940" y="4255094"/>
          <a:ext cx="2358273" cy="631680"/>
        </p:xfrm>
        <a:graphic>
          <a:graphicData uri="http://schemas.openxmlformats.org/drawingml/2006/table">
            <a:tbl>
              <a:tblPr firstRow="1" bandRow="1">
                <a:tableStyleId>{5C22544A-7EE6-4342-B048-85BDC9FD1C3A}</a:tableStyleId>
              </a:tblPr>
              <a:tblGrid>
                <a:gridCol w="2358273">
                  <a:extLst>
                    <a:ext uri="{9D8B030D-6E8A-4147-A177-3AD203B41FA5}">
                      <a16:colId xmlns:a16="http://schemas.microsoft.com/office/drawing/2014/main" xmlns="" val="2560698109"/>
                    </a:ext>
                  </a:extLst>
                </a:gridCol>
              </a:tblGrid>
              <a:tr h="0">
                <a:tc>
                  <a:txBody>
                    <a:bodyPr/>
                    <a:lstStyle/>
                    <a:p>
                      <a:r>
                        <a:rPr lang="en-US" sz="800" dirty="0" smtClean="0">
                          <a:latin typeface="Arial" panose="020B0604020202020204" pitchFamily="34" charset="0"/>
                          <a:cs typeface="Arial" panose="020B0604020202020204" pitchFamily="34" charset="0"/>
                        </a:rPr>
                        <a:t>categories</a:t>
                      </a:r>
                      <a:endParaRPr lang="en-IN" sz="800" dirty="0">
                        <a:latin typeface="Arial" panose="020B0604020202020204" pitchFamily="34" charset="0"/>
                        <a:cs typeface="Arial" panose="020B0604020202020204" pitchFamily="34" charset="0"/>
                      </a:endParaRPr>
                    </a:p>
                  </a:txBody>
                  <a:tcPr marL="36000" marR="36000" marT="18000" marB="1800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63084714"/>
                  </a:ext>
                </a:extLst>
              </a:tr>
              <a:tr h="0">
                <a:tc>
                  <a:txBody>
                    <a:bodyPr/>
                    <a:lstStyle/>
                    <a:p>
                      <a:r>
                        <a:rPr lang="en-US" sz="800" dirty="0" err="1" smtClean="0">
                          <a:latin typeface="Arial" panose="020B0604020202020204" pitchFamily="34" charset="0"/>
                          <a:cs typeface="Arial" panose="020B0604020202020204" pitchFamily="34" charset="0"/>
                        </a:rPr>
                        <a:t>cat_id:int</a:t>
                      </a:r>
                      <a:r>
                        <a:rPr lang="en-US" sz="800" dirty="0" smtClean="0">
                          <a:latin typeface="Arial" panose="020B0604020202020204" pitchFamily="34" charset="0"/>
                          <a:cs typeface="Arial" panose="020B0604020202020204" pitchFamily="34" charset="0"/>
                        </a:rPr>
                        <a:t>(100)</a:t>
                      </a:r>
                      <a:endParaRPr lang="en-IN" sz="800" dirty="0">
                        <a:latin typeface="Arial" panose="020B0604020202020204" pitchFamily="34" charset="0"/>
                        <a:cs typeface="Arial" panose="020B0604020202020204" pitchFamily="34" charset="0"/>
                      </a:endParaRPr>
                    </a:p>
                  </a:txBody>
                  <a:tcPr marL="36000" marR="36000" marT="18000" marB="1800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673322995"/>
                  </a:ext>
                </a:extLst>
              </a:tr>
              <a:tr h="0">
                <a:tc>
                  <a:txBody>
                    <a:bodyPr/>
                    <a:lstStyle/>
                    <a:p>
                      <a:r>
                        <a:rPr lang="en-US" sz="800" dirty="0" err="1" smtClean="0">
                          <a:latin typeface="Arial" panose="020B0604020202020204" pitchFamily="34" charset="0"/>
                          <a:cs typeface="Arial" panose="020B0604020202020204" pitchFamily="34" charset="0"/>
                        </a:rPr>
                        <a:t>cat_title:text</a:t>
                      </a:r>
                      <a:endParaRPr lang="en-US" sz="800" dirty="0" smtClean="0">
                        <a:latin typeface="Arial" panose="020B0604020202020204" pitchFamily="34" charset="0"/>
                        <a:cs typeface="Arial" panose="020B0604020202020204" pitchFamily="34" charset="0"/>
                      </a:endParaRP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022094708"/>
                  </a:ext>
                </a:extLst>
              </a:tr>
              <a:tr h="0">
                <a:tc>
                  <a:txBody>
                    <a:bodyPr/>
                    <a:lstStyle/>
                    <a:p>
                      <a:r>
                        <a:rPr lang="en-US" sz="800" dirty="0" err="1" smtClean="0">
                          <a:latin typeface="Arial" panose="020B0604020202020204" pitchFamily="34" charset="0"/>
                          <a:cs typeface="Arial" panose="020B0604020202020204" pitchFamily="34" charset="0"/>
                        </a:rPr>
                        <a:t>cat_desc:text</a:t>
                      </a:r>
                      <a:endParaRPr lang="en-IN" sz="800" dirty="0">
                        <a:latin typeface="Arial" panose="020B0604020202020204" pitchFamily="34" charset="0"/>
                        <a:cs typeface="Arial" panose="020B0604020202020204" pitchFamily="34" charset="0"/>
                      </a:endParaRPr>
                    </a:p>
                  </a:txBody>
                  <a:tcPr marL="36000" marR="36000" marT="18000" marB="1800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991305368"/>
                  </a:ext>
                </a:extLst>
              </a:tr>
            </a:tbl>
          </a:graphicData>
        </a:graphic>
      </p:graphicFrame>
      <p:cxnSp>
        <p:nvCxnSpPr>
          <p:cNvPr id="3" name="Straight Arrow Connector 2"/>
          <p:cNvCxnSpPr/>
          <p:nvPr/>
        </p:nvCxnSpPr>
        <p:spPr>
          <a:xfrm flipV="1">
            <a:off x="1609344" y="1389888"/>
            <a:ext cx="43891" cy="146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2070202" y="1616659"/>
            <a:ext cx="819302" cy="855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040941" y="2750515"/>
            <a:ext cx="687629" cy="14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21" idx="1"/>
          </p:cNvCxnSpPr>
          <p:nvPr/>
        </p:nvCxnSpPr>
        <p:spPr>
          <a:xfrm>
            <a:off x="4579315" y="2852928"/>
            <a:ext cx="660431" cy="63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22" idx="1"/>
          </p:cNvCxnSpPr>
          <p:nvPr/>
        </p:nvCxnSpPr>
        <p:spPr>
          <a:xfrm flipV="1">
            <a:off x="2040941" y="4629480"/>
            <a:ext cx="676586" cy="8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579315" y="4681728"/>
            <a:ext cx="114117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802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4"/>
          <p:cNvSpPr txBox="1">
            <a:spLocks noGrp="1"/>
          </p:cNvSpPr>
          <p:nvPr>
            <p:ph type="title"/>
          </p:nvPr>
        </p:nvSpPr>
        <p:spPr>
          <a:xfrm>
            <a:off x="1146025" y="530725"/>
            <a:ext cx="3705108" cy="1028700"/>
          </a:xfrm>
          <a:prstGeom prst="rect">
            <a:avLst/>
          </a:prstGeom>
        </p:spPr>
        <p:txBody>
          <a:bodyPr spcFirstLastPara="1" wrap="square" lIns="91425" tIns="91425" rIns="91425" bIns="91425" anchor="ctr" anchorCtr="0">
            <a:noAutofit/>
          </a:bodyPr>
          <a:lstStyle/>
          <a:p>
            <a:pPr lvl="0"/>
            <a:r>
              <a:rPr lang="en-US" sz="1600" dirty="0" smtClean="0">
                <a:solidFill>
                  <a:schemeClr val="bg1"/>
                </a:solidFill>
                <a:latin typeface="Baskerville Old Face" panose="02020602080505020303" pitchFamily="18" charset="0"/>
              </a:rPr>
              <a:t>HARDWARE AND SOFTWARE SPECIFICATION</a:t>
            </a:r>
            <a:endParaRPr sz="1600" dirty="0">
              <a:solidFill>
                <a:schemeClr val="bg1"/>
              </a:solidFill>
            </a:endParaRPr>
          </a:p>
        </p:txBody>
      </p:sp>
      <p:grpSp>
        <p:nvGrpSpPr>
          <p:cNvPr id="119" name="Google Shape;119;p14"/>
          <p:cNvGrpSpPr/>
          <p:nvPr/>
        </p:nvGrpSpPr>
        <p:grpSpPr>
          <a:xfrm>
            <a:off x="333623" y="861852"/>
            <a:ext cx="366458" cy="366437"/>
            <a:chOff x="1923675" y="1633650"/>
            <a:chExt cx="436000" cy="435975"/>
          </a:xfrm>
        </p:grpSpPr>
        <p:sp>
          <p:nvSpPr>
            <p:cNvPr id="120" name="Google Shape;120;p14"/>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4"/>
          <p:cNvSpPr txBox="1"/>
          <p:nvPr/>
        </p:nvSpPr>
        <p:spPr>
          <a:xfrm>
            <a:off x="1146025" y="1640667"/>
            <a:ext cx="7388376" cy="3402971"/>
          </a:xfrm>
          <a:prstGeom prst="rect">
            <a:avLst/>
          </a:prstGeom>
          <a:noFill/>
          <a:ln>
            <a:noFill/>
          </a:ln>
        </p:spPr>
        <p:txBody>
          <a:bodyPr spcFirstLastPara="1" wrap="square" lIns="91425" tIns="91425" rIns="91425" bIns="91425" anchor="t" anchorCtr="0">
            <a:noAutofit/>
          </a:bodyPr>
          <a:lstStyle/>
          <a:p>
            <a:endParaRPr lang="en-US" u="sng" dirty="0" smtClean="0"/>
          </a:p>
          <a:p>
            <a:r>
              <a:rPr lang="en-US" u="sng" dirty="0" smtClean="0"/>
              <a:t>SOFTWARE </a:t>
            </a:r>
            <a:r>
              <a:rPr lang="en-US" u="sng" dirty="0"/>
              <a:t>INTERFACES</a:t>
            </a:r>
            <a:endParaRPr lang="en-IN" dirty="0"/>
          </a:p>
          <a:p>
            <a:r>
              <a:rPr lang="en-US" dirty="0"/>
              <a:t>Operating System	 	-   	Windows XP or above versions.</a:t>
            </a:r>
            <a:endParaRPr lang="en-IN" dirty="0"/>
          </a:p>
          <a:p>
            <a:r>
              <a:rPr lang="en-US" dirty="0"/>
              <a:t>Language Used (Front End)	-	HTML, CSS</a:t>
            </a:r>
            <a:endParaRPr lang="en-IN" dirty="0"/>
          </a:p>
          <a:p>
            <a:r>
              <a:rPr lang="en-US" dirty="0"/>
              <a:t>Language Used (Back End)	-	Python </a:t>
            </a:r>
            <a:r>
              <a:rPr lang="en-US" dirty="0" err="1"/>
              <a:t>Django</a:t>
            </a:r>
            <a:r>
              <a:rPr lang="en-US" dirty="0"/>
              <a:t> Framework</a:t>
            </a:r>
            <a:endParaRPr lang="en-IN" dirty="0"/>
          </a:p>
          <a:p>
            <a:r>
              <a:rPr lang="en-US" dirty="0"/>
              <a:t>Web Browser 		</a:t>
            </a:r>
            <a:r>
              <a:rPr lang="en-US" dirty="0" smtClean="0"/>
              <a:t>-</a:t>
            </a:r>
            <a:r>
              <a:rPr lang="en-US" dirty="0"/>
              <a:t>	Google Chrome</a:t>
            </a:r>
            <a:endParaRPr lang="en-IN" dirty="0"/>
          </a:p>
          <a:p>
            <a:endParaRPr lang="en-US" u="sng" dirty="0" smtClean="0"/>
          </a:p>
          <a:p>
            <a:r>
              <a:rPr lang="en-US" u="sng" dirty="0" smtClean="0"/>
              <a:t>HARDWARE </a:t>
            </a:r>
            <a:r>
              <a:rPr lang="en-US" u="sng" dirty="0"/>
              <a:t>INTERFACES</a:t>
            </a:r>
            <a:endParaRPr lang="en-IN" dirty="0"/>
          </a:p>
          <a:p>
            <a:r>
              <a:rPr lang="en-US" dirty="0" smtClean="0"/>
              <a:t>Processor </a:t>
            </a:r>
            <a:r>
              <a:rPr lang="en-US" dirty="0"/>
              <a:t>Name 		-  	AMD Athlon 300U</a:t>
            </a:r>
            <a:endParaRPr lang="en-IN" dirty="0"/>
          </a:p>
          <a:p>
            <a:r>
              <a:rPr lang="en-US" dirty="0"/>
              <a:t>Processor Speed		-  	2.40 GHz</a:t>
            </a:r>
            <a:endParaRPr lang="en-IN" dirty="0"/>
          </a:p>
          <a:p>
            <a:r>
              <a:rPr lang="en-US" dirty="0"/>
              <a:t>RAM 			</a:t>
            </a:r>
            <a:r>
              <a:rPr lang="en-US" dirty="0" smtClean="0"/>
              <a:t>-  </a:t>
            </a:r>
            <a:r>
              <a:rPr lang="en-US" dirty="0"/>
              <a:t>	1 GB</a:t>
            </a:r>
            <a:endParaRPr lang="en-IN" dirty="0"/>
          </a:p>
          <a:p>
            <a:r>
              <a:rPr lang="en-US" dirty="0"/>
              <a:t>Hard Disk Capacity		- 	80 GB</a:t>
            </a:r>
            <a:endParaRPr lang="en-IN" dirty="0"/>
          </a:p>
          <a:p>
            <a:r>
              <a:rPr lang="en-US" dirty="0"/>
              <a:t>Display Device 		</a:t>
            </a:r>
            <a:r>
              <a:rPr lang="en-US" dirty="0" smtClean="0"/>
              <a:t>-  </a:t>
            </a:r>
            <a:r>
              <a:rPr lang="en-US" dirty="0"/>
              <a:t>	14‘ to 19‘ Inch </a:t>
            </a:r>
            <a:endParaRPr lang="en-IN" dirty="0"/>
          </a:p>
          <a:p>
            <a:r>
              <a:rPr lang="en-US" dirty="0"/>
              <a:t>Monitor Keyboard Type	</a:t>
            </a:r>
            <a:r>
              <a:rPr lang="en-US" dirty="0" smtClean="0"/>
              <a:t>-  </a:t>
            </a:r>
            <a:r>
              <a:rPr lang="en-US" dirty="0"/>
              <a:t>	PS2 or USB</a:t>
            </a:r>
            <a:endParaRPr lang="en-IN" dirty="0"/>
          </a:p>
          <a:p>
            <a:r>
              <a:rPr lang="en-US" dirty="0"/>
              <a:t>Mouse Type 		</a:t>
            </a:r>
            <a:r>
              <a:rPr lang="en-US" dirty="0" smtClean="0"/>
              <a:t>- </a:t>
            </a:r>
            <a:r>
              <a:rPr lang="en-US" dirty="0"/>
              <a:t>	PS2 or USB</a:t>
            </a:r>
            <a:endParaRPr lang="en-IN" dirty="0"/>
          </a:p>
          <a:p>
            <a:endParaRPr lang="en-IN" sz="1600" dirty="0"/>
          </a:p>
        </p:txBody>
      </p:sp>
      <p:sp>
        <p:nvSpPr>
          <p:cNvPr id="129" name="Google Shape;129;p14"/>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3506480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itle 1"/>
          <p:cNvSpPr>
            <a:spLocks noGrp="1"/>
          </p:cNvSpPr>
          <p:nvPr>
            <p:ph type="ctrTitle"/>
          </p:nvPr>
        </p:nvSpPr>
        <p:spPr>
          <a:xfrm>
            <a:off x="1783080" y="1687025"/>
            <a:ext cx="5810400" cy="1159800"/>
          </a:xfrm>
        </p:spPr>
        <p:txBody>
          <a:bodyPr/>
          <a:lstStyle/>
          <a:p>
            <a:pPr algn="ctr"/>
            <a:r>
              <a:rPr lang="en-US" sz="6000" dirty="0" smtClean="0"/>
              <a:t>THANK YOU</a:t>
            </a:r>
            <a:endParaRPr lang="en-IN" sz="6000" dirty="0"/>
          </a:p>
        </p:txBody>
      </p:sp>
    </p:spTree>
    <p:extLst>
      <p:ext uri="{BB962C8B-B14F-4D97-AF65-F5344CB8AC3E}">
        <p14:creationId xmlns:p14="http://schemas.microsoft.com/office/powerpoint/2010/main" val="3658238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4"/>
          <p:cNvSpPr txBox="1">
            <a:spLocks noGrp="1"/>
          </p:cNvSpPr>
          <p:nvPr>
            <p:ph type="title"/>
          </p:nvPr>
        </p:nvSpPr>
        <p:spPr>
          <a:xfrm>
            <a:off x="1146024" y="530725"/>
            <a:ext cx="3311675" cy="1028700"/>
          </a:xfrm>
          <a:prstGeom prst="rect">
            <a:avLst/>
          </a:prstGeom>
        </p:spPr>
        <p:txBody>
          <a:bodyPr spcFirstLastPara="1" wrap="square" lIns="91425" tIns="91425" rIns="91425" bIns="91425" anchor="ctr" anchorCtr="0">
            <a:noAutofit/>
          </a:bodyPr>
          <a:lstStyle/>
          <a:p>
            <a:pPr lvl="0"/>
            <a:r>
              <a:rPr lang="en-IN" dirty="0">
                <a:solidFill>
                  <a:schemeClr val="bg1"/>
                </a:solidFill>
                <a:latin typeface="Baskerville Old Face" panose="02020602080505020303" pitchFamily="18" charset="0"/>
              </a:rPr>
              <a:t>EXISTING SYSTEM</a:t>
            </a:r>
            <a:endParaRPr dirty="0">
              <a:solidFill>
                <a:schemeClr val="bg1"/>
              </a:solidFill>
            </a:endParaRPr>
          </a:p>
        </p:txBody>
      </p:sp>
      <p:grpSp>
        <p:nvGrpSpPr>
          <p:cNvPr id="119" name="Google Shape;119;p14"/>
          <p:cNvGrpSpPr/>
          <p:nvPr/>
        </p:nvGrpSpPr>
        <p:grpSpPr>
          <a:xfrm>
            <a:off x="333623" y="861852"/>
            <a:ext cx="366458" cy="366437"/>
            <a:chOff x="1923675" y="1633650"/>
            <a:chExt cx="436000" cy="435975"/>
          </a:xfrm>
        </p:grpSpPr>
        <p:sp>
          <p:nvSpPr>
            <p:cNvPr id="120" name="Google Shape;120;p14"/>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4"/>
          <p:cNvSpPr txBox="1"/>
          <p:nvPr/>
        </p:nvSpPr>
        <p:spPr>
          <a:xfrm>
            <a:off x="1146024" y="1926667"/>
            <a:ext cx="7428233" cy="2216267"/>
          </a:xfrm>
          <a:prstGeom prst="rect">
            <a:avLst/>
          </a:prstGeom>
          <a:noFill/>
          <a:ln>
            <a:noFill/>
          </a:ln>
        </p:spPr>
        <p:txBody>
          <a:bodyPr spcFirstLastPara="1" wrap="square" lIns="91425" tIns="91425" rIns="91425" bIns="91425" anchor="t" anchorCtr="0">
            <a:noAutofit/>
          </a:bodyPr>
          <a:lstStyle/>
          <a:p>
            <a:pPr marL="285750" lvl="0" indent="-285750">
              <a:lnSpc>
                <a:spcPts val="1700"/>
              </a:lnSpc>
              <a:spcBef>
                <a:spcPts val="600"/>
              </a:spcBef>
              <a:spcAft>
                <a:spcPts val="600"/>
              </a:spcAft>
              <a:buClr>
                <a:schemeClr val="dk1"/>
              </a:buClr>
              <a:buSzPts val="1100"/>
              <a:buFont typeface="Arial" panose="020B0604020202020204" pitchFamily="34" charset="0"/>
              <a:buChar char="•"/>
            </a:pPr>
            <a:r>
              <a:rPr lang="en-US" sz="1800" dirty="0"/>
              <a:t>Traditionally, customers are used to buying the products at the real, in other words, factual shops or supermarkets</a:t>
            </a:r>
            <a:r>
              <a:rPr lang="en-US" sz="1800" dirty="0" smtClean="0"/>
              <a:t>.</a:t>
            </a:r>
          </a:p>
          <a:p>
            <a:pPr marL="285750" lvl="0" indent="-285750">
              <a:lnSpc>
                <a:spcPts val="1700"/>
              </a:lnSpc>
              <a:spcBef>
                <a:spcPts val="600"/>
              </a:spcBef>
              <a:spcAft>
                <a:spcPts val="600"/>
              </a:spcAft>
              <a:buClr>
                <a:schemeClr val="dk1"/>
              </a:buClr>
              <a:buSzPts val="1100"/>
              <a:buFont typeface="Arial" panose="020B0604020202020204" pitchFamily="34" charset="0"/>
              <a:buChar char="•"/>
            </a:pPr>
            <a:r>
              <a:rPr lang="en-US" sz="1800" dirty="0" smtClean="0"/>
              <a:t>It </a:t>
            </a:r>
            <a:r>
              <a:rPr lang="en-US" sz="1800" dirty="0"/>
              <a:t>needs the customers to show up in the shops in person, and walk around different shopping shelves, and it also needs the owners of shops to stock, exhibit, and transfer the products required by customers. </a:t>
            </a:r>
            <a:endParaRPr lang="en-US" sz="1800" dirty="0" smtClean="0"/>
          </a:p>
          <a:p>
            <a:pPr marL="285750" lvl="0" indent="-285750">
              <a:lnSpc>
                <a:spcPts val="1700"/>
              </a:lnSpc>
              <a:spcBef>
                <a:spcPts val="600"/>
              </a:spcBef>
              <a:spcAft>
                <a:spcPts val="600"/>
              </a:spcAft>
              <a:buClr>
                <a:schemeClr val="dk1"/>
              </a:buClr>
              <a:buSzPts val="1100"/>
              <a:buFont typeface="Arial" panose="020B0604020202020204" pitchFamily="34" charset="0"/>
              <a:buChar char="•"/>
            </a:pPr>
            <a:r>
              <a:rPr lang="en-US" sz="1800" dirty="0" smtClean="0"/>
              <a:t>It </a:t>
            </a:r>
            <a:r>
              <a:rPr lang="en-US" sz="1800" dirty="0"/>
              <a:t>takes </a:t>
            </a:r>
            <a:r>
              <a:rPr lang="en-US" sz="1800" dirty="0" err="1"/>
              <a:t>labour</a:t>
            </a:r>
            <a:r>
              <a:rPr lang="en-US" sz="1800" dirty="0"/>
              <a:t>, time and space to process these operations.</a:t>
            </a:r>
            <a:endParaRPr sz="1800" dirty="0">
              <a:solidFill>
                <a:srgbClr val="114454"/>
              </a:solidFill>
              <a:latin typeface="+mj-lt"/>
              <a:ea typeface="Nixie One"/>
              <a:cs typeface="Nixie One"/>
              <a:sym typeface="Nixie One"/>
            </a:endParaRPr>
          </a:p>
        </p:txBody>
      </p:sp>
      <p:sp>
        <p:nvSpPr>
          <p:cNvPr id="129" name="Google Shape;129;p14"/>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4"/>
          <p:cNvSpPr txBox="1">
            <a:spLocks noGrp="1"/>
          </p:cNvSpPr>
          <p:nvPr>
            <p:ph type="title"/>
          </p:nvPr>
        </p:nvSpPr>
        <p:spPr>
          <a:xfrm>
            <a:off x="1146024" y="530725"/>
            <a:ext cx="3311675" cy="1028700"/>
          </a:xfrm>
          <a:prstGeom prst="rect">
            <a:avLst/>
          </a:prstGeom>
        </p:spPr>
        <p:txBody>
          <a:bodyPr spcFirstLastPara="1" wrap="square" lIns="91425" tIns="91425" rIns="91425" bIns="91425" anchor="ctr" anchorCtr="0">
            <a:noAutofit/>
          </a:bodyPr>
          <a:lstStyle/>
          <a:p>
            <a:pPr lvl="0"/>
            <a:r>
              <a:rPr lang="en-IN" sz="2000" dirty="0">
                <a:solidFill>
                  <a:schemeClr val="bg1"/>
                </a:solidFill>
                <a:latin typeface="Baskerville Old Face" panose="02020602080505020303" pitchFamily="18" charset="0"/>
              </a:rPr>
              <a:t>PROPOSED SYSTEM</a:t>
            </a:r>
            <a:endParaRPr sz="2000" dirty="0">
              <a:solidFill>
                <a:schemeClr val="bg1"/>
              </a:solidFill>
            </a:endParaRPr>
          </a:p>
        </p:txBody>
      </p:sp>
      <p:grpSp>
        <p:nvGrpSpPr>
          <p:cNvPr id="119" name="Google Shape;119;p14"/>
          <p:cNvGrpSpPr/>
          <p:nvPr/>
        </p:nvGrpSpPr>
        <p:grpSpPr>
          <a:xfrm>
            <a:off x="333623" y="861852"/>
            <a:ext cx="366458" cy="366437"/>
            <a:chOff x="1923675" y="1633650"/>
            <a:chExt cx="436000" cy="435975"/>
          </a:xfrm>
        </p:grpSpPr>
        <p:sp>
          <p:nvSpPr>
            <p:cNvPr id="120" name="Google Shape;120;p14"/>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4"/>
          <p:cNvSpPr txBox="1"/>
          <p:nvPr/>
        </p:nvSpPr>
        <p:spPr>
          <a:xfrm>
            <a:off x="573649" y="1836115"/>
            <a:ext cx="7298131" cy="2911450"/>
          </a:xfrm>
          <a:prstGeom prst="rect">
            <a:avLst/>
          </a:prstGeom>
          <a:noFill/>
          <a:ln>
            <a:noFill/>
          </a:ln>
        </p:spPr>
        <p:txBody>
          <a:bodyPr spcFirstLastPara="1" wrap="square" lIns="91425" tIns="91425" rIns="91425" bIns="91425" anchor="t" anchorCtr="0">
            <a:noAutofit/>
          </a:bodyPr>
          <a:lstStyle/>
          <a:p>
            <a:pPr marL="171450" lvl="0" indent="-171450">
              <a:lnSpc>
                <a:spcPts val="1900"/>
              </a:lnSpc>
              <a:spcBef>
                <a:spcPts val="600"/>
              </a:spcBef>
              <a:spcAft>
                <a:spcPts val="600"/>
              </a:spcAft>
              <a:buClr>
                <a:schemeClr val="dk1"/>
              </a:buClr>
              <a:buSzPts val="1100"/>
              <a:buFont typeface="Arial" panose="020B0604020202020204" pitchFamily="34" charset="0"/>
              <a:buChar char="•"/>
            </a:pPr>
            <a:r>
              <a:rPr lang="en-US" sz="1200" dirty="0" smtClean="0"/>
              <a:t>We propose a </a:t>
            </a:r>
            <a:r>
              <a:rPr lang="en-US" sz="1200" dirty="0"/>
              <a:t>web application </a:t>
            </a:r>
            <a:r>
              <a:rPr lang="en-US" sz="1200" dirty="0" smtClean="0"/>
              <a:t>that allows </a:t>
            </a:r>
            <a:r>
              <a:rPr lang="en-US" sz="1200" dirty="0"/>
              <a:t>business personnel to make their total business using it and increase their reachability thousands of times more than today they have, over the </a:t>
            </a:r>
            <a:r>
              <a:rPr lang="en-US" sz="1200" dirty="0" smtClean="0"/>
              <a:t>internet.</a:t>
            </a:r>
          </a:p>
          <a:p>
            <a:pPr marL="171450" lvl="0" indent="-171450">
              <a:lnSpc>
                <a:spcPts val="1900"/>
              </a:lnSpc>
              <a:spcBef>
                <a:spcPts val="600"/>
              </a:spcBef>
              <a:spcAft>
                <a:spcPts val="600"/>
              </a:spcAft>
              <a:buClr>
                <a:schemeClr val="dk1"/>
              </a:buClr>
              <a:buSzPts val="1100"/>
              <a:buFont typeface="Arial" panose="020B0604020202020204" pitchFamily="34" charset="0"/>
              <a:buChar char="•"/>
            </a:pPr>
            <a:r>
              <a:rPr lang="en-US" sz="1200" dirty="0" smtClean="0"/>
              <a:t>With this authorized </a:t>
            </a:r>
            <a:r>
              <a:rPr lang="en-US" sz="1200" dirty="0"/>
              <a:t>Customers do not need to go to the factual shops to choose, and bring the products they need by hands. They simply browse their Personal computers or cell phones to access shops, and evaluate the products description, pictures on the screen to choose products. </a:t>
            </a:r>
            <a:endParaRPr lang="en-US" sz="1200" dirty="0" smtClean="0"/>
          </a:p>
          <a:p>
            <a:pPr marL="171450" lvl="0" indent="-171450">
              <a:lnSpc>
                <a:spcPts val="1900"/>
              </a:lnSpc>
              <a:spcBef>
                <a:spcPts val="600"/>
              </a:spcBef>
              <a:spcAft>
                <a:spcPts val="600"/>
              </a:spcAft>
              <a:buClr>
                <a:schemeClr val="dk1"/>
              </a:buClr>
              <a:buSzPts val="1100"/>
              <a:buFont typeface="Arial" panose="020B0604020202020204" pitchFamily="34" charset="0"/>
              <a:buChar char="•"/>
            </a:pPr>
            <a:r>
              <a:rPr lang="en-US" sz="1200" dirty="0" smtClean="0"/>
              <a:t>In </a:t>
            </a:r>
            <a:r>
              <a:rPr lang="en-US" sz="1200" dirty="0"/>
              <a:t>addition, the owners of the shop do not need to arrange or exhibit their stocks products. They just input the description, prices of products, and upload their pictures. Simply, both customers and shop owners do not need to touch the real products in the whole process of shopping, and </a:t>
            </a:r>
            <a:r>
              <a:rPr lang="en-US" sz="1200" dirty="0" smtClean="0"/>
              <a:t>management</a:t>
            </a:r>
          </a:p>
          <a:p>
            <a:pPr marL="171450" lvl="0" indent="-171450">
              <a:lnSpc>
                <a:spcPts val="1900"/>
              </a:lnSpc>
              <a:spcBef>
                <a:spcPts val="600"/>
              </a:spcBef>
              <a:spcAft>
                <a:spcPts val="600"/>
              </a:spcAft>
              <a:buClr>
                <a:schemeClr val="dk1"/>
              </a:buClr>
              <a:buSzPts val="1100"/>
              <a:buFont typeface="Arial" panose="020B0604020202020204" pitchFamily="34" charset="0"/>
              <a:buChar char="•"/>
            </a:pPr>
            <a:r>
              <a:rPr lang="en-US" sz="1200" dirty="0" smtClean="0"/>
              <a:t>The </a:t>
            </a:r>
            <a:r>
              <a:rPr lang="en-US" sz="1200" dirty="0"/>
              <a:t>customers are able to track the status of their orders until </a:t>
            </a:r>
            <a:r>
              <a:rPr lang="en-US" sz="1200" dirty="0" smtClean="0"/>
              <a:t>delivery.</a:t>
            </a:r>
            <a:endParaRPr sz="1200" dirty="0">
              <a:solidFill>
                <a:srgbClr val="114454"/>
              </a:solidFill>
              <a:latin typeface="+mj-lt"/>
              <a:ea typeface="Nixie One"/>
              <a:cs typeface="Nixie One"/>
              <a:sym typeface="Nixie One"/>
            </a:endParaRPr>
          </a:p>
        </p:txBody>
      </p:sp>
      <p:sp>
        <p:nvSpPr>
          <p:cNvPr id="129" name="Google Shape;129;p14"/>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244245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4"/>
          <p:cNvSpPr txBox="1">
            <a:spLocks noGrp="1"/>
          </p:cNvSpPr>
          <p:nvPr>
            <p:ph type="title"/>
          </p:nvPr>
        </p:nvSpPr>
        <p:spPr>
          <a:xfrm>
            <a:off x="1146024" y="530725"/>
            <a:ext cx="3311675" cy="1028700"/>
          </a:xfrm>
          <a:prstGeom prst="rect">
            <a:avLst/>
          </a:prstGeom>
        </p:spPr>
        <p:txBody>
          <a:bodyPr spcFirstLastPara="1" wrap="square" lIns="91425" tIns="91425" rIns="91425" bIns="91425" anchor="ctr" anchorCtr="0">
            <a:noAutofit/>
          </a:bodyPr>
          <a:lstStyle/>
          <a:p>
            <a:pPr lvl="0"/>
            <a:r>
              <a:rPr lang="en-IN" sz="2000" dirty="0">
                <a:solidFill>
                  <a:schemeClr val="bg1"/>
                </a:solidFill>
                <a:latin typeface="Baskerville Old Face" panose="02020602080505020303" pitchFamily="18" charset="0"/>
              </a:rPr>
              <a:t>PROBLEM DEFINITION</a:t>
            </a:r>
            <a:endParaRPr sz="2000" dirty="0">
              <a:solidFill>
                <a:schemeClr val="bg1"/>
              </a:solidFill>
            </a:endParaRPr>
          </a:p>
        </p:txBody>
      </p:sp>
      <p:grpSp>
        <p:nvGrpSpPr>
          <p:cNvPr id="119" name="Google Shape;119;p14"/>
          <p:cNvGrpSpPr/>
          <p:nvPr/>
        </p:nvGrpSpPr>
        <p:grpSpPr>
          <a:xfrm>
            <a:off x="333623" y="861852"/>
            <a:ext cx="366458" cy="366437"/>
            <a:chOff x="1923675" y="1633650"/>
            <a:chExt cx="436000" cy="435975"/>
          </a:xfrm>
        </p:grpSpPr>
        <p:sp>
          <p:nvSpPr>
            <p:cNvPr id="120" name="Google Shape;120;p14"/>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4"/>
          <p:cNvSpPr txBox="1"/>
          <p:nvPr/>
        </p:nvSpPr>
        <p:spPr>
          <a:xfrm>
            <a:off x="1146024" y="1793317"/>
            <a:ext cx="7388376" cy="2819458"/>
          </a:xfrm>
          <a:prstGeom prst="rect">
            <a:avLst/>
          </a:prstGeom>
          <a:noFill/>
          <a:ln>
            <a:noFill/>
          </a:ln>
        </p:spPr>
        <p:txBody>
          <a:bodyPr spcFirstLastPara="1" wrap="square" lIns="91425" tIns="91425" rIns="91425" bIns="91425" anchor="t" anchorCtr="0">
            <a:noAutofit/>
          </a:bodyPr>
          <a:lstStyle/>
          <a:p>
            <a:pPr marL="171450" lvl="2" indent="-171450">
              <a:lnSpc>
                <a:spcPts val="1900"/>
              </a:lnSpc>
              <a:spcBef>
                <a:spcPts val="600"/>
              </a:spcBef>
              <a:spcAft>
                <a:spcPts val="600"/>
              </a:spcAft>
              <a:buClr>
                <a:schemeClr val="dk1"/>
              </a:buClr>
              <a:buSzPts val="1100"/>
              <a:buFont typeface="Arial" panose="020B0604020202020204" pitchFamily="34" charset="0"/>
              <a:buChar char="•"/>
            </a:pPr>
            <a:r>
              <a:rPr lang="en-US" sz="1600" dirty="0" smtClean="0"/>
              <a:t>Customers </a:t>
            </a:r>
            <a:r>
              <a:rPr lang="en-US" sz="1600" dirty="0"/>
              <a:t>used to </a:t>
            </a:r>
            <a:r>
              <a:rPr lang="en-US" sz="1600" dirty="0" smtClean="0"/>
              <a:t>buy </a:t>
            </a:r>
            <a:r>
              <a:rPr lang="en-US" sz="1600" dirty="0"/>
              <a:t>the products at the real, in other words, factual shops or supermarkets. It needs the customers to show up in the shops in person, and walk around different shopping shelves, and it also needs the owners of shops to stock, exhibit, and transfer the products required by customers. </a:t>
            </a:r>
            <a:r>
              <a:rPr lang="en-US" sz="1600" dirty="0" smtClean="0"/>
              <a:t>It </a:t>
            </a:r>
            <a:r>
              <a:rPr lang="en-US" sz="1600" dirty="0"/>
              <a:t>takes </a:t>
            </a:r>
            <a:r>
              <a:rPr lang="en-US" sz="1600" dirty="0" err="1"/>
              <a:t>labour</a:t>
            </a:r>
            <a:r>
              <a:rPr lang="en-US" sz="1600" dirty="0"/>
              <a:t>, time and space to process these operations. </a:t>
            </a:r>
            <a:endParaRPr lang="en-US" sz="1600" dirty="0" smtClean="0"/>
          </a:p>
          <a:p>
            <a:pPr marL="171450" lvl="2" indent="-171450">
              <a:lnSpc>
                <a:spcPts val="1900"/>
              </a:lnSpc>
              <a:spcBef>
                <a:spcPts val="600"/>
              </a:spcBef>
              <a:spcAft>
                <a:spcPts val="600"/>
              </a:spcAft>
              <a:buClr>
                <a:schemeClr val="dk1"/>
              </a:buClr>
              <a:buSzPts val="1100"/>
              <a:buFont typeface="Arial" panose="020B0604020202020204" pitchFamily="34" charset="0"/>
              <a:buChar char="•"/>
            </a:pPr>
            <a:r>
              <a:rPr lang="en-US" sz="1600" dirty="0" smtClean="0"/>
              <a:t>Furthermore</a:t>
            </a:r>
            <a:r>
              <a:rPr lang="en-US" sz="1600" dirty="0"/>
              <a:t>, the spread of the Covid-19 pandemic has caused a lot of changes in our lifestyle, people fearing to get outside their homes, transportation almost shut down and social distancing becoming all the more important</a:t>
            </a:r>
            <a:r>
              <a:rPr lang="en-US" sz="1600" dirty="0" smtClean="0"/>
              <a:t>.</a:t>
            </a:r>
          </a:p>
        </p:txBody>
      </p:sp>
      <p:sp>
        <p:nvSpPr>
          <p:cNvPr id="129" name="Google Shape;129;p14"/>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874820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4"/>
          <p:cNvSpPr txBox="1">
            <a:spLocks noGrp="1"/>
          </p:cNvSpPr>
          <p:nvPr>
            <p:ph type="title"/>
          </p:nvPr>
        </p:nvSpPr>
        <p:spPr>
          <a:xfrm>
            <a:off x="1146024" y="530725"/>
            <a:ext cx="3311675" cy="1028700"/>
          </a:xfrm>
          <a:prstGeom prst="rect">
            <a:avLst/>
          </a:prstGeom>
        </p:spPr>
        <p:txBody>
          <a:bodyPr spcFirstLastPara="1" wrap="square" lIns="91425" tIns="91425" rIns="91425" bIns="91425" anchor="ctr" anchorCtr="0">
            <a:noAutofit/>
          </a:bodyPr>
          <a:lstStyle/>
          <a:p>
            <a:pPr lvl="0"/>
            <a:r>
              <a:rPr lang="en-IN" sz="2000" dirty="0">
                <a:solidFill>
                  <a:schemeClr val="bg1"/>
                </a:solidFill>
                <a:latin typeface="Baskerville Old Face" panose="02020602080505020303" pitchFamily="18" charset="0"/>
              </a:rPr>
              <a:t>PROBLEM DEFINITION</a:t>
            </a:r>
            <a:endParaRPr sz="2000" dirty="0">
              <a:solidFill>
                <a:schemeClr val="bg1"/>
              </a:solidFill>
            </a:endParaRPr>
          </a:p>
        </p:txBody>
      </p:sp>
      <p:grpSp>
        <p:nvGrpSpPr>
          <p:cNvPr id="119" name="Google Shape;119;p14"/>
          <p:cNvGrpSpPr/>
          <p:nvPr/>
        </p:nvGrpSpPr>
        <p:grpSpPr>
          <a:xfrm>
            <a:off x="333623" y="861852"/>
            <a:ext cx="366458" cy="366437"/>
            <a:chOff x="1923675" y="1633650"/>
            <a:chExt cx="436000" cy="435975"/>
          </a:xfrm>
        </p:grpSpPr>
        <p:sp>
          <p:nvSpPr>
            <p:cNvPr id="120" name="Google Shape;120;p14"/>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4"/>
          <p:cNvSpPr txBox="1"/>
          <p:nvPr/>
        </p:nvSpPr>
        <p:spPr>
          <a:xfrm>
            <a:off x="1146024" y="1793317"/>
            <a:ext cx="7388376" cy="2819458"/>
          </a:xfrm>
          <a:prstGeom prst="rect">
            <a:avLst/>
          </a:prstGeom>
          <a:noFill/>
          <a:ln>
            <a:noFill/>
          </a:ln>
        </p:spPr>
        <p:txBody>
          <a:bodyPr spcFirstLastPara="1" wrap="square" lIns="91425" tIns="91425" rIns="91425" bIns="91425" anchor="t" anchorCtr="0">
            <a:noAutofit/>
          </a:bodyPr>
          <a:lstStyle/>
          <a:p>
            <a:pPr marL="171450" lvl="2" indent="-171450">
              <a:lnSpc>
                <a:spcPts val="1900"/>
              </a:lnSpc>
              <a:spcBef>
                <a:spcPts val="600"/>
              </a:spcBef>
              <a:spcAft>
                <a:spcPts val="600"/>
              </a:spcAft>
              <a:buClr>
                <a:schemeClr val="dk1"/>
              </a:buClr>
              <a:buSzPts val="1100"/>
              <a:buFont typeface="Arial" panose="020B0604020202020204" pitchFamily="34" charset="0"/>
              <a:buChar char="•"/>
            </a:pPr>
            <a:r>
              <a:rPr lang="en-US" sz="1800" dirty="0" smtClean="0"/>
              <a:t>Big </a:t>
            </a:r>
            <a:r>
              <a:rPr lang="en-US" sz="1800" dirty="0"/>
              <a:t>to small scale business that relied on the traditional incur a lot of consequence due to the lockdown issues. Some tend to more towards using social media platforms like Facebook to sell their product. However, the social media platforms have been beneficial for marketing purposes alone but leaves the whole task of customer and massive order management via direct messaging (DM), which takes a lot of time to respond to all customers. </a:t>
            </a:r>
            <a:r>
              <a:rPr lang="en-US" sz="1800" dirty="0" smtClean="0"/>
              <a:t>In </a:t>
            </a:r>
            <a:r>
              <a:rPr lang="en-US" sz="1800" dirty="0"/>
              <a:t>addition, everyone tends to use social media, posing a great challenge to differentiate between scammers (fraudsters) and legit sellers.</a:t>
            </a:r>
            <a:endParaRPr sz="1800" dirty="0">
              <a:solidFill>
                <a:srgbClr val="114454"/>
              </a:solidFill>
              <a:latin typeface="+mj-lt"/>
              <a:ea typeface="Nixie One"/>
              <a:cs typeface="Nixie One"/>
              <a:sym typeface="Nixie One"/>
            </a:endParaRPr>
          </a:p>
        </p:txBody>
      </p:sp>
      <p:sp>
        <p:nvSpPr>
          <p:cNvPr id="129" name="Google Shape;129;p14"/>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210055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4"/>
          <p:cNvSpPr txBox="1">
            <a:spLocks noGrp="1"/>
          </p:cNvSpPr>
          <p:nvPr>
            <p:ph type="title"/>
          </p:nvPr>
        </p:nvSpPr>
        <p:spPr>
          <a:xfrm>
            <a:off x="1146025" y="530725"/>
            <a:ext cx="3425976" cy="1028700"/>
          </a:xfrm>
          <a:prstGeom prst="rect">
            <a:avLst/>
          </a:prstGeom>
        </p:spPr>
        <p:txBody>
          <a:bodyPr spcFirstLastPara="1" wrap="square" lIns="91425" tIns="91425" rIns="91425" bIns="91425" anchor="ctr" anchorCtr="0">
            <a:noAutofit/>
          </a:bodyPr>
          <a:lstStyle/>
          <a:p>
            <a:pPr lvl="0"/>
            <a:r>
              <a:rPr lang="en-US" dirty="0">
                <a:solidFill>
                  <a:schemeClr val="bg1"/>
                </a:solidFill>
                <a:latin typeface="Baskerville Old Face" panose="02020602080505020303" pitchFamily="18" charset="0"/>
              </a:rPr>
              <a:t>OBJECTIVE OF THE PROJECT</a:t>
            </a:r>
            <a:endParaRPr dirty="0">
              <a:solidFill>
                <a:schemeClr val="bg1"/>
              </a:solidFill>
            </a:endParaRPr>
          </a:p>
        </p:txBody>
      </p:sp>
      <p:grpSp>
        <p:nvGrpSpPr>
          <p:cNvPr id="119" name="Google Shape;119;p14"/>
          <p:cNvGrpSpPr/>
          <p:nvPr/>
        </p:nvGrpSpPr>
        <p:grpSpPr>
          <a:xfrm>
            <a:off x="333623" y="861852"/>
            <a:ext cx="366458" cy="366437"/>
            <a:chOff x="1923675" y="1633650"/>
            <a:chExt cx="436000" cy="435975"/>
          </a:xfrm>
        </p:grpSpPr>
        <p:sp>
          <p:nvSpPr>
            <p:cNvPr id="120" name="Google Shape;120;p14"/>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4"/>
          <p:cNvSpPr txBox="1"/>
          <p:nvPr/>
        </p:nvSpPr>
        <p:spPr>
          <a:xfrm>
            <a:off x="1146024" y="1793317"/>
            <a:ext cx="7388376" cy="2819458"/>
          </a:xfrm>
          <a:prstGeom prst="rect">
            <a:avLst/>
          </a:prstGeom>
          <a:noFill/>
          <a:ln>
            <a:noFill/>
          </a:ln>
        </p:spPr>
        <p:txBody>
          <a:bodyPr spcFirstLastPara="1" wrap="square" lIns="91425" tIns="91425" rIns="91425" bIns="91425" anchor="t" anchorCtr="0">
            <a:noAutofit/>
          </a:bodyPr>
          <a:lstStyle/>
          <a:p>
            <a:pPr lvl="0">
              <a:lnSpc>
                <a:spcPts val="1900"/>
              </a:lnSpc>
              <a:spcBef>
                <a:spcPts val="600"/>
              </a:spcBef>
              <a:spcAft>
                <a:spcPts val="600"/>
              </a:spcAft>
              <a:buClr>
                <a:schemeClr val="dk1"/>
              </a:buClr>
              <a:buSzPts val="1100"/>
            </a:pPr>
            <a:r>
              <a:rPr lang="en-US" sz="1200" dirty="0"/>
              <a:t>The main objective of the </a:t>
            </a:r>
            <a:r>
              <a:rPr lang="en-US" sz="1200" dirty="0" smtClean="0"/>
              <a:t>project </a:t>
            </a:r>
            <a:r>
              <a:rPr lang="en-US" sz="1200" dirty="0"/>
              <a:t>is to develop an </a:t>
            </a:r>
            <a:r>
              <a:rPr lang="en-US" sz="1200" dirty="0" smtClean="0"/>
              <a:t>online platform . </a:t>
            </a:r>
            <a:r>
              <a:rPr lang="en-US" sz="1200" dirty="0"/>
              <a:t>The system aims to achieve the following objectives: </a:t>
            </a:r>
            <a:endParaRPr lang="en-US" sz="1200" dirty="0" smtClean="0"/>
          </a:p>
          <a:p>
            <a:pPr lvl="0">
              <a:lnSpc>
                <a:spcPts val="1900"/>
              </a:lnSpc>
              <a:spcBef>
                <a:spcPts val="600"/>
              </a:spcBef>
              <a:spcAft>
                <a:spcPts val="600"/>
              </a:spcAft>
              <a:buClr>
                <a:schemeClr val="dk1"/>
              </a:buClr>
              <a:buSzPts val="1100"/>
            </a:pPr>
            <a:r>
              <a:rPr lang="en-US" sz="1200" dirty="0" smtClean="0"/>
              <a:t>• </a:t>
            </a:r>
            <a:r>
              <a:rPr lang="en-US" sz="1200" dirty="0"/>
              <a:t>To design an online </a:t>
            </a:r>
            <a:r>
              <a:rPr lang="en-US" sz="1200" dirty="0" smtClean="0"/>
              <a:t>website for ecommerce.</a:t>
            </a:r>
          </a:p>
          <a:p>
            <a:pPr lvl="0">
              <a:lnSpc>
                <a:spcPts val="1900"/>
              </a:lnSpc>
              <a:spcBef>
                <a:spcPts val="600"/>
              </a:spcBef>
              <a:spcAft>
                <a:spcPts val="600"/>
              </a:spcAft>
              <a:buClr>
                <a:schemeClr val="dk1"/>
              </a:buClr>
              <a:buSzPts val="1100"/>
            </a:pPr>
            <a:r>
              <a:rPr lang="en-US" sz="1200" dirty="0" smtClean="0"/>
              <a:t>• To provides a solution to reduce and optimize the expenses of customer order management.</a:t>
            </a:r>
          </a:p>
          <a:p>
            <a:pPr lvl="0">
              <a:lnSpc>
                <a:spcPts val="1900"/>
              </a:lnSpc>
              <a:spcBef>
                <a:spcPts val="600"/>
              </a:spcBef>
              <a:spcAft>
                <a:spcPts val="600"/>
              </a:spcAft>
              <a:buClr>
                <a:schemeClr val="dk1"/>
              </a:buClr>
              <a:buSzPts val="1100"/>
            </a:pPr>
            <a:r>
              <a:rPr lang="en-US" sz="1200" dirty="0" smtClean="0"/>
              <a:t>• </a:t>
            </a:r>
            <a:r>
              <a:rPr lang="en-US" sz="1200" dirty="0"/>
              <a:t>To create an avenue where people can shop for </a:t>
            </a:r>
            <a:r>
              <a:rPr lang="en-US" sz="1200" dirty="0" smtClean="0"/>
              <a:t>products </a:t>
            </a:r>
            <a:r>
              <a:rPr lang="en-US" sz="1200" dirty="0"/>
              <a:t>online. </a:t>
            </a:r>
            <a:endParaRPr lang="en-US" sz="1200" dirty="0" smtClean="0"/>
          </a:p>
          <a:p>
            <a:pPr lvl="0">
              <a:lnSpc>
                <a:spcPts val="1900"/>
              </a:lnSpc>
              <a:spcBef>
                <a:spcPts val="600"/>
              </a:spcBef>
              <a:spcAft>
                <a:spcPts val="600"/>
              </a:spcAft>
              <a:buClr>
                <a:schemeClr val="dk1"/>
              </a:buClr>
              <a:buSzPts val="1100"/>
            </a:pPr>
            <a:r>
              <a:rPr lang="en-US" sz="1200" dirty="0" smtClean="0"/>
              <a:t>• </a:t>
            </a:r>
            <a:r>
              <a:rPr lang="en-US" sz="1200" dirty="0"/>
              <a:t>To develop a database to store information on </a:t>
            </a:r>
            <a:r>
              <a:rPr lang="en-US" sz="1200" dirty="0" smtClean="0"/>
              <a:t>products </a:t>
            </a:r>
            <a:r>
              <a:rPr lang="en-US" sz="1200" dirty="0"/>
              <a:t>and </a:t>
            </a:r>
            <a:r>
              <a:rPr lang="en-US" sz="1200" dirty="0" smtClean="0"/>
              <a:t>services.</a:t>
            </a:r>
          </a:p>
          <a:p>
            <a:pPr>
              <a:lnSpc>
                <a:spcPts val="1900"/>
              </a:lnSpc>
              <a:spcBef>
                <a:spcPts val="600"/>
              </a:spcBef>
              <a:spcAft>
                <a:spcPts val="600"/>
              </a:spcAft>
              <a:buClr>
                <a:schemeClr val="dk1"/>
              </a:buClr>
              <a:buSzPts val="1100"/>
            </a:pPr>
            <a:r>
              <a:rPr lang="en-US" sz="1200" dirty="0" smtClean="0"/>
              <a:t>• To make payment and place the order 24x7 by using </a:t>
            </a:r>
            <a:r>
              <a:rPr lang="en-US" sz="1200" dirty="0"/>
              <a:t>their Personal computers or cell </a:t>
            </a:r>
            <a:r>
              <a:rPr lang="en-US" sz="1200" dirty="0" smtClean="0"/>
              <a:t>phones.</a:t>
            </a:r>
          </a:p>
          <a:p>
            <a:pPr lvl="0">
              <a:lnSpc>
                <a:spcPts val="1900"/>
              </a:lnSpc>
              <a:spcBef>
                <a:spcPts val="600"/>
              </a:spcBef>
              <a:spcAft>
                <a:spcPts val="600"/>
              </a:spcAft>
              <a:buClr>
                <a:schemeClr val="dk1"/>
              </a:buClr>
              <a:buSzPts val="1100"/>
            </a:pPr>
            <a:endParaRPr sz="1200" dirty="0">
              <a:solidFill>
                <a:srgbClr val="114454"/>
              </a:solidFill>
              <a:latin typeface="+mj-lt"/>
              <a:ea typeface="Nixie One"/>
              <a:cs typeface="Nixie One"/>
              <a:sym typeface="Nixie One"/>
            </a:endParaRPr>
          </a:p>
        </p:txBody>
      </p:sp>
      <p:sp>
        <p:nvSpPr>
          <p:cNvPr id="129" name="Google Shape;129;p14"/>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707836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4"/>
          <p:cNvSpPr txBox="1">
            <a:spLocks noGrp="1"/>
          </p:cNvSpPr>
          <p:nvPr>
            <p:ph type="title"/>
          </p:nvPr>
        </p:nvSpPr>
        <p:spPr>
          <a:xfrm>
            <a:off x="1146025" y="530725"/>
            <a:ext cx="3425976" cy="1028700"/>
          </a:xfrm>
          <a:prstGeom prst="rect">
            <a:avLst/>
          </a:prstGeom>
        </p:spPr>
        <p:txBody>
          <a:bodyPr spcFirstLastPara="1" wrap="square" lIns="91425" tIns="91425" rIns="91425" bIns="91425" anchor="ctr" anchorCtr="0">
            <a:noAutofit/>
          </a:bodyPr>
          <a:lstStyle/>
          <a:p>
            <a:pPr lvl="0"/>
            <a:r>
              <a:rPr lang="en-US" sz="2000" dirty="0">
                <a:solidFill>
                  <a:schemeClr val="bg1"/>
                </a:solidFill>
                <a:latin typeface="Baskerville Old Face" panose="02020602080505020303" pitchFamily="18" charset="0"/>
              </a:rPr>
              <a:t>SCOPE OF THE PROJECT</a:t>
            </a:r>
            <a:endParaRPr sz="2000" dirty="0">
              <a:solidFill>
                <a:schemeClr val="bg1"/>
              </a:solidFill>
            </a:endParaRPr>
          </a:p>
        </p:txBody>
      </p:sp>
      <p:grpSp>
        <p:nvGrpSpPr>
          <p:cNvPr id="119" name="Google Shape;119;p14"/>
          <p:cNvGrpSpPr/>
          <p:nvPr/>
        </p:nvGrpSpPr>
        <p:grpSpPr>
          <a:xfrm>
            <a:off x="333623" y="861852"/>
            <a:ext cx="366458" cy="366437"/>
            <a:chOff x="1923675" y="1633650"/>
            <a:chExt cx="436000" cy="435975"/>
          </a:xfrm>
        </p:grpSpPr>
        <p:sp>
          <p:nvSpPr>
            <p:cNvPr id="120" name="Google Shape;120;p14"/>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4"/>
          <p:cNvSpPr txBox="1"/>
          <p:nvPr/>
        </p:nvSpPr>
        <p:spPr>
          <a:xfrm>
            <a:off x="1146025" y="1640667"/>
            <a:ext cx="7388376" cy="3178733"/>
          </a:xfrm>
          <a:prstGeom prst="rect">
            <a:avLst/>
          </a:prstGeom>
          <a:noFill/>
          <a:ln>
            <a:noFill/>
          </a:ln>
        </p:spPr>
        <p:txBody>
          <a:bodyPr spcFirstLastPara="1" wrap="square" lIns="91425" tIns="91425" rIns="91425" bIns="91425" anchor="t" anchorCtr="0">
            <a:noAutofit/>
          </a:bodyPr>
          <a:lstStyle/>
          <a:p>
            <a:pPr marL="171450" indent="-171450">
              <a:lnSpc>
                <a:spcPts val="1900"/>
              </a:lnSpc>
              <a:spcBef>
                <a:spcPts val="600"/>
              </a:spcBef>
              <a:spcAft>
                <a:spcPts val="600"/>
              </a:spcAft>
              <a:buClr>
                <a:schemeClr val="dk1"/>
              </a:buClr>
              <a:buSzPts val="1100"/>
              <a:buFont typeface="Arial" panose="020B0604020202020204" pitchFamily="34" charset="0"/>
              <a:buChar char="•"/>
            </a:pPr>
            <a:r>
              <a:rPr lang="en-US" sz="1600" dirty="0" smtClean="0"/>
              <a:t>The </a:t>
            </a:r>
            <a:r>
              <a:rPr lang="en-US" sz="1600" dirty="0"/>
              <a:t>goal of this project is to develop an online </a:t>
            </a:r>
            <a:r>
              <a:rPr lang="en-US" sz="1600" dirty="0" smtClean="0"/>
              <a:t>ecommerce system</a:t>
            </a:r>
            <a:r>
              <a:rPr lang="en-US" sz="1600" dirty="0"/>
              <a:t>, this system will be designed keeping in mind the </a:t>
            </a:r>
            <a:r>
              <a:rPr lang="en-US" sz="1600" dirty="0" smtClean="0"/>
              <a:t>conditions easy </a:t>
            </a:r>
            <a:r>
              <a:rPr lang="en-US" sz="1600" dirty="0"/>
              <a:t>to </a:t>
            </a:r>
            <a:r>
              <a:rPr lang="en-US" sz="1600" dirty="0" smtClean="0"/>
              <a:t>use, feasibility and user friendly.</a:t>
            </a:r>
          </a:p>
          <a:p>
            <a:pPr marL="171450" lvl="0" indent="-171450">
              <a:lnSpc>
                <a:spcPts val="1900"/>
              </a:lnSpc>
              <a:spcBef>
                <a:spcPts val="600"/>
              </a:spcBef>
              <a:spcAft>
                <a:spcPts val="600"/>
              </a:spcAft>
              <a:buClr>
                <a:schemeClr val="dk1"/>
              </a:buClr>
              <a:buSzPts val="1100"/>
              <a:buFont typeface="Arial" panose="020B0604020202020204" pitchFamily="34" charset="0"/>
              <a:buChar char="•"/>
            </a:pPr>
            <a:r>
              <a:rPr lang="en-US" sz="1600" dirty="0" smtClean="0"/>
              <a:t>It </a:t>
            </a:r>
            <a:r>
              <a:rPr lang="en-US" sz="1600" dirty="0"/>
              <a:t>may help in effective and efficient order management</a:t>
            </a:r>
            <a:r>
              <a:rPr lang="en-US" sz="1600" dirty="0" smtClean="0"/>
              <a:t>.</a:t>
            </a:r>
          </a:p>
          <a:p>
            <a:pPr marL="171450" lvl="0" indent="-171450">
              <a:lnSpc>
                <a:spcPts val="1900"/>
              </a:lnSpc>
              <a:spcBef>
                <a:spcPts val="600"/>
              </a:spcBef>
              <a:spcAft>
                <a:spcPts val="600"/>
              </a:spcAft>
              <a:buClr>
                <a:schemeClr val="dk1"/>
              </a:buClr>
              <a:buSzPts val="1100"/>
              <a:buFont typeface="Arial" panose="020B0604020202020204" pitchFamily="34" charset="0"/>
              <a:buChar char="•"/>
            </a:pPr>
            <a:r>
              <a:rPr lang="en-US" sz="1600" dirty="0" smtClean="0"/>
              <a:t>In </a:t>
            </a:r>
            <a:r>
              <a:rPr lang="en-US" sz="1600" dirty="0"/>
              <a:t>every shot time, the collection will be obvious, simple and sensible. </a:t>
            </a:r>
            <a:endParaRPr lang="en-US" sz="1600" dirty="0" smtClean="0"/>
          </a:p>
          <a:p>
            <a:pPr marL="171450" lvl="0" indent="-171450">
              <a:lnSpc>
                <a:spcPts val="1900"/>
              </a:lnSpc>
              <a:spcBef>
                <a:spcPts val="600"/>
              </a:spcBef>
              <a:spcAft>
                <a:spcPts val="600"/>
              </a:spcAft>
              <a:buClr>
                <a:schemeClr val="dk1"/>
              </a:buClr>
              <a:buSzPts val="1100"/>
              <a:buFont typeface="Arial" panose="020B0604020202020204" pitchFamily="34" charset="0"/>
              <a:buChar char="•"/>
            </a:pPr>
            <a:r>
              <a:rPr lang="en-US" sz="1600" dirty="0" smtClean="0"/>
              <a:t>It </a:t>
            </a:r>
            <a:r>
              <a:rPr lang="en-US" sz="1600" dirty="0"/>
              <a:t>is very possible to observe the customer potentials and purchase patterns because all the ordering history is store in the database. </a:t>
            </a:r>
            <a:endParaRPr lang="en-US" sz="1600" dirty="0" smtClean="0"/>
          </a:p>
          <a:p>
            <a:pPr marL="171450" lvl="0" indent="-171450">
              <a:lnSpc>
                <a:spcPts val="1900"/>
              </a:lnSpc>
              <a:spcBef>
                <a:spcPts val="600"/>
              </a:spcBef>
              <a:spcAft>
                <a:spcPts val="600"/>
              </a:spcAft>
              <a:buClr>
                <a:schemeClr val="dk1"/>
              </a:buClr>
              <a:buSzPts val="1100"/>
              <a:buFont typeface="Arial" panose="020B0604020202020204" pitchFamily="34" charset="0"/>
              <a:buChar char="•"/>
            </a:pPr>
            <a:r>
              <a:rPr lang="en-US" sz="1600" dirty="0" smtClean="0"/>
              <a:t>It </a:t>
            </a:r>
            <a:r>
              <a:rPr lang="en-US" sz="1600" dirty="0"/>
              <a:t>is efficient managing all the operations of an online store within a single platform</a:t>
            </a:r>
            <a:endParaRPr sz="1600" dirty="0">
              <a:solidFill>
                <a:srgbClr val="114454"/>
              </a:solidFill>
              <a:latin typeface="+mj-lt"/>
              <a:ea typeface="Nixie One"/>
              <a:cs typeface="Nixie One"/>
              <a:sym typeface="Nixie One"/>
            </a:endParaRPr>
          </a:p>
        </p:txBody>
      </p:sp>
      <p:sp>
        <p:nvSpPr>
          <p:cNvPr id="129" name="Google Shape;129;p14"/>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080401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4"/>
          <p:cNvSpPr txBox="1">
            <a:spLocks noGrp="1"/>
          </p:cNvSpPr>
          <p:nvPr>
            <p:ph type="title"/>
          </p:nvPr>
        </p:nvSpPr>
        <p:spPr>
          <a:xfrm>
            <a:off x="1146025" y="530725"/>
            <a:ext cx="3425976" cy="1028700"/>
          </a:xfrm>
          <a:prstGeom prst="rect">
            <a:avLst/>
          </a:prstGeom>
        </p:spPr>
        <p:txBody>
          <a:bodyPr spcFirstLastPara="1" wrap="square" lIns="91425" tIns="91425" rIns="91425" bIns="91425" anchor="ctr" anchorCtr="0">
            <a:noAutofit/>
          </a:bodyPr>
          <a:lstStyle/>
          <a:p>
            <a:pPr lvl="0"/>
            <a:r>
              <a:rPr lang="en-US" sz="2000" dirty="0" smtClean="0">
                <a:solidFill>
                  <a:schemeClr val="bg1"/>
                </a:solidFill>
                <a:latin typeface="Baskerville Old Face" panose="02020602080505020303" pitchFamily="18" charset="0"/>
              </a:rPr>
              <a:t>DATABASE DESIGN</a:t>
            </a:r>
            <a:endParaRPr sz="2000" dirty="0">
              <a:solidFill>
                <a:schemeClr val="bg1"/>
              </a:solidFill>
            </a:endParaRPr>
          </a:p>
        </p:txBody>
      </p:sp>
      <p:grpSp>
        <p:nvGrpSpPr>
          <p:cNvPr id="119" name="Google Shape;119;p14"/>
          <p:cNvGrpSpPr/>
          <p:nvPr/>
        </p:nvGrpSpPr>
        <p:grpSpPr>
          <a:xfrm>
            <a:off x="333623" y="861852"/>
            <a:ext cx="366458" cy="366437"/>
            <a:chOff x="1923675" y="1633650"/>
            <a:chExt cx="436000" cy="435975"/>
          </a:xfrm>
        </p:grpSpPr>
        <p:sp>
          <p:nvSpPr>
            <p:cNvPr id="120" name="Google Shape;120;p14"/>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4"/>
          <p:cNvSpPr txBox="1"/>
          <p:nvPr/>
        </p:nvSpPr>
        <p:spPr>
          <a:xfrm>
            <a:off x="1146025" y="1640667"/>
            <a:ext cx="7388376" cy="3402971"/>
          </a:xfrm>
          <a:prstGeom prst="rect">
            <a:avLst/>
          </a:prstGeom>
          <a:noFill/>
          <a:ln>
            <a:noFill/>
          </a:ln>
        </p:spPr>
        <p:txBody>
          <a:bodyPr spcFirstLastPara="1" wrap="square" lIns="91425" tIns="91425" rIns="91425" bIns="91425" anchor="t" anchorCtr="0">
            <a:noAutofit/>
          </a:bodyPr>
          <a:lstStyle/>
          <a:p>
            <a:r>
              <a:rPr lang="en-US" sz="1600" b="1" u="sng" dirty="0" smtClean="0"/>
              <a:t>Admin Module </a:t>
            </a:r>
          </a:p>
          <a:p>
            <a:endParaRPr lang="en-IN" sz="1600" dirty="0" smtClean="0"/>
          </a:p>
          <a:p>
            <a:pPr marL="285750" lvl="1" indent="-285750">
              <a:buFont typeface="Arial" panose="020B0604020202020204" pitchFamily="34" charset="0"/>
              <a:buChar char="•"/>
            </a:pPr>
            <a:r>
              <a:rPr lang="en-US" sz="1600" dirty="0" smtClean="0"/>
              <a:t>Admin can provide username, email, password and your admin account will be created. </a:t>
            </a:r>
            <a:endParaRPr lang="en-IN" sz="1600" dirty="0"/>
          </a:p>
          <a:p>
            <a:pPr marL="285750" lvl="1" indent="-285750">
              <a:buFont typeface="Arial" panose="020B0604020202020204" pitchFamily="34" charset="0"/>
              <a:buChar char="•"/>
            </a:pPr>
            <a:r>
              <a:rPr lang="en-US" sz="1600" dirty="0" smtClean="0"/>
              <a:t>After login, there is a dashboard where admin can see how many customers is registered, how many products are there for sale, how many orders placed. </a:t>
            </a:r>
            <a:endParaRPr lang="en-IN" sz="1600" dirty="0"/>
          </a:p>
          <a:p>
            <a:pPr marL="285750" lvl="1" indent="-285750">
              <a:buFont typeface="Arial" panose="020B0604020202020204" pitchFamily="34" charset="0"/>
              <a:buChar char="•"/>
            </a:pPr>
            <a:r>
              <a:rPr lang="en-US" sz="1600" dirty="0" smtClean="0"/>
              <a:t>Admin can add/delete/view/edit the products. </a:t>
            </a:r>
            <a:endParaRPr lang="en-IN" sz="1600" dirty="0"/>
          </a:p>
          <a:p>
            <a:pPr marL="285750" lvl="1" indent="-285750">
              <a:buFont typeface="Arial" panose="020B0604020202020204" pitchFamily="34" charset="0"/>
              <a:buChar char="•"/>
            </a:pPr>
            <a:r>
              <a:rPr lang="en-US" sz="1600" dirty="0" smtClean="0"/>
              <a:t>Admin can view/edit/delete customer details.</a:t>
            </a:r>
            <a:endParaRPr lang="en-IN" sz="1600" dirty="0"/>
          </a:p>
          <a:p>
            <a:pPr marL="285750" lvl="1" indent="-285750">
              <a:buFont typeface="Arial" panose="020B0604020202020204" pitchFamily="34" charset="0"/>
              <a:buChar char="•"/>
            </a:pPr>
            <a:r>
              <a:rPr lang="en-US" sz="1600" dirty="0" smtClean="0"/>
              <a:t>Admin can view/delete orders. </a:t>
            </a:r>
            <a:endParaRPr lang="en-IN" sz="1600" dirty="0"/>
          </a:p>
          <a:p>
            <a:pPr marL="285750" lvl="1" indent="-285750">
              <a:buFont typeface="Arial" panose="020B0604020202020204" pitchFamily="34" charset="0"/>
              <a:buChar char="•"/>
            </a:pPr>
            <a:r>
              <a:rPr lang="en-US" sz="1600" dirty="0" smtClean="0"/>
              <a:t>Admin can change status of order (order is pending, confirmed, out for delivery, delivered) </a:t>
            </a:r>
            <a:endParaRPr lang="en-IN" sz="1600" dirty="0"/>
          </a:p>
          <a:p>
            <a:pPr marL="285750" lvl="1" indent="-285750">
              <a:buFont typeface="Arial" panose="020B0604020202020204" pitchFamily="34" charset="0"/>
              <a:buChar char="•"/>
            </a:pPr>
            <a:r>
              <a:rPr lang="en-US" sz="1600" dirty="0" smtClean="0"/>
              <a:t>Admin can view the feedbacks sent by customers</a:t>
            </a:r>
            <a:endParaRPr lang="en-IN" sz="1600" dirty="0"/>
          </a:p>
        </p:txBody>
      </p:sp>
      <p:sp>
        <p:nvSpPr>
          <p:cNvPr id="129" name="Google Shape;129;p14"/>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124515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4"/>
          <p:cNvSpPr txBox="1">
            <a:spLocks noGrp="1"/>
          </p:cNvSpPr>
          <p:nvPr>
            <p:ph type="title"/>
          </p:nvPr>
        </p:nvSpPr>
        <p:spPr>
          <a:xfrm>
            <a:off x="1146025" y="530725"/>
            <a:ext cx="3425976" cy="1028700"/>
          </a:xfrm>
          <a:prstGeom prst="rect">
            <a:avLst/>
          </a:prstGeom>
        </p:spPr>
        <p:txBody>
          <a:bodyPr spcFirstLastPara="1" wrap="square" lIns="91425" tIns="91425" rIns="91425" bIns="91425" anchor="ctr" anchorCtr="0">
            <a:noAutofit/>
          </a:bodyPr>
          <a:lstStyle/>
          <a:p>
            <a:pPr lvl="0"/>
            <a:r>
              <a:rPr lang="en-US" sz="2000" dirty="0" smtClean="0">
                <a:solidFill>
                  <a:schemeClr val="bg1"/>
                </a:solidFill>
                <a:latin typeface="Baskerville Old Face" panose="02020602080505020303" pitchFamily="18" charset="0"/>
              </a:rPr>
              <a:t>DATABASE DESIGN</a:t>
            </a:r>
            <a:endParaRPr sz="2000" dirty="0">
              <a:solidFill>
                <a:schemeClr val="bg1"/>
              </a:solidFill>
            </a:endParaRPr>
          </a:p>
        </p:txBody>
      </p:sp>
      <p:grpSp>
        <p:nvGrpSpPr>
          <p:cNvPr id="119" name="Google Shape;119;p14"/>
          <p:cNvGrpSpPr/>
          <p:nvPr/>
        </p:nvGrpSpPr>
        <p:grpSpPr>
          <a:xfrm>
            <a:off x="333623" y="861852"/>
            <a:ext cx="366458" cy="366437"/>
            <a:chOff x="1923675" y="1633650"/>
            <a:chExt cx="436000" cy="435975"/>
          </a:xfrm>
        </p:grpSpPr>
        <p:sp>
          <p:nvSpPr>
            <p:cNvPr id="120" name="Google Shape;120;p14"/>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4"/>
          <p:cNvSpPr txBox="1"/>
          <p:nvPr/>
        </p:nvSpPr>
        <p:spPr>
          <a:xfrm>
            <a:off x="1001645" y="1559425"/>
            <a:ext cx="7388376" cy="3651484"/>
          </a:xfrm>
          <a:prstGeom prst="rect">
            <a:avLst/>
          </a:prstGeom>
          <a:noFill/>
          <a:ln>
            <a:noFill/>
          </a:ln>
        </p:spPr>
        <p:txBody>
          <a:bodyPr spcFirstLastPara="1" wrap="square" lIns="91425" tIns="91425" rIns="91425" bIns="91425" anchor="t" anchorCtr="0">
            <a:noAutofit/>
          </a:bodyPr>
          <a:lstStyle/>
          <a:p>
            <a:r>
              <a:rPr lang="en-US" sz="1600" b="1" u="sng" dirty="0"/>
              <a:t>Customer Module </a:t>
            </a:r>
            <a:endParaRPr lang="en-US" sz="1600" b="1" u="sng" dirty="0" smtClean="0"/>
          </a:p>
          <a:p>
            <a:endParaRPr lang="en-IN" sz="1600" dirty="0"/>
          </a:p>
          <a:p>
            <a:pPr marL="285750" lvl="1" indent="-285750">
              <a:buFont typeface="Arial" panose="020B0604020202020204" pitchFamily="34" charset="0"/>
              <a:buChar char="•"/>
            </a:pPr>
            <a:r>
              <a:rPr lang="en-US" sz="1600" dirty="0"/>
              <a:t>Customer can view/search products without </a:t>
            </a:r>
            <a:r>
              <a:rPr lang="en-US" sz="1600" dirty="0" smtClean="0"/>
              <a:t>login.</a:t>
            </a:r>
            <a:endParaRPr lang="en-IN" sz="1600" dirty="0"/>
          </a:p>
          <a:p>
            <a:pPr marL="285750" lvl="1" indent="-285750">
              <a:buFont typeface="Arial" panose="020B0604020202020204" pitchFamily="34" charset="0"/>
              <a:buChar char="•"/>
            </a:pPr>
            <a:r>
              <a:rPr lang="en-US" sz="1600" dirty="0" smtClean="0"/>
              <a:t>Customer </a:t>
            </a:r>
            <a:r>
              <a:rPr lang="en-US" sz="1600" dirty="0"/>
              <a:t>can also add/remove product to cart without login (if customer try to add same product in cart. It will add only one) </a:t>
            </a:r>
            <a:endParaRPr lang="en-IN" sz="1600" dirty="0"/>
          </a:p>
          <a:p>
            <a:pPr marL="285750" lvl="1" indent="-285750">
              <a:buFont typeface="Arial" panose="020B0604020202020204" pitchFamily="34" charset="0"/>
              <a:buChar char="•"/>
            </a:pPr>
            <a:r>
              <a:rPr lang="en-US" sz="1600" dirty="0" smtClean="0"/>
              <a:t>When </a:t>
            </a:r>
            <a:r>
              <a:rPr lang="en-US" sz="1600" dirty="0"/>
              <a:t>customer try to purchase product, then he/she must login to system. </a:t>
            </a:r>
            <a:endParaRPr lang="en-IN" sz="1600" dirty="0"/>
          </a:p>
          <a:p>
            <a:pPr marL="285750" lvl="1" indent="-285750">
              <a:buFont typeface="Arial" panose="020B0604020202020204" pitchFamily="34" charset="0"/>
              <a:buChar char="•"/>
            </a:pPr>
            <a:r>
              <a:rPr lang="en-US" sz="1600" dirty="0" smtClean="0"/>
              <a:t>After </a:t>
            </a:r>
            <a:r>
              <a:rPr lang="en-US" sz="1600" dirty="0"/>
              <a:t>creating account and login to system, he/she can place </a:t>
            </a:r>
            <a:r>
              <a:rPr lang="en-US" sz="1600" dirty="0" smtClean="0"/>
              <a:t>order.</a:t>
            </a:r>
            <a:endParaRPr lang="en-IN" sz="1600" dirty="0"/>
          </a:p>
          <a:p>
            <a:pPr marL="285750" lvl="1" indent="-285750">
              <a:buFont typeface="Arial" panose="020B0604020202020204" pitchFamily="34" charset="0"/>
              <a:buChar char="•"/>
            </a:pPr>
            <a:r>
              <a:rPr lang="en-US" sz="1600" dirty="0" smtClean="0"/>
              <a:t>If </a:t>
            </a:r>
            <a:r>
              <a:rPr lang="en-US" sz="1600" dirty="0"/>
              <a:t>customer click on pay button, then their payment will be successful and their order will be placed. </a:t>
            </a:r>
            <a:endParaRPr lang="en-IN" sz="1600" dirty="0"/>
          </a:p>
          <a:p>
            <a:pPr marL="285750" lvl="1" indent="-285750">
              <a:buFont typeface="Arial" panose="020B0604020202020204" pitchFamily="34" charset="0"/>
              <a:buChar char="•"/>
            </a:pPr>
            <a:r>
              <a:rPr lang="en-US" sz="1600" dirty="0" smtClean="0"/>
              <a:t>Customer </a:t>
            </a:r>
            <a:r>
              <a:rPr lang="en-US" sz="1600" dirty="0"/>
              <a:t>can check their ordered details by clicking on orders button. </a:t>
            </a:r>
            <a:endParaRPr lang="en-IN" sz="1600" dirty="0"/>
          </a:p>
          <a:p>
            <a:pPr marL="285750" lvl="1" indent="-285750">
              <a:buFont typeface="Arial" panose="020B0604020202020204" pitchFamily="34" charset="0"/>
              <a:buChar char="•"/>
            </a:pPr>
            <a:r>
              <a:rPr lang="en-US" sz="1600" dirty="0" smtClean="0"/>
              <a:t>Customer </a:t>
            </a:r>
            <a:r>
              <a:rPr lang="en-US" sz="1600" dirty="0"/>
              <a:t>can see the order status (Pending, Confirmed, delivered) for each order </a:t>
            </a:r>
            <a:endParaRPr lang="en-IN" sz="1600" dirty="0"/>
          </a:p>
          <a:p>
            <a:pPr marL="285750" lvl="1" indent="-285750">
              <a:buFont typeface="Arial" panose="020B0604020202020204" pitchFamily="34" charset="0"/>
              <a:buChar char="•"/>
            </a:pPr>
            <a:r>
              <a:rPr lang="en-US" sz="1600" dirty="0" smtClean="0"/>
              <a:t>Customer </a:t>
            </a:r>
            <a:r>
              <a:rPr lang="en-US" sz="1600" dirty="0"/>
              <a:t>can download their order invoice for each </a:t>
            </a:r>
            <a:r>
              <a:rPr lang="en-US" sz="1600" dirty="0" smtClean="0"/>
              <a:t>order</a:t>
            </a:r>
            <a:endParaRPr lang="en-IN" sz="1600" dirty="0"/>
          </a:p>
          <a:p>
            <a:pPr marL="285750" lvl="1" indent="-285750">
              <a:buFont typeface="Arial" panose="020B0604020202020204" pitchFamily="34" charset="0"/>
              <a:buChar char="•"/>
            </a:pPr>
            <a:r>
              <a:rPr lang="en-US" sz="1600" dirty="0" smtClean="0"/>
              <a:t>Customer </a:t>
            </a:r>
            <a:r>
              <a:rPr lang="en-US" sz="1600" dirty="0"/>
              <a:t>can send feedback to admin (without login</a:t>
            </a:r>
            <a:r>
              <a:rPr lang="en-US" sz="1600" dirty="0" smtClean="0"/>
              <a:t>)</a:t>
            </a:r>
          </a:p>
        </p:txBody>
      </p:sp>
      <p:sp>
        <p:nvSpPr>
          <p:cNvPr id="129" name="Google Shape;129;p14"/>
          <p:cNvSpPr txBox="1">
            <a:spLocks noGrp="1"/>
          </p:cNvSpPr>
          <p:nvPr>
            <p:ph type="sldNum" idx="12"/>
          </p:nvPr>
        </p:nvSpPr>
        <p:spPr>
          <a:xfrm>
            <a:off x="-51050" y="4819400"/>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539793510"/>
      </p:ext>
    </p:extLst>
  </p:cSld>
  <p:clrMapOvr>
    <a:masterClrMapping/>
  </p:clrMapOvr>
</p:sld>
</file>

<file path=ppt/theme/theme1.xml><?xml version="1.0" encoding="utf-8"?>
<a:theme xmlns:a="http://schemas.openxmlformats.org/drawingml/2006/main" name="Warwick template">
  <a:themeElements>
    <a:clrScheme name="Custom 347">
      <a:dk1>
        <a:srgbClr val="114454"/>
      </a:dk1>
      <a:lt1>
        <a:srgbClr val="FFFFFF"/>
      </a:lt1>
      <a:dk2>
        <a:srgbClr val="5F6C70"/>
      </a:dk2>
      <a:lt2>
        <a:srgbClr val="CED5D8"/>
      </a:lt2>
      <a:accent1>
        <a:srgbClr val="114454"/>
      </a:accent1>
      <a:accent2>
        <a:srgbClr val="18637B"/>
      </a:accent2>
      <a:accent3>
        <a:srgbClr val="309AAD"/>
      </a:accent3>
      <a:accent4>
        <a:srgbClr val="165751"/>
      </a:accent4>
      <a:accent5>
        <a:srgbClr val="3B8D61"/>
      </a:accent5>
      <a:accent6>
        <a:srgbClr val="94BF6E"/>
      </a:accent6>
      <a:hlink>
        <a:srgbClr val="114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TotalTime>
  <Words>1078</Words>
  <Application>Microsoft Office PowerPoint</Application>
  <PresentationFormat>On-screen Show (16:9)</PresentationFormat>
  <Paragraphs>140</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Roboto Slab</vt:lpstr>
      <vt:lpstr>Nixie One</vt:lpstr>
      <vt:lpstr>Baskerville Old Face</vt:lpstr>
      <vt:lpstr>Warwick template</vt:lpstr>
      <vt:lpstr>Ecommerce Website Using Django</vt:lpstr>
      <vt:lpstr>EXISTING SYSTEM</vt:lpstr>
      <vt:lpstr>PROPOSED SYSTEM</vt:lpstr>
      <vt:lpstr>PROBLEM DEFINITION</vt:lpstr>
      <vt:lpstr>PROBLEM DEFINITION</vt:lpstr>
      <vt:lpstr>OBJECTIVE OF THE PROJECT</vt:lpstr>
      <vt:lpstr>SCOPE OF THE PROJECT</vt:lpstr>
      <vt:lpstr>DATABASE DESIGN</vt:lpstr>
      <vt:lpstr>DATABASE DESIGN</vt:lpstr>
      <vt:lpstr>USE CASE DIAGRAM</vt:lpstr>
      <vt:lpstr>CLASS DIAGRAM</vt:lpstr>
      <vt:lpstr>PowerPoint Presentation</vt:lpstr>
      <vt:lpstr>HARDWARE AND SOFTWARE SPECIFICATION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Media Marketing using Trend Analysis On Social Media</dc:title>
  <dc:creator>Sarath Gopal</dc:creator>
  <cp:lastModifiedBy>SHILPA SATHEESAN S</cp:lastModifiedBy>
  <cp:revision>32</cp:revision>
  <dcterms:modified xsi:type="dcterms:W3CDTF">2021-11-01T18:20:33Z</dcterms:modified>
</cp:coreProperties>
</file>