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3" r:id="rId1"/>
  </p:sldMasterIdLst>
  <p:sldIdLst>
    <p:sldId id="256" r:id="rId2"/>
    <p:sldId id="258" r:id="rId3"/>
    <p:sldId id="259" r:id="rId4"/>
    <p:sldId id="278" r:id="rId5"/>
    <p:sldId id="267" r:id="rId6"/>
    <p:sldId id="279" r:id="rId7"/>
    <p:sldId id="268" r:id="rId8"/>
    <p:sldId id="277"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2637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0327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402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288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5278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915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544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1612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732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57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11/1/2021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2209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11/1/2021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10618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62000">
              <a:srgbClr val="CECBC6"/>
            </a:gs>
            <a:gs pos="36700">
              <a:srgbClr val="E0DDD9"/>
            </a:gs>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5D47-A2D4-4112-9B2E-DFE571A46D77}"/>
              </a:ext>
            </a:extLst>
          </p:cNvPr>
          <p:cNvSpPr>
            <a:spLocks noGrp="1"/>
          </p:cNvSpPr>
          <p:nvPr>
            <p:ph type="ctrTitle"/>
          </p:nvPr>
        </p:nvSpPr>
        <p:spPr>
          <a:xfrm>
            <a:off x="2417779" y="2366108"/>
            <a:ext cx="8637073" cy="977621"/>
          </a:xfrm>
        </p:spPr>
        <p:txBody>
          <a:bodyPr>
            <a:normAutofit fontScale="90000"/>
          </a:bodyPr>
          <a:lstStyle/>
          <a:p>
            <a:pPr>
              <a:lnSpc>
                <a:spcPct val="100000"/>
              </a:lnSpc>
              <a:spcAft>
                <a:spcPts val="1000"/>
              </a:spcAft>
            </a:pPr>
            <a:r>
              <a:rPr lang="en-IN" sz="3600" dirty="0">
                <a:solidFill>
                  <a:schemeClr val="accent4">
                    <a:lumMod val="50000"/>
                  </a:schemeClr>
                </a:solidFill>
                <a:effectLst/>
                <a:latin typeface="Bodoni MT Black" panose="02070A03080606020203" pitchFamily="18" charset="0"/>
                <a:ea typeface="Calibri" panose="020F0502020204030204" pitchFamily="34" charset="0"/>
                <a:cs typeface="Times New Roman" panose="02020603050405020304" pitchFamily="18" charset="0"/>
              </a:rPr>
              <a:t>GARBAGE MANAGEMENT SYSTEM FOR A SMART CITY</a:t>
            </a:r>
          </a:p>
        </p:txBody>
      </p:sp>
      <p:sp>
        <p:nvSpPr>
          <p:cNvPr id="3" name="Subtitle 2">
            <a:extLst>
              <a:ext uri="{FF2B5EF4-FFF2-40B4-BE49-F238E27FC236}">
                <a16:creationId xmlns:a16="http://schemas.microsoft.com/office/drawing/2014/main" id="{6A6E3377-4358-4A5C-A04A-48F398D9A26C}"/>
              </a:ext>
            </a:extLst>
          </p:cNvPr>
          <p:cNvSpPr>
            <a:spLocks noGrp="1"/>
          </p:cNvSpPr>
          <p:nvPr>
            <p:ph type="subTitle" idx="1"/>
          </p:nvPr>
        </p:nvSpPr>
        <p:spPr>
          <a:xfrm>
            <a:off x="2417780" y="3531205"/>
            <a:ext cx="8637072" cy="1298248"/>
          </a:xfrm>
        </p:spPr>
        <p:txBody>
          <a:bodyPr>
            <a:normAutofit/>
          </a:bodyPr>
          <a:lstStyle/>
          <a:p>
            <a:r>
              <a:rPr lang="en-US" sz="1400" b="1" dirty="0">
                <a:solidFill>
                  <a:schemeClr val="accent4">
                    <a:lumMod val="50000"/>
                  </a:schemeClr>
                </a:solidFill>
                <a:latin typeface="Baskerville Old Face" panose="02020602080505020303" pitchFamily="18" charset="0"/>
              </a:rPr>
              <a:t>Submitted by</a:t>
            </a:r>
          </a:p>
          <a:p>
            <a:r>
              <a:rPr lang="en-US" sz="1400" dirty="0">
                <a:latin typeface="Baskerville Old Face" panose="02020602080505020303" pitchFamily="18" charset="0"/>
              </a:rPr>
              <a:t>KIRAN RAJ &amp; KRISHNANUNNI </a:t>
            </a:r>
          </a:p>
          <a:p>
            <a:r>
              <a:rPr lang="en-US" sz="1400" dirty="0">
                <a:latin typeface="Baskerville Old Face" panose="02020602080505020303" pitchFamily="18" charset="0"/>
              </a:rPr>
              <a:t>I9MCA</a:t>
            </a:r>
          </a:p>
        </p:txBody>
      </p:sp>
    </p:spTree>
    <p:extLst>
      <p:ext uri="{BB962C8B-B14F-4D97-AF65-F5344CB8AC3E}">
        <p14:creationId xmlns:p14="http://schemas.microsoft.com/office/powerpoint/2010/main" val="2674711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3CDAE-5289-41C8-8B7B-ADA379256FAB}"/>
              </a:ext>
            </a:extLst>
          </p:cNvPr>
          <p:cNvSpPr>
            <a:spLocks noGrp="1"/>
          </p:cNvSpPr>
          <p:nvPr>
            <p:ph type="title"/>
          </p:nvPr>
        </p:nvSpPr>
        <p:spPr/>
        <p:txBody>
          <a:bodyPr vert="horz" lIns="91440" tIns="45720" rIns="91440" bIns="45720" rtlCol="0" anchor="t">
            <a:normAutofit fontScale="90000"/>
          </a:bodyPr>
          <a:lstStyle/>
          <a:p>
            <a:br>
              <a:rPr lang="en-IN" b="1" dirty="0">
                <a:solidFill>
                  <a:schemeClr val="accent4">
                    <a:lumMod val="50000"/>
                  </a:schemeClr>
                </a:solidFill>
                <a:latin typeface="Baskerville Old Face" panose="02020602080505020303" pitchFamily="18" charset="0"/>
              </a:rPr>
            </a:br>
            <a:r>
              <a:rPr lang="en-IN" b="1" dirty="0">
                <a:solidFill>
                  <a:schemeClr val="accent4">
                    <a:lumMod val="50000"/>
                  </a:schemeClr>
                </a:solidFill>
                <a:latin typeface="Baskerville Old Face" panose="02020602080505020303" pitchFamily="18" charset="0"/>
              </a:rPr>
              <a:t>EXISTING SYSTEM</a:t>
            </a:r>
            <a:br>
              <a:rPr lang="en-IN" b="1" dirty="0">
                <a:solidFill>
                  <a:schemeClr val="accent4">
                    <a:lumMod val="50000"/>
                  </a:schemeClr>
                </a:solidFill>
                <a:latin typeface="Baskerville Old Face" panose="02020602080505020303" pitchFamily="18" charset="0"/>
              </a:rPr>
            </a:br>
            <a:endParaRPr lang="en-IN" b="1" dirty="0">
              <a:solidFill>
                <a:schemeClr val="accent4">
                  <a:lumMod val="50000"/>
                </a:schemeClr>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F6C65AD7-325E-4323-9BF5-C2EC4572B5E3}"/>
              </a:ext>
            </a:extLst>
          </p:cNvPr>
          <p:cNvSpPr>
            <a:spLocks noGrp="1"/>
          </p:cNvSpPr>
          <p:nvPr>
            <p:ph idx="1"/>
          </p:nvPr>
        </p:nvSpPr>
        <p:spPr/>
        <p:txBody>
          <a:bodyPr>
            <a:normAutofit/>
          </a:bodyPr>
          <a:lstStyle/>
          <a:p>
            <a:pPr algn="just"/>
            <a:r>
              <a:rPr lang="en-US" sz="1800" dirty="0">
                <a:solidFill>
                  <a:srgbClr val="010202"/>
                </a:solidFill>
                <a:effectLst/>
                <a:latin typeface="Times New Roman" panose="02020603050405020304" pitchFamily="18" charset="0"/>
                <a:ea typeface="Calibri" panose="020F0502020204030204" pitchFamily="34" charset="0"/>
              </a:rPr>
              <a:t>The current garbage collection system includes routine garbage trucks doing rounds. </a:t>
            </a:r>
          </a:p>
          <a:p>
            <a:pPr algn="just"/>
            <a:r>
              <a:rPr lang="en-US" sz="1800" dirty="0">
                <a:solidFill>
                  <a:srgbClr val="010202"/>
                </a:solidFill>
                <a:effectLst/>
                <a:latin typeface="Times New Roman" panose="02020603050405020304" pitchFamily="18" charset="0"/>
                <a:ea typeface="Calibri" panose="020F0502020204030204" pitchFamily="34" charset="0"/>
              </a:rPr>
              <a:t>It is a system that will take days or weeks to cover every zone in the City.</a:t>
            </a:r>
          </a:p>
          <a:p>
            <a:pPr algn="just"/>
            <a:r>
              <a:rPr lang="en-US" sz="1800" dirty="0">
                <a:solidFill>
                  <a:srgbClr val="010202"/>
                </a:solidFill>
                <a:effectLst/>
                <a:latin typeface="Times New Roman" panose="02020603050405020304" pitchFamily="18" charset="0"/>
                <a:ea typeface="Calibri" panose="020F0502020204030204" pitchFamily="34" charset="0"/>
              </a:rPr>
              <a:t>Moreover, this will lead to an increase in the waste day by day.</a:t>
            </a:r>
          </a:p>
        </p:txBody>
      </p:sp>
    </p:spTree>
    <p:extLst>
      <p:ext uri="{BB962C8B-B14F-4D97-AF65-F5344CB8AC3E}">
        <p14:creationId xmlns:p14="http://schemas.microsoft.com/office/powerpoint/2010/main" val="882251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50A8-BA6E-4671-B6C0-F3CB92E08662}"/>
              </a:ext>
            </a:extLst>
          </p:cNvPr>
          <p:cNvSpPr>
            <a:spLocks noGrp="1"/>
          </p:cNvSpPr>
          <p:nvPr>
            <p:ph type="title"/>
          </p:nvPr>
        </p:nvSpPr>
        <p:spPr>
          <a:xfrm>
            <a:off x="1451579" y="1204015"/>
            <a:ext cx="9603275" cy="587136"/>
          </a:xfrm>
        </p:spPr>
        <p:txBody>
          <a:bodyPr>
            <a:normAutofit/>
          </a:bodyPr>
          <a:lstStyle/>
          <a:p>
            <a:r>
              <a:rPr lang="en-IN" sz="2900" b="1" dirty="0">
                <a:solidFill>
                  <a:schemeClr val="accent4">
                    <a:lumMod val="50000"/>
                  </a:schemeClr>
                </a:solidFill>
                <a:latin typeface="Baskerville Old Face" panose="02020602080505020303" pitchFamily="18" charset="0"/>
              </a:rPr>
              <a:t>PROPOSED SYSTEM</a:t>
            </a:r>
          </a:p>
        </p:txBody>
      </p:sp>
      <p:sp>
        <p:nvSpPr>
          <p:cNvPr id="3" name="Content Placeholder 2">
            <a:extLst>
              <a:ext uri="{FF2B5EF4-FFF2-40B4-BE49-F238E27FC236}">
                <a16:creationId xmlns:a16="http://schemas.microsoft.com/office/drawing/2014/main" id="{FCF29424-2130-468F-A4F1-4D7E817F2B47}"/>
              </a:ext>
            </a:extLst>
          </p:cNvPr>
          <p:cNvSpPr>
            <a:spLocks noGrp="1"/>
          </p:cNvSpPr>
          <p:nvPr>
            <p:ph idx="1"/>
          </p:nvPr>
        </p:nvSpPr>
        <p:spPr>
          <a:xfrm>
            <a:off x="1451579" y="2015732"/>
            <a:ext cx="9603275" cy="3701487"/>
          </a:xfrm>
        </p:spPr>
        <p:txBody>
          <a:bodyPr>
            <a:normAutofit/>
          </a:bodyPr>
          <a:lstStyle/>
          <a:p>
            <a:pPr marL="342900" lvl="0" indent="-342900" algn="just">
              <a:lnSpc>
                <a:spcPct val="150000"/>
              </a:lnSpc>
              <a:buFont typeface="+mj-lt"/>
              <a:buAutoNum type="arabicPeriod"/>
            </a:pPr>
            <a:r>
              <a:rPr lang="en-US" sz="1800" dirty="0">
                <a:solidFill>
                  <a:srgbClr val="010202"/>
                </a:solidFill>
                <a:effectLst/>
                <a:latin typeface="Times New Roman" panose="02020603050405020304" pitchFamily="18" charset="0"/>
                <a:ea typeface="Calibri" panose="020F0502020204030204" pitchFamily="34" charset="0"/>
                <a:cs typeface="Times New Roman" panose="02020603050405020304" pitchFamily="18" charset="0"/>
              </a:rPr>
              <a:t>We propose a network of smart bins that integrates cloud-based techniques to monitor and analyze data collected to provide predictive routes generated through algorithms for garbage trucks. </a:t>
            </a:r>
          </a:p>
          <a:p>
            <a:pPr marL="342900" lvl="0" indent="-342900" algn="just">
              <a:lnSpc>
                <a:spcPct val="150000"/>
              </a:lnSpc>
              <a:buFont typeface="+mj-lt"/>
              <a:buAutoNum type="arabicPeriod"/>
            </a:pPr>
            <a:r>
              <a:rPr lang="en-US" sz="1800" dirty="0">
                <a:solidFill>
                  <a:srgbClr val="010202"/>
                </a:solidFill>
                <a:effectLst/>
                <a:latin typeface="Times New Roman" panose="02020603050405020304" pitchFamily="18" charset="0"/>
                <a:ea typeface="Calibri" panose="020F0502020204030204" pitchFamily="34" charset="0"/>
                <a:cs typeface="Times New Roman" panose="02020603050405020304" pitchFamily="18" charset="0"/>
              </a:rPr>
              <a:t>An android app is developed for the workforce and the citizens, which provides the routes for the workforce and thereby achieving efficient collection of waste.</a:t>
            </a:r>
            <a:endParaRPr lang="en-IN" dirty="0"/>
          </a:p>
        </p:txBody>
      </p:sp>
    </p:spTree>
    <p:extLst>
      <p:ext uri="{BB962C8B-B14F-4D97-AF65-F5344CB8AC3E}">
        <p14:creationId xmlns:p14="http://schemas.microsoft.com/office/powerpoint/2010/main" val="2136744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50A8-BA6E-4671-B6C0-F3CB92E08662}"/>
              </a:ext>
            </a:extLst>
          </p:cNvPr>
          <p:cNvSpPr>
            <a:spLocks noGrp="1"/>
          </p:cNvSpPr>
          <p:nvPr>
            <p:ph type="title"/>
          </p:nvPr>
        </p:nvSpPr>
        <p:spPr>
          <a:xfrm>
            <a:off x="1451579" y="1204015"/>
            <a:ext cx="9603275" cy="587136"/>
          </a:xfrm>
        </p:spPr>
        <p:txBody>
          <a:bodyPr>
            <a:normAutofit/>
          </a:bodyPr>
          <a:lstStyle/>
          <a:p>
            <a:r>
              <a:rPr lang="en-IN" sz="2900" b="1" dirty="0">
                <a:solidFill>
                  <a:schemeClr val="accent4">
                    <a:lumMod val="50000"/>
                  </a:schemeClr>
                </a:solidFill>
                <a:latin typeface="Baskerville Old Face" panose="02020602080505020303" pitchFamily="18" charset="0"/>
              </a:rPr>
              <a:t>PROBLEM DEFINITION</a:t>
            </a:r>
          </a:p>
        </p:txBody>
      </p:sp>
      <p:sp>
        <p:nvSpPr>
          <p:cNvPr id="3" name="Content Placeholder 2">
            <a:extLst>
              <a:ext uri="{FF2B5EF4-FFF2-40B4-BE49-F238E27FC236}">
                <a16:creationId xmlns:a16="http://schemas.microsoft.com/office/drawing/2014/main" id="{FCF29424-2130-468F-A4F1-4D7E817F2B47}"/>
              </a:ext>
            </a:extLst>
          </p:cNvPr>
          <p:cNvSpPr>
            <a:spLocks noGrp="1"/>
          </p:cNvSpPr>
          <p:nvPr>
            <p:ph idx="1"/>
          </p:nvPr>
        </p:nvSpPr>
        <p:spPr>
          <a:xfrm>
            <a:off x="1451579" y="2015732"/>
            <a:ext cx="9603275" cy="3701487"/>
          </a:xfrm>
        </p:spPr>
        <p:txBody>
          <a:bodyPr>
            <a:normAutofit/>
          </a:bodyPr>
          <a:lstStyle/>
          <a:p>
            <a:pPr marL="342900" lvl="0" indent="-342900" algn="just">
              <a:lnSpc>
                <a:spcPct val="150000"/>
              </a:lnSpc>
              <a:buFont typeface="+mj-lt"/>
              <a:buAutoNum type="arabicPeriod"/>
            </a:pPr>
            <a:r>
              <a:rPr lang="en-US" sz="1800" dirty="0">
                <a:solidFill>
                  <a:srgbClr val="010202"/>
                </a:solidFill>
                <a:effectLst/>
                <a:latin typeface="Times New Roman" panose="02020603050405020304" pitchFamily="18" charset="0"/>
                <a:ea typeface="Calibri" panose="020F0502020204030204" pitchFamily="34" charset="0"/>
                <a:cs typeface="Times New Roman" panose="02020603050405020304" pitchFamily="18" charset="0"/>
              </a:rPr>
              <a:t>Garbage pollution is a major environmental threat today. </a:t>
            </a:r>
          </a:p>
          <a:p>
            <a:pPr marL="342900" lvl="0" indent="-342900" algn="just">
              <a:lnSpc>
                <a:spcPct val="150000"/>
              </a:lnSpc>
              <a:buFont typeface="+mj-lt"/>
              <a:buAutoNum type="arabicPeriod"/>
            </a:pPr>
            <a:r>
              <a:rPr lang="en-US" sz="1800" dirty="0">
                <a:solidFill>
                  <a:srgbClr val="010202"/>
                </a:solidFill>
                <a:effectLst/>
                <a:latin typeface="Times New Roman" panose="02020603050405020304" pitchFamily="18" charset="0"/>
                <a:ea typeface="Calibri" panose="020F0502020204030204" pitchFamily="34" charset="0"/>
                <a:cs typeface="Times New Roman" panose="02020603050405020304" pitchFamily="18" charset="0"/>
              </a:rPr>
              <a:t>People tend to dispose this waste in unethical ways such as throwing them into the river, burying them and burning which worsens the situation this happens due to, lack of awareness about proper methods of waste disposal. </a:t>
            </a:r>
          </a:p>
          <a:p>
            <a:pPr marL="342900" lvl="0" indent="-342900" algn="just">
              <a:lnSpc>
                <a:spcPct val="150000"/>
              </a:lnSpc>
              <a:buFont typeface="+mj-lt"/>
              <a:buAutoNum type="arabicPeriod"/>
            </a:pPr>
            <a:r>
              <a:rPr lang="en-US" sz="1800" dirty="0">
                <a:solidFill>
                  <a:srgbClr val="010202"/>
                </a:solidFill>
                <a:effectLst/>
                <a:latin typeface="Times New Roman" panose="02020603050405020304" pitchFamily="18" charset="0"/>
                <a:ea typeface="Calibri" panose="020F0502020204030204" pitchFamily="34" charset="0"/>
                <a:cs typeface="Times New Roman" panose="02020603050405020304" pitchFamily="18" charset="0"/>
              </a:rPr>
              <a:t>Disposal facilities does not reach every citizen. The payment for the service is in convenient as well.</a:t>
            </a:r>
            <a:endParaRPr lang="en-IN" dirty="0"/>
          </a:p>
        </p:txBody>
      </p:sp>
    </p:spTree>
    <p:extLst>
      <p:ext uri="{BB962C8B-B14F-4D97-AF65-F5344CB8AC3E}">
        <p14:creationId xmlns:p14="http://schemas.microsoft.com/office/powerpoint/2010/main" val="1041808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55DF-4D9F-4029-A621-E83A1C328F9A}"/>
              </a:ext>
            </a:extLst>
          </p:cNvPr>
          <p:cNvSpPr>
            <a:spLocks noGrp="1"/>
          </p:cNvSpPr>
          <p:nvPr>
            <p:ph type="title"/>
          </p:nvPr>
        </p:nvSpPr>
        <p:spPr>
          <a:xfrm>
            <a:off x="1451579" y="1186260"/>
            <a:ext cx="9603275" cy="686930"/>
          </a:xfrm>
        </p:spPr>
        <p:txBody>
          <a:bodyPr/>
          <a:lstStyle/>
          <a:p>
            <a:r>
              <a:rPr lang="en-US" sz="2900" b="1" dirty="0">
                <a:solidFill>
                  <a:schemeClr val="accent4">
                    <a:lumMod val="50000"/>
                  </a:schemeClr>
                </a:solidFill>
                <a:latin typeface="Baskerville Old Face" panose="02020602080505020303" pitchFamily="18" charset="0"/>
              </a:rPr>
              <a:t>OBJECTIVE OF THE PROJECT</a:t>
            </a:r>
            <a:endParaRPr lang="en-IN" sz="2900" b="1" dirty="0">
              <a:solidFill>
                <a:schemeClr val="accent4">
                  <a:lumMod val="50000"/>
                </a:schemeClr>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3EEB50A7-E127-45BA-9B7E-F2F60CD495B6}"/>
              </a:ext>
            </a:extLst>
          </p:cNvPr>
          <p:cNvSpPr>
            <a:spLocks noGrp="1"/>
          </p:cNvSpPr>
          <p:nvPr>
            <p:ph idx="1"/>
          </p:nvPr>
        </p:nvSpPr>
        <p:spPr/>
        <p:txBody>
          <a:bodyPr/>
          <a:lstStyle/>
          <a:p>
            <a:pPr marL="0" lvl="0" indent="0" algn="just">
              <a:lnSpc>
                <a:spcPct val="150000"/>
              </a:lnSpc>
              <a:buNone/>
            </a:pPr>
            <a:r>
              <a:rPr lang="en-US" sz="1800" dirty="0">
                <a:solidFill>
                  <a:srgbClr val="010202"/>
                </a:solidFill>
                <a:latin typeface="Times New Roman" panose="02020603050405020304" pitchFamily="18" charset="0"/>
                <a:cs typeface="Times New Roman" panose="02020603050405020304" pitchFamily="18" charset="0"/>
              </a:rPr>
              <a:t>We plan to make a smart and green city so that the people wont dump their wastes in public places and pollute the air and water </a:t>
            </a:r>
            <a:r>
              <a:rPr lang="en-US" sz="1800" dirty="0" err="1">
                <a:solidFill>
                  <a:srgbClr val="010202"/>
                </a:solidFill>
                <a:latin typeface="Times New Roman" panose="02020603050405020304" pitchFamily="18" charset="0"/>
                <a:cs typeface="Times New Roman" panose="02020603050405020304" pitchFamily="18" charset="0"/>
              </a:rPr>
              <a:t>resourses</a:t>
            </a:r>
            <a:r>
              <a:rPr lang="en-US" sz="1800" dirty="0">
                <a:solidFill>
                  <a:srgbClr val="010202"/>
                </a:solidFill>
                <a:latin typeface="Times New Roman" panose="02020603050405020304" pitchFamily="18" charset="0"/>
                <a:cs typeface="Times New Roman" panose="02020603050405020304" pitchFamily="18" charset="0"/>
              </a:rPr>
              <a:t>, and also the proper disposal of wastes to save the earth.</a:t>
            </a:r>
          </a:p>
        </p:txBody>
      </p:sp>
    </p:spTree>
    <p:extLst>
      <p:ext uri="{BB962C8B-B14F-4D97-AF65-F5344CB8AC3E}">
        <p14:creationId xmlns:p14="http://schemas.microsoft.com/office/powerpoint/2010/main" val="797321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55DF-4D9F-4029-A621-E83A1C328F9A}"/>
              </a:ext>
            </a:extLst>
          </p:cNvPr>
          <p:cNvSpPr>
            <a:spLocks noGrp="1"/>
          </p:cNvSpPr>
          <p:nvPr>
            <p:ph type="title"/>
          </p:nvPr>
        </p:nvSpPr>
        <p:spPr>
          <a:xfrm>
            <a:off x="1451579" y="1186260"/>
            <a:ext cx="9603275" cy="686930"/>
          </a:xfrm>
        </p:spPr>
        <p:txBody>
          <a:bodyPr/>
          <a:lstStyle/>
          <a:p>
            <a:r>
              <a:rPr lang="en-US" sz="2900" b="1" dirty="0">
                <a:solidFill>
                  <a:schemeClr val="accent4">
                    <a:lumMod val="50000"/>
                  </a:schemeClr>
                </a:solidFill>
                <a:latin typeface="Baskerville Old Face" panose="02020602080505020303" pitchFamily="18" charset="0"/>
              </a:rPr>
              <a:t>SCOPE OF THE PROJECT</a:t>
            </a:r>
            <a:endParaRPr lang="en-IN" sz="2900" b="1" dirty="0">
              <a:solidFill>
                <a:schemeClr val="accent4">
                  <a:lumMod val="50000"/>
                </a:schemeClr>
              </a:solidFill>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3EEB50A7-E127-45BA-9B7E-F2F60CD495B6}"/>
              </a:ext>
            </a:extLst>
          </p:cNvPr>
          <p:cNvSpPr>
            <a:spLocks noGrp="1"/>
          </p:cNvSpPr>
          <p:nvPr>
            <p:ph idx="1"/>
          </p:nvPr>
        </p:nvSpPr>
        <p:spPr/>
        <p:txBody>
          <a:bodyPr/>
          <a:lstStyle/>
          <a:p>
            <a:pPr algn="just">
              <a:lnSpc>
                <a:spcPct val="150000"/>
              </a:lnSpc>
            </a:pPr>
            <a:r>
              <a:rPr lang="en-US" sz="1800" dirty="0">
                <a:solidFill>
                  <a:srgbClr val="010202"/>
                </a:solidFill>
                <a:latin typeface="Times New Roman" panose="02020603050405020304" pitchFamily="18" charset="0"/>
                <a:cs typeface="Times New Roman" panose="02020603050405020304" pitchFamily="18" charset="0"/>
              </a:rPr>
              <a:t>Garbage pollution is a major environmental threat today. </a:t>
            </a:r>
          </a:p>
          <a:p>
            <a:pPr algn="just">
              <a:lnSpc>
                <a:spcPct val="150000"/>
              </a:lnSpc>
            </a:pPr>
            <a:r>
              <a:rPr lang="en-US" sz="1800" dirty="0">
                <a:solidFill>
                  <a:srgbClr val="010202"/>
                </a:solidFill>
                <a:latin typeface="Times New Roman" panose="02020603050405020304" pitchFamily="18" charset="0"/>
                <a:cs typeface="Times New Roman" panose="02020603050405020304" pitchFamily="18" charset="0"/>
              </a:rPr>
              <a:t>People tend to dispose this waste in unethical ways such as throwing them into the river, burying them and burning which worsens the situation this happens due to, lack of awareness about proper methods of waste disposal. </a:t>
            </a:r>
          </a:p>
          <a:p>
            <a:pPr algn="just">
              <a:lnSpc>
                <a:spcPct val="150000"/>
              </a:lnSpc>
            </a:pPr>
            <a:r>
              <a:rPr lang="en-US" sz="1800" dirty="0">
                <a:solidFill>
                  <a:srgbClr val="010202"/>
                </a:solidFill>
                <a:latin typeface="Times New Roman" panose="02020603050405020304" pitchFamily="18" charset="0"/>
                <a:cs typeface="Times New Roman" panose="02020603050405020304" pitchFamily="18" charset="0"/>
              </a:rPr>
              <a:t>Disposal facilities does not reach every citizen. </a:t>
            </a:r>
          </a:p>
          <a:p>
            <a:pPr algn="just">
              <a:lnSpc>
                <a:spcPct val="150000"/>
              </a:lnSpc>
            </a:pPr>
            <a:r>
              <a:rPr lang="en-US" sz="1800" dirty="0">
                <a:solidFill>
                  <a:srgbClr val="010202"/>
                </a:solidFill>
                <a:latin typeface="Times New Roman" panose="02020603050405020304" pitchFamily="18" charset="0"/>
                <a:cs typeface="Times New Roman" panose="02020603050405020304" pitchFamily="18" charset="0"/>
              </a:rPr>
              <a:t>The payment for the service is in convenient as well.</a:t>
            </a:r>
          </a:p>
        </p:txBody>
      </p:sp>
    </p:spTree>
    <p:extLst>
      <p:ext uri="{BB962C8B-B14F-4D97-AF65-F5344CB8AC3E}">
        <p14:creationId xmlns:p14="http://schemas.microsoft.com/office/powerpoint/2010/main" val="2481246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EEA32BD7-1364-4BE9-A215-CC091CBF6153}"/>
              </a:ext>
            </a:extLst>
          </p:cNvPr>
          <p:cNvSpPr>
            <a:spLocks noGrp="1"/>
          </p:cNvSpPr>
          <p:nvPr>
            <p:ph type="title"/>
          </p:nvPr>
        </p:nvSpPr>
        <p:spPr>
          <a:xfrm>
            <a:off x="1451578" y="1204015"/>
            <a:ext cx="9603275" cy="695806"/>
          </a:xfrm>
        </p:spPr>
        <p:txBody>
          <a:bodyPr/>
          <a:lstStyle/>
          <a:p>
            <a:r>
              <a:rPr lang="en-US" sz="2900" b="1" dirty="0">
                <a:solidFill>
                  <a:schemeClr val="accent4">
                    <a:lumMod val="50000"/>
                  </a:schemeClr>
                </a:solidFill>
                <a:latin typeface="Baskerville Old Face" panose="02020602080505020303" pitchFamily="18" charset="0"/>
              </a:rPr>
              <a:t>USE CASE DIAGRAM</a:t>
            </a:r>
            <a:endParaRPr lang="en-IN" sz="2900" b="1" dirty="0">
              <a:solidFill>
                <a:schemeClr val="accent4">
                  <a:lumMod val="50000"/>
                </a:schemeClr>
              </a:solidFill>
              <a:latin typeface="Baskerville Old Face" panose="02020602080505020303" pitchFamily="18" charset="0"/>
            </a:endParaRPr>
          </a:p>
        </p:txBody>
      </p:sp>
      <p:pic>
        <p:nvPicPr>
          <p:cNvPr id="5" name="Picture 4">
            <a:extLst>
              <a:ext uri="{FF2B5EF4-FFF2-40B4-BE49-F238E27FC236}">
                <a16:creationId xmlns:a16="http://schemas.microsoft.com/office/drawing/2014/main" id="{8A60C4BA-CD09-4E4A-A816-FF087D62186C}"/>
              </a:ext>
            </a:extLst>
          </p:cNvPr>
          <p:cNvPicPr>
            <a:picLocks noChangeAspect="1"/>
          </p:cNvPicPr>
          <p:nvPr/>
        </p:nvPicPr>
        <p:blipFill rotWithShape="1">
          <a:blip r:embed="rId2"/>
          <a:srcRect l="24632" t="17556" r="28309" b="14510"/>
          <a:stretch/>
        </p:blipFill>
        <p:spPr>
          <a:xfrm>
            <a:off x="3218329" y="2001874"/>
            <a:ext cx="4921624" cy="3996466"/>
          </a:xfrm>
          <a:prstGeom prst="rect">
            <a:avLst/>
          </a:prstGeom>
        </p:spPr>
      </p:pic>
    </p:spTree>
    <p:extLst>
      <p:ext uri="{BB962C8B-B14F-4D97-AF65-F5344CB8AC3E}">
        <p14:creationId xmlns:p14="http://schemas.microsoft.com/office/powerpoint/2010/main" val="414675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42FE102-ABB0-4523-A55C-11DE48323338}"/>
              </a:ext>
            </a:extLst>
          </p:cNvPr>
          <p:cNvSpPr>
            <a:spLocks noGrp="1"/>
          </p:cNvSpPr>
          <p:nvPr>
            <p:ph type="title"/>
          </p:nvPr>
        </p:nvSpPr>
        <p:spPr>
          <a:xfrm>
            <a:off x="1451578" y="1204015"/>
            <a:ext cx="9603275" cy="695806"/>
          </a:xfrm>
        </p:spPr>
        <p:txBody>
          <a:bodyPr/>
          <a:lstStyle/>
          <a:p>
            <a:r>
              <a:rPr lang="en-US" sz="2900" b="1" dirty="0">
                <a:solidFill>
                  <a:schemeClr val="accent4">
                    <a:lumMod val="50000"/>
                  </a:schemeClr>
                </a:solidFill>
                <a:latin typeface="Baskerville Old Face" panose="02020602080505020303" pitchFamily="18" charset="0"/>
              </a:rPr>
              <a:t>CLASS DIAGRAM</a:t>
            </a:r>
            <a:endParaRPr lang="en-IN" sz="2900" b="1" dirty="0">
              <a:solidFill>
                <a:schemeClr val="accent4">
                  <a:lumMod val="50000"/>
                </a:schemeClr>
              </a:solidFill>
              <a:latin typeface="Baskerville Old Face" panose="02020602080505020303" pitchFamily="18" charset="0"/>
            </a:endParaRPr>
          </a:p>
        </p:txBody>
      </p:sp>
      <p:pic>
        <p:nvPicPr>
          <p:cNvPr id="3" name="Picture 2">
            <a:extLst>
              <a:ext uri="{FF2B5EF4-FFF2-40B4-BE49-F238E27FC236}">
                <a16:creationId xmlns:a16="http://schemas.microsoft.com/office/drawing/2014/main" id="{F0CC70D6-42C6-43A6-92FF-F3156CFD6755}"/>
              </a:ext>
            </a:extLst>
          </p:cNvPr>
          <p:cNvPicPr>
            <a:picLocks noChangeAspect="1"/>
          </p:cNvPicPr>
          <p:nvPr/>
        </p:nvPicPr>
        <p:blipFill rotWithShape="1">
          <a:blip r:embed="rId2"/>
          <a:srcRect l="28971" t="20262" r="24264" b="13072"/>
          <a:stretch/>
        </p:blipFill>
        <p:spPr>
          <a:xfrm>
            <a:off x="3532095" y="1892735"/>
            <a:ext cx="5074024" cy="4068794"/>
          </a:xfrm>
          <a:prstGeom prst="rect">
            <a:avLst/>
          </a:prstGeom>
        </p:spPr>
      </p:pic>
    </p:spTree>
    <p:extLst>
      <p:ext uri="{BB962C8B-B14F-4D97-AF65-F5344CB8AC3E}">
        <p14:creationId xmlns:p14="http://schemas.microsoft.com/office/powerpoint/2010/main" val="3289879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E782-046B-4FAC-B70C-4CA45C3E1029}"/>
              </a:ext>
            </a:extLst>
          </p:cNvPr>
          <p:cNvSpPr>
            <a:spLocks noGrp="1"/>
          </p:cNvSpPr>
          <p:nvPr>
            <p:ph type="title"/>
          </p:nvPr>
        </p:nvSpPr>
        <p:spPr>
          <a:xfrm>
            <a:off x="4194779" y="3032813"/>
            <a:ext cx="4096965" cy="1049235"/>
          </a:xfrm>
        </p:spPr>
        <p:txBody>
          <a:bodyPr>
            <a:normAutofit/>
          </a:bodyPr>
          <a:lstStyle/>
          <a:p>
            <a:r>
              <a:rPr lang="en-US" sz="3600" b="1" dirty="0">
                <a:solidFill>
                  <a:schemeClr val="accent4">
                    <a:lumMod val="50000"/>
                  </a:schemeClr>
                </a:solidFill>
                <a:latin typeface="Bodoni MT Black" panose="02070A03080606020203" pitchFamily="18" charset="0"/>
              </a:rPr>
              <a:t>THANK YOU</a:t>
            </a:r>
            <a:endParaRPr lang="en-IN" sz="3600" b="1" dirty="0">
              <a:solidFill>
                <a:schemeClr val="accent4">
                  <a:lumMod val="50000"/>
                </a:schemeClr>
              </a:solidFill>
              <a:latin typeface="Bodoni MT Black" panose="02070A03080606020203" pitchFamily="18" charset="0"/>
            </a:endParaRPr>
          </a:p>
        </p:txBody>
      </p:sp>
    </p:spTree>
    <p:extLst>
      <p:ext uri="{BB962C8B-B14F-4D97-AF65-F5344CB8AC3E}">
        <p14:creationId xmlns:p14="http://schemas.microsoft.com/office/powerpoint/2010/main" val="16387022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756</TotalTime>
  <Words>313</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Baskerville Old Face</vt:lpstr>
      <vt:lpstr>Bodoni MT Black</vt:lpstr>
      <vt:lpstr>Gill Sans MT</vt:lpstr>
      <vt:lpstr>Times New Roman</vt:lpstr>
      <vt:lpstr>Gallery</vt:lpstr>
      <vt:lpstr>GARBAGE MANAGEMENT SYSTEM FOR A SMART CITY</vt:lpstr>
      <vt:lpstr> EXISTING SYSTEM </vt:lpstr>
      <vt:lpstr>PROPOSED SYSTEM</vt:lpstr>
      <vt:lpstr>PROBLEM DEFINITION</vt:lpstr>
      <vt:lpstr>OBJECTIVE OF THE PROJECT</vt:lpstr>
      <vt:lpstr>SCOPE OF THE PROJECT</vt:lpstr>
      <vt:lpstr>USE CASE DIAGRAM</vt:lpstr>
      <vt:lpstr>CLASS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Honor Cloud</dc:title>
  <dc:creator>sheemolshoby@outlook.com</dc:creator>
  <cp:lastModifiedBy>Varadha Balachandran</cp:lastModifiedBy>
  <cp:revision>119</cp:revision>
  <dcterms:created xsi:type="dcterms:W3CDTF">2021-03-14T18:03:15Z</dcterms:created>
  <dcterms:modified xsi:type="dcterms:W3CDTF">2021-11-01T07:16:24Z</dcterms:modified>
</cp:coreProperties>
</file>