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2" r:id="rId6"/>
    <p:sldId id="263" r:id="rId7"/>
    <p:sldId id="260" r:id="rId8"/>
    <p:sldId id="261"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656" y="-25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A99EDAB2-D285-4652-A2D6-08F21F8CB18C}" type="datetimeFigureOut">
              <a:rPr lang="en-US" smtClean="0"/>
              <a:pPr/>
              <a:t>5/3/2020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C927D2E-B8AB-48BD-B983-60CB88CF280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99EDAB2-D285-4652-A2D6-08F21F8CB18C}" type="datetimeFigureOut">
              <a:rPr lang="en-US" smtClean="0"/>
              <a:pPr/>
              <a:t>5/3/2020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C927D2E-B8AB-48BD-B983-60CB88CF28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99EDAB2-D285-4652-A2D6-08F21F8CB18C}" type="datetimeFigureOut">
              <a:rPr lang="en-US" smtClean="0"/>
              <a:pPr/>
              <a:t>5/3/2020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C927D2E-B8AB-48BD-B983-60CB88CF28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99EDAB2-D285-4652-A2D6-08F21F8CB18C}" type="datetimeFigureOut">
              <a:rPr lang="en-US" smtClean="0"/>
              <a:pPr/>
              <a:t>5/3/2020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C927D2E-B8AB-48BD-B983-60CB88CF28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A99EDAB2-D285-4652-A2D6-08F21F8CB18C}" type="datetimeFigureOut">
              <a:rPr lang="en-US" smtClean="0"/>
              <a:pPr/>
              <a:t>5/3/2020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C927D2E-B8AB-48BD-B983-60CB88CF280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A99EDAB2-D285-4652-A2D6-08F21F8CB18C}" type="datetimeFigureOut">
              <a:rPr lang="en-US" smtClean="0"/>
              <a:pPr/>
              <a:t>5/3/2020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C927D2E-B8AB-48BD-B983-60CB88CF28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A99EDAB2-D285-4652-A2D6-08F21F8CB18C}" type="datetimeFigureOut">
              <a:rPr lang="en-US" smtClean="0"/>
              <a:pPr/>
              <a:t>5/3/2020</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C927D2E-B8AB-48BD-B983-60CB88CF28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A99EDAB2-D285-4652-A2D6-08F21F8CB18C}" type="datetimeFigureOut">
              <a:rPr lang="en-US" smtClean="0"/>
              <a:pPr/>
              <a:t>5/3/2020</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C927D2E-B8AB-48BD-B983-60CB88CF28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A99EDAB2-D285-4652-A2D6-08F21F8CB18C}" type="datetimeFigureOut">
              <a:rPr lang="en-US" smtClean="0"/>
              <a:pPr/>
              <a:t>5/3/2020</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C927D2E-B8AB-48BD-B983-60CB88CF28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99EDAB2-D285-4652-A2D6-08F21F8CB18C}" type="datetimeFigureOut">
              <a:rPr lang="en-US" smtClean="0"/>
              <a:pPr/>
              <a:t>5/3/2020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C927D2E-B8AB-48BD-B983-60CB88CF28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99EDAB2-D285-4652-A2D6-08F21F8CB18C}" type="datetimeFigureOut">
              <a:rPr lang="en-US" smtClean="0"/>
              <a:pPr/>
              <a:t>5/3/2020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C927D2E-B8AB-48BD-B983-60CB88CF280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A99EDAB2-D285-4652-A2D6-08F21F8CB18C}" type="datetimeFigureOut">
              <a:rPr lang="en-US" smtClean="0"/>
              <a:pPr/>
              <a:t>5/3/2020</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2C927D2E-B8AB-48BD-B983-60CB88CF280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1357298"/>
            <a:ext cx="7772400" cy="785818"/>
          </a:xfrm>
        </p:spPr>
        <p:txBody>
          <a:bodyPr>
            <a:normAutofit/>
          </a:bodyPr>
          <a:lstStyle/>
          <a:p>
            <a:pPr algn="ctr"/>
            <a:r>
              <a:rPr lang="en-US" sz="4000" b="1" dirty="0" smtClean="0">
                <a:solidFill>
                  <a:srgbClr val="006600"/>
                </a:solidFill>
                <a:effectLst/>
                <a:latin typeface="Footlight MT Light" pitchFamily="18" charset="0"/>
                <a:cs typeface="Times New Roman" pitchFamily="18" charset="0"/>
              </a:rPr>
              <a:t>CALL CENTER SURVEY PORTAL</a:t>
            </a:r>
            <a:endParaRPr lang="en-US" sz="4000" b="1" dirty="0">
              <a:solidFill>
                <a:srgbClr val="006600"/>
              </a:solidFill>
              <a:effectLst/>
              <a:latin typeface="Footlight MT Light" pitchFamily="18" charset="0"/>
              <a:cs typeface="Times New Roman" pitchFamily="18" charset="0"/>
            </a:endParaRPr>
          </a:p>
        </p:txBody>
      </p:sp>
      <p:sp>
        <p:nvSpPr>
          <p:cNvPr id="5" name="TextBox 4"/>
          <p:cNvSpPr txBox="1"/>
          <p:nvPr/>
        </p:nvSpPr>
        <p:spPr>
          <a:xfrm>
            <a:off x="571472" y="3071810"/>
            <a:ext cx="6357982" cy="1015663"/>
          </a:xfrm>
          <a:prstGeom prst="rect">
            <a:avLst/>
          </a:prstGeom>
          <a:noFill/>
        </p:spPr>
        <p:txBody>
          <a:bodyPr wrap="square" rtlCol="0">
            <a:spAutoFit/>
          </a:bodyPr>
          <a:lstStyle/>
          <a:p>
            <a:r>
              <a:rPr lang="en-US" sz="2000" dirty="0" smtClean="0">
                <a:solidFill>
                  <a:srgbClr val="C00000"/>
                </a:solidFill>
                <a:latin typeface="Times New Roman" pitchFamily="18" charset="0"/>
                <a:cs typeface="Times New Roman" pitchFamily="18" charset="0"/>
              </a:rPr>
              <a:t>Project Guide:- Asst</a:t>
            </a:r>
            <a:r>
              <a:rPr lang="en-US" sz="2000" dirty="0" smtClean="0">
                <a:solidFill>
                  <a:srgbClr val="C00000"/>
                </a:solidFill>
                <a:latin typeface="Times New Roman" pitchFamily="18" charset="0"/>
                <a:cs typeface="Times New Roman" pitchFamily="18" charset="0"/>
              </a:rPr>
              <a:t>. Prof. </a:t>
            </a:r>
            <a:r>
              <a:rPr lang="en-US" sz="2000" dirty="0" err="1" smtClean="0">
                <a:solidFill>
                  <a:srgbClr val="C00000"/>
                </a:solidFill>
                <a:latin typeface="Times New Roman" pitchFamily="18" charset="0"/>
                <a:cs typeface="Times New Roman" pitchFamily="18" charset="0"/>
              </a:rPr>
              <a:t>Meera</a:t>
            </a:r>
            <a:r>
              <a:rPr lang="en-US" sz="2000" dirty="0" smtClean="0">
                <a:solidFill>
                  <a:srgbClr val="C00000"/>
                </a:solidFill>
                <a:latin typeface="Times New Roman" pitchFamily="18" charset="0"/>
                <a:cs typeface="Times New Roman" pitchFamily="18" charset="0"/>
              </a:rPr>
              <a:t> </a:t>
            </a:r>
            <a:r>
              <a:rPr lang="en-US" sz="2000" dirty="0" smtClean="0">
                <a:solidFill>
                  <a:srgbClr val="C00000"/>
                </a:solidFill>
                <a:latin typeface="Times New Roman" pitchFamily="18" charset="0"/>
                <a:cs typeface="Times New Roman" pitchFamily="18" charset="0"/>
              </a:rPr>
              <a:t>K Chandran,</a:t>
            </a:r>
          </a:p>
          <a:p>
            <a:r>
              <a:rPr lang="en-US" sz="2000" dirty="0" smtClean="0">
                <a:solidFill>
                  <a:srgbClr val="C00000"/>
                </a:solidFill>
                <a:latin typeface="Times New Roman" pitchFamily="18" charset="0"/>
                <a:cs typeface="Times New Roman" pitchFamily="18" charset="0"/>
              </a:rPr>
              <a:t>                            Department of Computer  Applications,</a:t>
            </a:r>
          </a:p>
          <a:p>
            <a:r>
              <a:rPr lang="en-US" sz="2000" dirty="0" smtClean="0">
                <a:solidFill>
                  <a:srgbClr val="C00000"/>
                </a:solidFill>
                <a:latin typeface="Times New Roman" pitchFamily="18" charset="0"/>
                <a:cs typeface="Times New Roman" pitchFamily="18" charset="0"/>
              </a:rPr>
              <a:t>                            SNGCE</a:t>
            </a:r>
            <a:endParaRPr lang="en-US" sz="2000" dirty="0">
              <a:solidFill>
                <a:srgbClr val="C00000"/>
              </a:solidFill>
              <a:latin typeface="Times New Roman" pitchFamily="18" charset="0"/>
              <a:cs typeface="Times New Roman" pitchFamily="18" charset="0"/>
            </a:endParaRPr>
          </a:p>
        </p:txBody>
      </p:sp>
      <p:sp>
        <p:nvSpPr>
          <p:cNvPr id="6" name="TextBox 5"/>
          <p:cNvSpPr txBox="1"/>
          <p:nvPr/>
        </p:nvSpPr>
        <p:spPr>
          <a:xfrm>
            <a:off x="3929058" y="4429132"/>
            <a:ext cx="4572032" cy="1323439"/>
          </a:xfrm>
          <a:prstGeom prst="rect">
            <a:avLst/>
          </a:prstGeom>
          <a:noFill/>
        </p:spPr>
        <p:txBody>
          <a:bodyPr wrap="square" rtlCol="0">
            <a:spAutoFit/>
          </a:bodyPr>
          <a:lstStyle/>
          <a:p>
            <a:r>
              <a:rPr lang="en-US" sz="2000" dirty="0" smtClean="0">
                <a:solidFill>
                  <a:srgbClr val="C00000"/>
                </a:solidFill>
                <a:latin typeface="Times New Roman" pitchFamily="18" charset="0"/>
                <a:cs typeface="Times New Roman" pitchFamily="18" charset="0"/>
              </a:rPr>
              <a:t>Submitted by:-  Amrutha Surendran,</a:t>
            </a:r>
          </a:p>
          <a:p>
            <a:r>
              <a:rPr lang="en-US" sz="2000" dirty="0" smtClean="0">
                <a:solidFill>
                  <a:srgbClr val="C00000"/>
                </a:solidFill>
                <a:latin typeface="Times New Roman" pitchFamily="18" charset="0"/>
                <a:cs typeface="Times New Roman" pitchFamily="18" charset="0"/>
              </a:rPr>
              <a:t>                           S6 MCA,</a:t>
            </a:r>
          </a:p>
          <a:p>
            <a:r>
              <a:rPr lang="en-US" sz="2000" dirty="0" smtClean="0">
                <a:solidFill>
                  <a:srgbClr val="C00000"/>
                </a:solidFill>
                <a:latin typeface="Times New Roman" pitchFamily="18" charset="0"/>
                <a:cs typeface="Times New Roman" pitchFamily="18" charset="0"/>
              </a:rPr>
              <a:t>                           Roll no:4,</a:t>
            </a:r>
          </a:p>
          <a:p>
            <a:r>
              <a:rPr lang="en-US" sz="2000" dirty="0" smtClean="0">
                <a:solidFill>
                  <a:srgbClr val="C00000"/>
                </a:solidFill>
                <a:latin typeface="Times New Roman" pitchFamily="18" charset="0"/>
                <a:cs typeface="Times New Roman" pitchFamily="18" charset="0"/>
              </a:rPr>
              <a:t>                            SNGCE</a:t>
            </a:r>
            <a:endParaRPr lang="en-US" sz="2000" dirty="0">
              <a:solidFill>
                <a:srgbClr val="C00000"/>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785794"/>
            <a:ext cx="8229600" cy="642942"/>
          </a:xfrm>
        </p:spPr>
        <p:txBody>
          <a:bodyPr/>
          <a:lstStyle/>
          <a:p>
            <a:pPr algn="l"/>
            <a:r>
              <a:rPr lang="en-US" u="sng" dirty="0" smtClean="0">
                <a:solidFill>
                  <a:srgbClr val="FF0000"/>
                </a:solidFill>
                <a:latin typeface="Centaur" pitchFamily="18" charset="0"/>
              </a:rPr>
              <a:t>Actual </a:t>
            </a:r>
            <a:r>
              <a:rPr lang="en-US" u="sng" dirty="0" err="1" smtClean="0">
                <a:solidFill>
                  <a:srgbClr val="FF0000"/>
                </a:solidFill>
                <a:latin typeface="Centaur" pitchFamily="18" charset="0"/>
              </a:rPr>
              <a:t>Burndown</a:t>
            </a:r>
            <a:r>
              <a:rPr lang="en-US" u="sng" dirty="0" smtClean="0">
                <a:solidFill>
                  <a:srgbClr val="FF0000"/>
                </a:solidFill>
                <a:latin typeface="Centaur" pitchFamily="18" charset="0"/>
              </a:rPr>
              <a:t> chart</a:t>
            </a:r>
            <a:endParaRPr lang="en-US" u="sng" dirty="0">
              <a:solidFill>
                <a:srgbClr val="FF0000"/>
              </a:solidFill>
              <a:latin typeface="Centaur" pitchFamily="18" charset="0"/>
            </a:endParaRPr>
          </a:p>
        </p:txBody>
      </p:sp>
      <p:pic>
        <p:nvPicPr>
          <p:cNvPr id="5" name="Picture 4" descr="burn2.png"/>
          <p:cNvPicPr>
            <a:picLocks noChangeAspect="1"/>
          </p:cNvPicPr>
          <p:nvPr/>
        </p:nvPicPr>
        <p:blipFill>
          <a:blip r:embed="rId2"/>
          <a:stretch>
            <a:fillRect/>
          </a:stretch>
        </p:blipFill>
        <p:spPr>
          <a:xfrm>
            <a:off x="857224" y="2000240"/>
            <a:ext cx="6572250" cy="38004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143000"/>
          </a:xfrm>
        </p:spPr>
        <p:txBody>
          <a:bodyPr/>
          <a:lstStyle/>
          <a:p>
            <a:pPr algn="l"/>
            <a:r>
              <a:rPr lang="en-US" dirty="0" smtClean="0">
                <a:solidFill>
                  <a:srgbClr val="C00000"/>
                </a:solidFill>
                <a:latin typeface="Centaur" pitchFamily="18" charset="0"/>
              </a:rPr>
              <a:t>   </a:t>
            </a:r>
            <a:r>
              <a:rPr lang="en-US" b="1" u="sng" dirty="0" smtClean="0">
                <a:solidFill>
                  <a:srgbClr val="C00000"/>
                </a:solidFill>
                <a:latin typeface="Centaur" pitchFamily="18" charset="0"/>
              </a:rPr>
              <a:t>Home page</a:t>
            </a:r>
            <a:endParaRPr lang="en-US" b="1" u="sng" dirty="0">
              <a:solidFill>
                <a:srgbClr val="C00000"/>
              </a:solidFill>
              <a:latin typeface="Centaur" pitchFamily="18" charset="0"/>
            </a:endParaRPr>
          </a:p>
        </p:txBody>
      </p:sp>
      <p:pic>
        <p:nvPicPr>
          <p:cNvPr id="4" name="Picture 3" descr="1home.png"/>
          <p:cNvPicPr>
            <a:picLocks noChangeAspect="1"/>
          </p:cNvPicPr>
          <p:nvPr/>
        </p:nvPicPr>
        <p:blipFill>
          <a:blip r:embed="rId2"/>
          <a:stretch>
            <a:fillRect/>
          </a:stretch>
        </p:blipFill>
        <p:spPr>
          <a:xfrm>
            <a:off x="714348" y="1785926"/>
            <a:ext cx="7715304" cy="433774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500042"/>
            <a:ext cx="8229600" cy="1143000"/>
          </a:xfrm>
        </p:spPr>
        <p:txBody>
          <a:bodyPr/>
          <a:lstStyle/>
          <a:p>
            <a:pPr algn="l"/>
            <a:r>
              <a:rPr lang="en-US" b="1" u="sng" dirty="0" smtClean="0">
                <a:solidFill>
                  <a:srgbClr val="C00000"/>
                </a:solidFill>
                <a:latin typeface="Centaur" pitchFamily="18" charset="0"/>
              </a:rPr>
              <a:t>User Registration(Agent)</a:t>
            </a:r>
            <a:endParaRPr lang="en-US" b="1" u="sng" dirty="0">
              <a:solidFill>
                <a:srgbClr val="C00000"/>
              </a:solidFill>
              <a:latin typeface="Centaur" pitchFamily="18" charset="0"/>
            </a:endParaRPr>
          </a:p>
        </p:txBody>
      </p:sp>
      <p:pic>
        <p:nvPicPr>
          <p:cNvPr id="4" name="Picture 3" descr="2agent.png"/>
          <p:cNvPicPr>
            <a:picLocks noChangeAspect="1"/>
          </p:cNvPicPr>
          <p:nvPr/>
        </p:nvPicPr>
        <p:blipFill>
          <a:blip r:embed="rId2"/>
          <a:stretch>
            <a:fillRect/>
          </a:stretch>
        </p:blipFill>
        <p:spPr>
          <a:xfrm>
            <a:off x="500034" y="1643050"/>
            <a:ext cx="7877898" cy="44291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428604"/>
            <a:ext cx="8229600" cy="1143000"/>
          </a:xfrm>
        </p:spPr>
        <p:txBody>
          <a:bodyPr/>
          <a:lstStyle/>
          <a:p>
            <a:pPr algn="l"/>
            <a:r>
              <a:rPr lang="en-US" b="1" u="sng" dirty="0" smtClean="0">
                <a:solidFill>
                  <a:srgbClr val="C00000"/>
                </a:solidFill>
                <a:latin typeface="Centaur" pitchFamily="18" charset="0"/>
              </a:rPr>
              <a:t>User Registration(Dealer)</a:t>
            </a:r>
            <a:endParaRPr lang="en-US" dirty="0"/>
          </a:p>
        </p:txBody>
      </p:sp>
      <p:pic>
        <p:nvPicPr>
          <p:cNvPr id="4" name="Content Placeholder 3" descr="3dealer.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939784"/>
          </a:xfrm>
        </p:spPr>
        <p:txBody>
          <a:bodyPr/>
          <a:lstStyle/>
          <a:p>
            <a:r>
              <a:rPr lang="en-US" b="1" u="sng" dirty="0" smtClean="0">
                <a:solidFill>
                  <a:srgbClr val="C00000"/>
                </a:solidFill>
                <a:latin typeface="Centaur" pitchFamily="18" charset="0"/>
              </a:rPr>
              <a:t>User Registration(Region Admin)</a:t>
            </a:r>
            <a:endParaRPr lang="en-US" dirty="0"/>
          </a:p>
        </p:txBody>
      </p:sp>
      <p:pic>
        <p:nvPicPr>
          <p:cNvPr id="4" name="Content Placeholder 3" descr="4regionadmin.png"/>
          <p:cNvPicPr>
            <a:picLocks noGrp="1" noChangeAspect="1"/>
          </p:cNvPicPr>
          <p:nvPr>
            <p:ph idx="1"/>
          </p:nvPr>
        </p:nvPicPr>
        <p:blipFill>
          <a:blip r:embed="rId2"/>
          <a:stretch>
            <a:fillRect/>
          </a:stretch>
        </p:blipFill>
        <p:spPr>
          <a:xfrm>
            <a:off x="546957" y="1617681"/>
            <a:ext cx="8050085" cy="4525963"/>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428604"/>
            <a:ext cx="8229600" cy="1143000"/>
          </a:xfrm>
        </p:spPr>
        <p:txBody>
          <a:bodyPr/>
          <a:lstStyle/>
          <a:p>
            <a:pPr algn="l"/>
            <a:r>
              <a:rPr lang="en-US" b="1" u="sng" dirty="0" smtClean="0">
                <a:solidFill>
                  <a:srgbClr val="C00000"/>
                </a:solidFill>
                <a:latin typeface="Centaur" pitchFamily="18" charset="0"/>
              </a:rPr>
              <a:t>Login</a:t>
            </a:r>
            <a:endParaRPr lang="en-US" b="1" u="sng" dirty="0">
              <a:solidFill>
                <a:srgbClr val="C00000"/>
              </a:solidFill>
              <a:latin typeface="Centaur" pitchFamily="18" charset="0"/>
            </a:endParaRPr>
          </a:p>
        </p:txBody>
      </p:sp>
      <p:pic>
        <p:nvPicPr>
          <p:cNvPr id="4" name="Content Placeholder 3" descr="5login.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428604"/>
            <a:ext cx="8229600" cy="1143000"/>
          </a:xfrm>
        </p:spPr>
        <p:txBody>
          <a:bodyPr/>
          <a:lstStyle/>
          <a:p>
            <a:pPr algn="l"/>
            <a:r>
              <a:rPr lang="en-US" b="1" u="sng" dirty="0" smtClean="0">
                <a:solidFill>
                  <a:srgbClr val="C00000"/>
                </a:solidFill>
                <a:latin typeface="Centaur" pitchFamily="18" charset="0"/>
              </a:rPr>
              <a:t>Forgot Password</a:t>
            </a:r>
            <a:endParaRPr lang="en-US" b="1" u="sng" dirty="0">
              <a:solidFill>
                <a:srgbClr val="C00000"/>
              </a:solidFill>
              <a:latin typeface="Centaur" pitchFamily="18" charset="0"/>
            </a:endParaRPr>
          </a:p>
        </p:txBody>
      </p:sp>
      <p:pic>
        <p:nvPicPr>
          <p:cNvPr id="4" name="Content Placeholder 3" descr="6forgotpass.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571480"/>
            <a:ext cx="8229600" cy="1011222"/>
          </a:xfrm>
        </p:spPr>
        <p:txBody>
          <a:bodyPr/>
          <a:lstStyle/>
          <a:p>
            <a:pPr algn="l"/>
            <a:r>
              <a:rPr lang="en-US" b="1" u="sng" dirty="0" smtClean="0">
                <a:solidFill>
                  <a:srgbClr val="C00000"/>
                </a:solidFill>
                <a:latin typeface="Centaur" pitchFamily="18" charset="0"/>
              </a:rPr>
              <a:t>Recover Password</a:t>
            </a:r>
            <a:endParaRPr lang="en-US" b="1" u="sng" dirty="0">
              <a:solidFill>
                <a:srgbClr val="C00000"/>
              </a:solidFill>
              <a:latin typeface="Centaur" pitchFamily="18" charset="0"/>
            </a:endParaRPr>
          </a:p>
        </p:txBody>
      </p:sp>
      <p:pic>
        <p:nvPicPr>
          <p:cNvPr id="4" name="Content Placeholder 3" descr="7recoverpass.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dirty="0" smtClean="0">
                <a:latin typeface="Centaur" pitchFamily="18" charset="0"/>
              </a:rPr>
              <a:t/>
            </a:r>
            <a:br>
              <a:rPr lang="en-US" sz="2800" dirty="0" smtClean="0">
                <a:latin typeface="Centaur" pitchFamily="18" charset="0"/>
              </a:rPr>
            </a:br>
            <a:r>
              <a:rPr lang="en-US" sz="2800" dirty="0">
                <a:latin typeface="Centaur" pitchFamily="18" charset="0"/>
              </a:rPr>
              <a:t/>
            </a:r>
            <a:br>
              <a:rPr lang="en-US" sz="2800" dirty="0">
                <a:latin typeface="Centaur" pitchFamily="18" charset="0"/>
              </a:rPr>
            </a:br>
            <a:r>
              <a:rPr lang="en-US" sz="2800" b="1" dirty="0" smtClean="0">
                <a:solidFill>
                  <a:srgbClr val="C00000"/>
                </a:solidFill>
                <a:latin typeface="Centaur" pitchFamily="18" charset="0"/>
              </a:rPr>
              <a:t>ABSTRACT</a:t>
            </a:r>
            <a:endParaRPr lang="en-US" sz="2800" b="1" dirty="0">
              <a:solidFill>
                <a:srgbClr val="C00000"/>
              </a:solidFill>
              <a:latin typeface="Centaur" pitchFamily="18" charset="0"/>
            </a:endParaRPr>
          </a:p>
        </p:txBody>
      </p:sp>
      <p:sp>
        <p:nvSpPr>
          <p:cNvPr id="3" name="Content Placeholder 2"/>
          <p:cNvSpPr>
            <a:spLocks noGrp="1"/>
          </p:cNvSpPr>
          <p:nvPr>
            <p:ph idx="1"/>
          </p:nvPr>
        </p:nvSpPr>
        <p:spPr>
          <a:xfrm>
            <a:off x="0" y="1600200"/>
            <a:ext cx="8686800" cy="4525963"/>
          </a:xfrm>
        </p:spPr>
        <p:txBody>
          <a:bodyPr/>
          <a:lstStyle/>
          <a:p>
            <a:pPr algn="just">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The call center survey portal project is a customer call center service management system. It handles customer survey for vehicle dealers. It is designed to replace an existing manual survey system for reducing time taken for calculation and for storing data. The system is storing the data to handle daily operation where the data base is cleared overtime. The system will reduce manual works, calculations and will also provide periodic reports at any  time.</a:t>
            </a:r>
          </a:p>
          <a:p>
            <a:pPr algn="just">
              <a:buNone/>
            </a:pPr>
            <a:endParaRPr lang="en-US" sz="1800"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		Modules:</a:t>
            </a:r>
          </a:p>
          <a:p>
            <a:pPr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1. User Management</a:t>
            </a:r>
          </a:p>
          <a:p>
            <a:pPr algn="just">
              <a:buNone/>
            </a:pPr>
            <a:r>
              <a:rPr lang="en-US" sz="1800" dirty="0" smtClean="0">
                <a:latin typeface="Times New Roman" pitchFamily="18" charset="0"/>
                <a:cs typeface="Times New Roman" pitchFamily="18" charset="0"/>
              </a:rPr>
              <a:t>                              2.Service Management</a:t>
            </a:r>
          </a:p>
          <a:p>
            <a:pPr algn="just"/>
            <a:endParaRPr lang="en-US" sz="1800"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    User Management include the user registration and their login.</a:t>
            </a:r>
          </a:p>
          <a:p>
            <a:pPr algn="just">
              <a:buNone/>
            </a:pPr>
            <a:r>
              <a:rPr lang="en-US" sz="1800" dirty="0" smtClean="0">
                <a:latin typeface="Times New Roman" pitchFamily="18" charset="0"/>
                <a:cs typeface="Times New Roman" pitchFamily="18" charset="0"/>
              </a:rPr>
              <a:t>    Survey Management includes importing customers so that the admin can assign them to agents.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571480"/>
            <a:ext cx="8229600" cy="796908"/>
          </a:xfrm>
        </p:spPr>
        <p:txBody>
          <a:bodyPr/>
          <a:lstStyle/>
          <a:p>
            <a:pPr algn="l"/>
            <a:r>
              <a:rPr lang="en-US" sz="3600" b="1" dirty="0" smtClean="0">
                <a:solidFill>
                  <a:srgbClr val="C00000"/>
                </a:solidFill>
                <a:latin typeface="Centaur" pitchFamily="18" charset="0"/>
              </a:rPr>
              <a:t>SPRINT PLANNER- 4</a:t>
            </a:r>
            <a:endParaRPr lang="en-US" sz="3600" b="1" dirty="0">
              <a:solidFill>
                <a:srgbClr val="C00000"/>
              </a:solidFill>
              <a:latin typeface="Centaur" pitchFamily="18" charset="0"/>
            </a:endParaRPr>
          </a:p>
        </p:txBody>
      </p:sp>
      <p:graphicFrame>
        <p:nvGraphicFramePr>
          <p:cNvPr id="5" name="Table 4"/>
          <p:cNvGraphicFramePr>
            <a:graphicFrameLocks noGrp="1"/>
          </p:cNvGraphicFramePr>
          <p:nvPr/>
        </p:nvGraphicFramePr>
        <p:xfrm>
          <a:off x="428596" y="1500174"/>
          <a:ext cx="8429652" cy="4846320"/>
        </p:xfrm>
        <a:graphic>
          <a:graphicData uri="http://schemas.openxmlformats.org/drawingml/2006/table">
            <a:tbl>
              <a:tblPr firstRow="1" bandRow="1">
                <a:tableStyleId>{5940675A-B579-460E-94D1-54222C63F5DA}</a:tableStyleId>
              </a:tblPr>
              <a:tblGrid>
                <a:gridCol w="500066"/>
                <a:gridCol w="928694"/>
                <a:gridCol w="1143008"/>
                <a:gridCol w="1071570"/>
                <a:gridCol w="928694"/>
                <a:gridCol w="1357322"/>
                <a:gridCol w="2500298"/>
              </a:tblGrid>
              <a:tr h="571504">
                <a:tc>
                  <a:txBody>
                    <a:bodyPr/>
                    <a:lstStyle/>
                    <a:p>
                      <a:r>
                        <a:rPr lang="en-US" sz="1600" b="1" dirty="0" smtClean="0">
                          <a:latin typeface="Times New Roman" pitchFamily="18" charset="0"/>
                          <a:cs typeface="Times New Roman" pitchFamily="18" charset="0"/>
                        </a:rPr>
                        <a:t>ID</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SPRINT</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START DATE</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END</a:t>
                      </a:r>
                      <a:r>
                        <a:rPr lang="en-US" sz="1600" b="1" baseline="0" dirty="0" smtClean="0">
                          <a:latin typeface="Times New Roman" pitchFamily="18" charset="0"/>
                          <a:cs typeface="Times New Roman" pitchFamily="18" charset="0"/>
                        </a:rPr>
                        <a:t> DATE</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HOURS</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SPRINT GOAL</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ACCEPTANCE CRITERIA</a:t>
                      </a:r>
                      <a:endParaRPr lang="en-US" sz="1600" b="1" dirty="0">
                        <a:latin typeface="Times New Roman" pitchFamily="18" charset="0"/>
                        <a:cs typeface="Times New Roman" pitchFamily="18" charset="0"/>
                      </a:endParaRPr>
                    </a:p>
                  </a:txBody>
                  <a:tcPr/>
                </a:tc>
              </a:tr>
              <a:tr h="773912">
                <a:tc>
                  <a:txBody>
                    <a:bodyPr/>
                    <a:lstStyle/>
                    <a:p>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1,2</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15/1/2020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5/2/2020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90 hrs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Main </a:t>
                      </a:r>
                      <a:r>
                        <a:rPr lang="en-US" sz="1600" baseline="0" dirty="0" smtClean="0">
                          <a:latin typeface="Times New Roman" pitchFamily="18" charset="0"/>
                          <a:cs typeface="Times New Roman" pitchFamily="18" charset="0"/>
                        </a:rPr>
                        <a:t> user interface</a:t>
                      </a:r>
                      <a:endParaRPr lang="en-US" sz="1600" dirty="0">
                        <a:latin typeface="Times New Roman" pitchFamily="18" charset="0"/>
                        <a:cs typeface="Times New Roman" pitchFamily="18" charset="0"/>
                      </a:endParaRPr>
                    </a:p>
                  </a:txBody>
                  <a:tcPr/>
                </a:tc>
                <a:tc>
                  <a:txBody>
                    <a:bodyPr/>
                    <a:lstStyle/>
                    <a:p>
                      <a:pPr algn="just"/>
                      <a:r>
                        <a:rPr lang="en-US" sz="1600" dirty="0" smtClean="0">
                          <a:latin typeface="Times New Roman" pitchFamily="18" charset="0"/>
                          <a:cs typeface="Times New Roman" pitchFamily="18" charset="0"/>
                        </a:rPr>
                        <a:t>Given I am a user, I want a main</a:t>
                      </a:r>
                      <a:r>
                        <a:rPr lang="en-US" sz="1600" baseline="0" dirty="0" smtClean="0">
                          <a:latin typeface="Times New Roman" pitchFamily="18" charset="0"/>
                          <a:cs typeface="Times New Roman" pitchFamily="18" charset="0"/>
                        </a:rPr>
                        <a:t> user interface so than I can do further activities</a:t>
                      </a:r>
                      <a:endParaRPr lang="en-US" sz="1600" dirty="0">
                        <a:latin typeface="Times New Roman" pitchFamily="18" charset="0"/>
                        <a:cs typeface="Times New Roman" pitchFamily="18" charset="0"/>
                      </a:endParaRPr>
                    </a:p>
                  </a:txBody>
                  <a:tcPr/>
                </a:tc>
              </a:tr>
              <a:tr h="773912">
                <a:tc>
                  <a:txBody>
                    <a:bodyPr/>
                    <a:lstStyle/>
                    <a:p>
                      <a:r>
                        <a:rPr lang="en-US" sz="1600" dirty="0" smtClean="0">
                          <a:latin typeface="Times New Roman" pitchFamily="18" charset="0"/>
                          <a:cs typeface="Times New Roman" pitchFamily="18" charset="0"/>
                        </a:rPr>
                        <a:t>2.1</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2,3</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6/2/2020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19/2/2020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60hrs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Registration page for Region admin</a:t>
                      </a:r>
                      <a:endParaRPr lang="en-US" sz="1600" dirty="0">
                        <a:latin typeface="Times New Roman" pitchFamily="18" charset="0"/>
                        <a:cs typeface="Times New Roman" pitchFamily="18" charset="0"/>
                      </a:endParaRPr>
                    </a:p>
                  </a:txBody>
                  <a:tcPr/>
                </a:tc>
                <a:tc>
                  <a:txBody>
                    <a:bodyPr/>
                    <a:lstStyle/>
                    <a:p>
                      <a:pPr algn="just"/>
                      <a:r>
                        <a:rPr lang="en-US" sz="1600" dirty="0" smtClean="0">
                          <a:latin typeface="Times New Roman" pitchFamily="18" charset="0"/>
                          <a:cs typeface="Times New Roman" pitchFamily="18" charset="0"/>
                        </a:rPr>
                        <a:t>Given I am an admin, I want to</a:t>
                      </a:r>
                      <a:r>
                        <a:rPr lang="en-US" sz="1600" baseline="0" dirty="0" smtClean="0">
                          <a:latin typeface="Times New Roman" pitchFamily="18" charset="0"/>
                          <a:cs typeface="Times New Roman" pitchFamily="18" charset="0"/>
                        </a:rPr>
                        <a:t> register region admin so that they can enter in to the system.</a:t>
                      </a:r>
                      <a:endParaRPr lang="en-US" sz="1600" dirty="0">
                        <a:latin typeface="Times New Roman" pitchFamily="18" charset="0"/>
                        <a:cs typeface="Times New Roman" pitchFamily="18" charset="0"/>
                      </a:endParaRPr>
                    </a:p>
                  </a:txBody>
                  <a:tcPr/>
                </a:tc>
              </a:tr>
              <a:tr h="773912">
                <a:tc>
                  <a:txBody>
                    <a:bodyPr/>
                    <a:lstStyle/>
                    <a:p>
                      <a:r>
                        <a:rPr lang="en-US" sz="1600" dirty="0" smtClean="0">
                          <a:latin typeface="Times New Roman" pitchFamily="18" charset="0"/>
                          <a:cs typeface="Times New Roman" pitchFamily="18" charset="0"/>
                        </a:rPr>
                        <a:t>2.2</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3,4</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20/2/2020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4/3/2020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60 hrs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Registration page for dealers</a:t>
                      </a:r>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Given I am an admin, I want to</a:t>
                      </a:r>
                      <a:r>
                        <a:rPr lang="en-US" sz="1600" baseline="0" dirty="0" smtClean="0">
                          <a:latin typeface="Times New Roman" pitchFamily="18" charset="0"/>
                          <a:cs typeface="Times New Roman" pitchFamily="18" charset="0"/>
                        </a:rPr>
                        <a:t> register dealer so that they can enter in to the system.</a:t>
                      </a:r>
                      <a:endParaRPr lang="en-US" sz="1600" dirty="0" smtClean="0">
                        <a:latin typeface="Times New Roman" pitchFamily="18" charset="0"/>
                        <a:cs typeface="Times New Roman" pitchFamily="18" charset="0"/>
                      </a:endParaRPr>
                    </a:p>
                  </a:txBody>
                  <a:tcPr/>
                </a:tc>
              </a:tr>
              <a:tr h="773912">
                <a:tc>
                  <a:txBody>
                    <a:bodyPr/>
                    <a:lstStyle/>
                    <a:p>
                      <a:r>
                        <a:rPr lang="en-US" sz="1600" dirty="0" smtClean="0">
                          <a:latin typeface="Times New Roman" pitchFamily="18" charset="0"/>
                          <a:cs typeface="Times New Roman" pitchFamily="18" charset="0"/>
                        </a:rPr>
                        <a:t>2.2</a:t>
                      </a: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4,5</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5/3/2020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18/3/2020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60 hrs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Registration page for dealers.</a:t>
                      </a:r>
                    </a:p>
                    <a:p>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Given I am an admin, I want to</a:t>
                      </a:r>
                      <a:r>
                        <a:rPr lang="en-US" sz="1600" baseline="0" dirty="0" smtClean="0">
                          <a:latin typeface="Times New Roman" pitchFamily="18" charset="0"/>
                          <a:cs typeface="Times New Roman" pitchFamily="18" charset="0"/>
                        </a:rPr>
                        <a:t> register dealer so that they can enter in to the system.</a:t>
                      </a:r>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85720" y="857232"/>
          <a:ext cx="8429652" cy="4511040"/>
        </p:xfrm>
        <a:graphic>
          <a:graphicData uri="http://schemas.openxmlformats.org/drawingml/2006/table">
            <a:tbl>
              <a:tblPr firstRow="1" bandRow="1">
                <a:tableStyleId>{5940675A-B579-460E-94D1-54222C63F5DA}</a:tableStyleId>
              </a:tblPr>
              <a:tblGrid>
                <a:gridCol w="500066"/>
                <a:gridCol w="1000132"/>
                <a:gridCol w="1071570"/>
                <a:gridCol w="1071570"/>
                <a:gridCol w="928694"/>
                <a:gridCol w="1357322"/>
                <a:gridCol w="2500298"/>
              </a:tblGrid>
              <a:tr h="571504">
                <a:tc>
                  <a:txBody>
                    <a:bodyPr/>
                    <a:lstStyle/>
                    <a:p>
                      <a:r>
                        <a:rPr lang="en-US" sz="1600" b="1" dirty="0" smtClean="0">
                          <a:latin typeface="Times New Roman" pitchFamily="18" charset="0"/>
                          <a:cs typeface="Times New Roman" pitchFamily="18" charset="0"/>
                        </a:rPr>
                        <a:t>ID</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SPRINT</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START DATE</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END</a:t>
                      </a:r>
                      <a:r>
                        <a:rPr lang="en-US" sz="1600" b="1" baseline="0" dirty="0" smtClean="0">
                          <a:latin typeface="Times New Roman" pitchFamily="18" charset="0"/>
                          <a:cs typeface="Times New Roman" pitchFamily="18" charset="0"/>
                        </a:rPr>
                        <a:t> DATE</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HOURS</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SPRINT GOAL</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ACCEPTANCE CRITERIA</a:t>
                      </a:r>
                      <a:endParaRPr lang="en-US" sz="1600" b="1" dirty="0">
                        <a:latin typeface="Times New Roman" pitchFamily="18" charset="0"/>
                        <a:cs typeface="Times New Roman" pitchFamily="18" charset="0"/>
                      </a:endParaRPr>
                    </a:p>
                  </a:txBody>
                  <a:tcPr/>
                </a:tc>
              </a:tr>
              <a:tr h="773912">
                <a:tc>
                  <a:txBody>
                    <a:bodyPr/>
                    <a:lstStyle/>
                    <a:p>
                      <a:r>
                        <a:rPr lang="en-US" sz="1600" dirty="0" smtClean="0">
                          <a:latin typeface="Times New Roman" pitchFamily="18" charset="0"/>
                          <a:cs typeface="Times New Roman" pitchFamily="18" charset="0"/>
                        </a:rPr>
                        <a:t>2.3</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4,5</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5/3/2020</a:t>
                      </a:r>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18/3/2020</a:t>
                      </a:r>
                    </a:p>
                    <a:p>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60 hrs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Registration page for  agents</a:t>
                      </a:r>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Given I am an admin, I want to</a:t>
                      </a:r>
                      <a:r>
                        <a:rPr lang="en-US" sz="1600" baseline="0" dirty="0" smtClean="0">
                          <a:latin typeface="Times New Roman" pitchFamily="18" charset="0"/>
                          <a:cs typeface="Times New Roman" pitchFamily="18" charset="0"/>
                        </a:rPr>
                        <a:t> register agents so that they can enter in to the system.</a:t>
                      </a:r>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txBody>
                  <a:tcPr/>
                </a:tc>
              </a:tr>
              <a:tr h="773912">
                <a:tc>
                  <a:txBody>
                    <a:bodyPr/>
                    <a:lstStyle/>
                    <a:p>
                      <a:r>
                        <a:rPr lang="en-US" sz="1600" dirty="0" smtClean="0">
                          <a:latin typeface="Times New Roman" pitchFamily="18" charset="0"/>
                          <a:cs typeface="Times New Roman" pitchFamily="18" charset="0"/>
                        </a:rPr>
                        <a:t>3</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5,6</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19/3/2020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8/4/2020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90 hrs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Login page for all users</a:t>
                      </a:r>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Given I am an user, I want to</a:t>
                      </a:r>
                      <a:r>
                        <a:rPr lang="en-US" sz="1600" baseline="0" dirty="0" smtClean="0">
                          <a:latin typeface="Times New Roman" pitchFamily="18" charset="0"/>
                          <a:cs typeface="Times New Roman" pitchFamily="18" charset="0"/>
                        </a:rPr>
                        <a:t> login into so that </a:t>
                      </a:r>
                      <a:r>
                        <a:rPr lang="en-US" sz="1600" baseline="0" dirty="0" err="1" smtClean="0">
                          <a:latin typeface="Times New Roman" pitchFamily="18" charset="0"/>
                          <a:cs typeface="Times New Roman" pitchFamily="18" charset="0"/>
                        </a:rPr>
                        <a:t>i</a:t>
                      </a:r>
                      <a:r>
                        <a:rPr lang="en-US" sz="1600" baseline="0" dirty="0" smtClean="0">
                          <a:latin typeface="Times New Roman" pitchFamily="18" charset="0"/>
                          <a:cs typeface="Times New Roman" pitchFamily="18" charset="0"/>
                        </a:rPr>
                        <a:t> can enter in to the system.</a:t>
                      </a:r>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txBody>
                  <a:tcPr/>
                </a:tc>
              </a:tr>
              <a:tr h="773912">
                <a:tc>
                  <a:txBody>
                    <a:bodyPr/>
                    <a:lstStyle/>
                    <a:p>
                      <a:r>
                        <a:rPr lang="en-US" sz="1600" dirty="0" smtClean="0">
                          <a:latin typeface="Times New Roman" pitchFamily="18" charset="0"/>
                          <a:cs typeface="Times New Roman" pitchFamily="18" charset="0"/>
                        </a:rPr>
                        <a:t>4</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7</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9/4/2020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22/4/2020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60 hrs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Import customer details for survey</a:t>
                      </a:r>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Given I am an agent, I want to</a:t>
                      </a:r>
                      <a:r>
                        <a:rPr lang="en-US" sz="1600" baseline="0" dirty="0" smtClean="0">
                          <a:latin typeface="Times New Roman" pitchFamily="18" charset="0"/>
                          <a:cs typeface="Times New Roman" pitchFamily="18" charset="0"/>
                        </a:rPr>
                        <a:t> import customer details so that </a:t>
                      </a:r>
                      <a:r>
                        <a:rPr lang="en-US" sz="1600" baseline="0" dirty="0" err="1" smtClean="0">
                          <a:latin typeface="Times New Roman" pitchFamily="18" charset="0"/>
                          <a:cs typeface="Times New Roman" pitchFamily="18" charset="0"/>
                        </a:rPr>
                        <a:t>i</a:t>
                      </a:r>
                      <a:r>
                        <a:rPr lang="en-US" sz="1600" baseline="0" dirty="0" smtClean="0">
                          <a:latin typeface="Times New Roman" pitchFamily="18" charset="0"/>
                          <a:cs typeface="Times New Roman" pitchFamily="18" charset="0"/>
                        </a:rPr>
                        <a:t> can take survey.</a:t>
                      </a:r>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a:extLst>
              <a:ext uri="{FF2B5EF4-FFF2-40B4-BE49-F238E27FC236}">
                <a16:creationId xmlns="" xmlns:a16="http://schemas.microsoft.com/office/drawing/2014/main" id="{04C8808A-C089-4552-9362-26D4BA1018AC}"/>
              </a:ext>
            </a:extLst>
          </p:cNvPr>
          <p:cNvGraphicFramePr>
            <a:graphicFrameLocks noGrp="1"/>
          </p:cNvGraphicFramePr>
          <p:nvPr>
            <p:extLst>
              <p:ext uri="{D42A27DB-BD31-4B8C-83A1-F6EECF244321}">
                <p14:modId xmlns="" xmlns:p14="http://schemas.microsoft.com/office/powerpoint/2010/main" val="2804407879"/>
              </p:ext>
            </p:extLst>
          </p:nvPr>
        </p:nvGraphicFramePr>
        <p:xfrm>
          <a:off x="642910" y="928670"/>
          <a:ext cx="8079408" cy="1107111"/>
        </p:xfrm>
        <a:graphic>
          <a:graphicData uri="http://schemas.openxmlformats.org/drawingml/2006/table">
            <a:tbl>
              <a:tblPr firstRow="1" bandRow="1">
                <a:tableStyleId>{5940675A-B579-460E-94D1-54222C63F5DA}</a:tableStyleId>
              </a:tblPr>
              <a:tblGrid>
                <a:gridCol w="2693136">
                  <a:extLst>
                    <a:ext uri="{9D8B030D-6E8A-4147-A177-3AD203B41FA5}">
                      <a16:colId xmlns="" xmlns:a16="http://schemas.microsoft.com/office/drawing/2014/main" val="867234272"/>
                    </a:ext>
                  </a:extLst>
                </a:gridCol>
                <a:gridCol w="2693136">
                  <a:extLst>
                    <a:ext uri="{9D8B030D-6E8A-4147-A177-3AD203B41FA5}">
                      <a16:colId xmlns="" xmlns:a16="http://schemas.microsoft.com/office/drawing/2014/main" val="519802999"/>
                    </a:ext>
                  </a:extLst>
                </a:gridCol>
                <a:gridCol w="2693136">
                  <a:extLst>
                    <a:ext uri="{9D8B030D-6E8A-4147-A177-3AD203B41FA5}">
                      <a16:colId xmlns="" xmlns:a16="http://schemas.microsoft.com/office/drawing/2014/main" val="3179862377"/>
                    </a:ext>
                  </a:extLst>
                </a:gridCol>
              </a:tblGrid>
              <a:tr h="433274">
                <a:tc>
                  <a:txBody>
                    <a:bodyPr/>
                    <a:lstStyle/>
                    <a:p>
                      <a:r>
                        <a:rPr lang="en-IN" sz="2000" b="1" dirty="0">
                          <a:latin typeface="Times New Roman" pitchFamily="18" charset="0"/>
                          <a:cs typeface="Times New Roman" pitchFamily="18" charset="0"/>
                        </a:rPr>
                        <a:t>Sprint</a:t>
                      </a:r>
                    </a:p>
                  </a:txBody>
                  <a:tcPr/>
                </a:tc>
                <a:tc>
                  <a:txBody>
                    <a:bodyPr/>
                    <a:lstStyle/>
                    <a:p>
                      <a:r>
                        <a:rPr lang="en-IN" sz="2000" b="1" dirty="0">
                          <a:latin typeface="Times New Roman" pitchFamily="18" charset="0"/>
                          <a:cs typeface="Times New Roman" pitchFamily="18" charset="0"/>
                        </a:rPr>
                        <a:t>Start date</a:t>
                      </a:r>
                    </a:p>
                  </a:txBody>
                  <a:tcPr/>
                </a:tc>
                <a:tc>
                  <a:txBody>
                    <a:bodyPr/>
                    <a:lstStyle/>
                    <a:p>
                      <a:r>
                        <a:rPr lang="en-IN" sz="2000" b="1" dirty="0">
                          <a:latin typeface="Times New Roman" pitchFamily="18" charset="0"/>
                          <a:cs typeface="Times New Roman" pitchFamily="18" charset="0"/>
                        </a:rPr>
                        <a:t>End date</a:t>
                      </a:r>
                    </a:p>
                  </a:txBody>
                  <a:tcPr/>
                </a:tc>
                <a:extLst>
                  <a:ext uri="{0D108BD9-81ED-4DB2-BD59-A6C34878D82A}">
                    <a16:rowId xmlns="" xmlns:a16="http://schemas.microsoft.com/office/drawing/2014/main" val="583180544"/>
                  </a:ext>
                </a:extLst>
              </a:tr>
              <a:tr h="673837">
                <a:tc>
                  <a:txBody>
                    <a:bodyPr/>
                    <a:lstStyle/>
                    <a:p>
                      <a:r>
                        <a:rPr lang="en-IN" dirty="0" smtClean="0"/>
                        <a:t>4</a:t>
                      </a:r>
                      <a:endParaRPr lang="en-IN" dirty="0"/>
                    </a:p>
                  </a:txBody>
                  <a:tcPr/>
                </a:tc>
                <a:tc>
                  <a:txBody>
                    <a:bodyPr/>
                    <a:lstStyle/>
                    <a:p>
                      <a:r>
                        <a:rPr lang="en-IN" dirty="0" smtClean="0"/>
                        <a:t>27/02/2020</a:t>
                      </a:r>
                      <a:endParaRPr lang="en-IN" dirty="0"/>
                    </a:p>
                  </a:txBody>
                  <a:tcPr/>
                </a:tc>
                <a:tc>
                  <a:txBody>
                    <a:bodyPr/>
                    <a:lstStyle/>
                    <a:p>
                      <a:r>
                        <a:rPr lang="en-IN" dirty="0" smtClean="0"/>
                        <a:t>12/03/2020</a:t>
                      </a:r>
                      <a:endParaRPr lang="en-IN" dirty="0"/>
                    </a:p>
                  </a:txBody>
                  <a:tcPr/>
                </a:tc>
                <a:extLst>
                  <a:ext uri="{0D108BD9-81ED-4DB2-BD59-A6C34878D82A}">
                    <a16:rowId xmlns="" xmlns:a16="http://schemas.microsoft.com/office/drawing/2014/main" val="550428623"/>
                  </a:ext>
                </a:extLst>
              </a:tr>
            </a:tbl>
          </a:graphicData>
        </a:graphic>
      </p:graphicFrame>
      <p:graphicFrame>
        <p:nvGraphicFramePr>
          <p:cNvPr id="5" name="Table 4">
            <a:extLst>
              <a:ext uri="{FF2B5EF4-FFF2-40B4-BE49-F238E27FC236}">
                <a16:creationId xmlns="" xmlns:a16="http://schemas.microsoft.com/office/drawing/2014/main" id="{00460D9F-57AA-45AF-91CD-35C84DA691D6}"/>
              </a:ext>
            </a:extLst>
          </p:cNvPr>
          <p:cNvGraphicFramePr>
            <a:graphicFrameLocks noGrp="1"/>
          </p:cNvGraphicFramePr>
          <p:nvPr>
            <p:extLst>
              <p:ext uri="{D42A27DB-BD31-4B8C-83A1-F6EECF244321}">
                <p14:modId xmlns="" xmlns:p14="http://schemas.microsoft.com/office/powerpoint/2010/main" val="1577971514"/>
              </p:ext>
            </p:extLst>
          </p:nvPr>
        </p:nvGraphicFramePr>
        <p:xfrm>
          <a:off x="571472" y="2857496"/>
          <a:ext cx="8079408" cy="1439250"/>
        </p:xfrm>
        <a:graphic>
          <a:graphicData uri="http://schemas.openxmlformats.org/drawingml/2006/table">
            <a:tbl>
              <a:tblPr firstRow="1" bandRow="1">
                <a:tableStyleId>{5940675A-B579-460E-94D1-54222C63F5DA}</a:tableStyleId>
              </a:tblPr>
              <a:tblGrid>
                <a:gridCol w="570856">
                  <a:extLst>
                    <a:ext uri="{9D8B030D-6E8A-4147-A177-3AD203B41FA5}">
                      <a16:colId xmlns="" xmlns:a16="http://schemas.microsoft.com/office/drawing/2014/main" val="3361250600"/>
                    </a:ext>
                  </a:extLst>
                </a:gridCol>
                <a:gridCol w="4765702">
                  <a:extLst>
                    <a:ext uri="{9D8B030D-6E8A-4147-A177-3AD203B41FA5}">
                      <a16:colId xmlns="" xmlns:a16="http://schemas.microsoft.com/office/drawing/2014/main" val="891867894"/>
                    </a:ext>
                  </a:extLst>
                </a:gridCol>
                <a:gridCol w="2742850">
                  <a:extLst>
                    <a:ext uri="{9D8B030D-6E8A-4147-A177-3AD203B41FA5}">
                      <a16:colId xmlns="" xmlns:a16="http://schemas.microsoft.com/office/drawing/2014/main" val="3273562375"/>
                    </a:ext>
                  </a:extLst>
                </a:gridCol>
              </a:tblGrid>
              <a:tr h="238402">
                <a:tc>
                  <a:txBody>
                    <a:bodyPr/>
                    <a:lstStyle/>
                    <a:p>
                      <a:r>
                        <a:rPr lang="en-IN" sz="2000" b="1" dirty="0">
                          <a:latin typeface="Times New Roman" pitchFamily="18" charset="0"/>
                          <a:cs typeface="Times New Roman" pitchFamily="18" charset="0"/>
                        </a:rPr>
                        <a:t>Fid</a:t>
                      </a:r>
                    </a:p>
                  </a:txBody>
                  <a:tcPr/>
                </a:tc>
                <a:tc>
                  <a:txBody>
                    <a:bodyPr/>
                    <a:lstStyle/>
                    <a:p>
                      <a:r>
                        <a:rPr lang="en-IN" sz="2000" b="1" dirty="0">
                          <a:latin typeface="Times New Roman" pitchFamily="18" charset="0"/>
                          <a:cs typeface="Times New Roman" pitchFamily="18" charset="0"/>
                        </a:rPr>
                        <a:t>Description</a:t>
                      </a:r>
                    </a:p>
                  </a:txBody>
                  <a:tcPr/>
                </a:tc>
                <a:tc>
                  <a:txBody>
                    <a:bodyPr/>
                    <a:lstStyle/>
                    <a:p>
                      <a:r>
                        <a:rPr lang="en-IN" sz="2000" b="1" dirty="0">
                          <a:latin typeface="Times New Roman" pitchFamily="18" charset="0"/>
                          <a:cs typeface="Times New Roman" pitchFamily="18" charset="0"/>
                        </a:rPr>
                        <a:t>Status</a:t>
                      </a:r>
                    </a:p>
                  </a:txBody>
                  <a:tcPr/>
                </a:tc>
                <a:extLst>
                  <a:ext uri="{0D108BD9-81ED-4DB2-BD59-A6C34878D82A}">
                    <a16:rowId xmlns="" xmlns:a16="http://schemas.microsoft.com/office/drawing/2014/main" val="4106552665"/>
                  </a:ext>
                </a:extLst>
              </a:tr>
              <a:tr h="1043010">
                <a:tc>
                  <a:txBody>
                    <a:bodyPr/>
                    <a:lstStyle/>
                    <a:p>
                      <a:pPr>
                        <a:lnSpc>
                          <a:spcPct val="150000"/>
                        </a:lnSpc>
                      </a:pPr>
                      <a:r>
                        <a:rPr lang="en-IN" dirty="0" smtClean="0"/>
                        <a:t>2.2</a:t>
                      </a:r>
                      <a:endParaRPr lang="en-IN" dirty="0"/>
                    </a:p>
                    <a:p>
                      <a:pPr>
                        <a:lnSpc>
                          <a:spcPct val="150000"/>
                        </a:lnSpc>
                      </a:pPr>
                      <a:r>
                        <a:rPr lang="en-IN" dirty="0" smtClean="0"/>
                        <a:t>2.3</a:t>
                      </a:r>
                      <a:endParaRPr lang="en-IN" dirty="0"/>
                    </a:p>
                  </a:txBody>
                  <a:tcPr/>
                </a:tc>
                <a:tc>
                  <a:txBody>
                    <a:bodyPr/>
                    <a:lstStyle/>
                    <a:p>
                      <a:r>
                        <a:rPr lang="en-IN" dirty="0" smtClean="0"/>
                        <a:t>Registration page for dealers</a:t>
                      </a:r>
                    </a:p>
                    <a:p>
                      <a:endParaRPr lang="en-IN" dirty="0" smtClean="0"/>
                    </a:p>
                    <a:p>
                      <a:r>
                        <a:rPr lang="en-IN" dirty="0" smtClean="0"/>
                        <a:t>Registration page for agents</a:t>
                      </a:r>
                      <a:endParaRPr lang="en-IN" dirty="0"/>
                    </a:p>
                  </a:txBody>
                  <a:tcPr/>
                </a:tc>
                <a:tc>
                  <a:txBody>
                    <a:bodyPr/>
                    <a:lstStyle/>
                    <a:p>
                      <a:endParaRPr lang="en-IN" dirty="0"/>
                    </a:p>
                    <a:p>
                      <a:r>
                        <a:rPr lang="en-IN" dirty="0" smtClean="0"/>
                        <a:t>Fully completed</a:t>
                      </a:r>
                      <a:endParaRPr lang="en-IN" dirty="0"/>
                    </a:p>
                  </a:txBody>
                  <a:tcPr/>
                </a:tc>
                <a:extLst>
                  <a:ext uri="{0D108BD9-81ED-4DB2-BD59-A6C34878D82A}">
                    <a16:rowId xmlns="" xmlns:a16="http://schemas.microsoft.com/office/drawing/2014/main" val="178512896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642918"/>
            <a:ext cx="8229600" cy="928694"/>
          </a:xfrm>
        </p:spPr>
        <p:txBody>
          <a:bodyPr/>
          <a:lstStyle/>
          <a:p>
            <a:pPr algn="l"/>
            <a:r>
              <a:rPr lang="en-US" u="sng" dirty="0" smtClean="0">
                <a:solidFill>
                  <a:srgbClr val="FF0000"/>
                </a:solidFill>
                <a:latin typeface="Centaur" pitchFamily="18" charset="0"/>
              </a:rPr>
              <a:t>Actual Burndown chart</a:t>
            </a:r>
            <a:endParaRPr lang="en-US" u="sng" dirty="0">
              <a:solidFill>
                <a:srgbClr val="FF0000"/>
              </a:solidFill>
              <a:latin typeface="Centaur" pitchFamily="18" charset="0"/>
            </a:endParaRPr>
          </a:p>
        </p:txBody>
      </p:sp>
      <p:pic>
        <p:nvPicPr>
          <p:cNvPr id="4" name="Picture 3" descr="burn.png"/>
          <p:cNvPicPr>
            <a:picLocks noChangeAspect="1"/>
          </p:cNvPicPr>
          <p:nvPr/>
        </p:nvPicPr>
        <p:blipFill>
          <a:blip r:embed="rId2"/>
          <a:stretch>
            <a:fillRect/>
          </a:stretch>
        </p:blipFill>
        <p:spPr>
          <a:xfrm>
            <a:off x="785786" y="1928802"/>
            <a:ext cx="6553200" cy="39052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857256"/>
          </a:xfrm>
        </p:spPr>
        <p:txBody>
          <a:bodyPr/>
          <a:lstStyle/>
          <a:p>
            <a:pPr algn="l"/>
            <a:r>
              <a:rPr lang="en-US" sz="3600" b="1" dirty="0" smtClean="0">
                <a:solidFill>
                  <a:srgbClr val="FF0000"/>
                </a:solidFill>
                <a:latin typeface="Centaur" pitchFamily="18" charset="0"/>
              </a:rPr>
              <a:t>SPRINT PLANNER-5</a:t>
            </a:r>
            <a:endParaRPr lang="en-US" sz="3600" b="1" dirty="0">
              <a:solidFill>
                <a:srgbClr val="FF0000"/>
              </a:solidFill>
              <a:latin typeface="Centaur" pitchFamily="18" charset="0"/>
            </a:endParaRPr>
          </a:p>
        </p:txBody>
      </p:sp>
      <p:graphicFrame>
        <p:nvGraphicFramePr>
          <p:cNvPr id="4" name="Table 3"/>
          <p:cNvGraphicFramePr>
            <a:graphicFrameLocks noGrp="1"/>
          </p:cNvGraphicFramePr>
          <p:nvPr/>
        </p:nvGraphicFramePr>
        <p:xfrm>
          <a:off x="428596" y="1357298"/>
          <a:ext cx="8429652" cy="4846320"/>
        </p:xfrm>
        <a:graphic>
          <a:graphicData uri="http://schemas.openxmlformats.org/drawingml/2006/table">
            <a:tbl>
              <a:tblPr firstRow="1" bandRow="1">
                <a:tableStyleId>{5940675A-B579-460E-94D1-54222C63F5DA}</a:tableStyleId>
              </a:tblPr>
              <a:tblGrid>
                <a:gridCol w="500066"/>
                <a:gridCol w="928694"/>
                <a:gridCol w="1143008"/>
                <a:gridCol w="1071570"/>
                <a:gridCol w="928694"/>
                <a:gridCol w="1357322"/>
                <a:gridCol w="2500298"/>
              </a:tblGrid>
              <a:tr h="571504">
                <a:tc>
                  <a:txBody>
                    <a:bodyPr/>
                    <a:lstStyle/>
                    <a:p>
                      <a:r>
                        <a:rPr lang="en-US" sz="1600" b="1" dirty="0" smtClean="0">
                          <a:latin typeface="Times New Roman" pitchFamily="18" charset="0"/>
                          <a:cs typeface="Times New Roman" pitchFamily="18" charset="0"/>
                        </a:rPr>
                        <a:t>ID</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SPRINT</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START DATE</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END</a:t>
                      </a:r>
                      <a:r>
                        <a:rPr lang="en-US" sz="1600" b="1" baseline="0" dirty="0" smtClean="0">
                          <a:latin typeface="Times New Roman" pitchFamily="18" charset="0"/>
                          <a:cs typeface="Times New Roman" pitchFamily="18" charset="0"/>
                        </a:rPr>
                        <a:t> DATE</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HOURS</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SPRINT GOAL</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ACCEPTANCE CRITERIA</a:t>
                      </a:r>
                      <a:endParaRPr lang="en-US" sz="1600" b="1" dirty="0">
                        <a:latin typeface="Times New Roman" pitchFamily="18" charset="0"/>
                        <a:cs typeface="Times New Roman" pitchFamily="18" charset="0"/>
                      </a:endParaRPr>
                    </a:p>
                  </a:txBody>
                  <a:tcPr/>
                </a:tc>
              </a:tr>
              <a:tr h="773912">
                <a:tc>
                  <a:txBody>
                    <a:bodyPr/>
                    <a:lstStyle/>
                    <a:p>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1,2</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15/1/2020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5/2/2020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90 hrs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Main </a:t>
                      </a:r>
                      <a:r>
                        <a:rPr lang="en-US" sz="1600" baseline="0" dirty="0" smtClean="0">
                          <a:latin typeface="Times New Roman" pitchFamily="18" charset="0"/>
                          <a:cs typeface="Times New Roman" pitchFamily="18" charset="0"/>
                        </a:rPr>
                        <a:t> user interface</a:t>
                      </a:r>
                      <a:endParaRPr lang="en-US" sz="1600" dirty="0">
                        <a:latin typeface="Times New Roman" pitchFamily="18" charset="0"/>
                        <a:cs typeface="Times New Roman" pitchFamily="18" charset="0"/>
                      </a:endParaRPr>
                    </a:p>
                  </a:txBody>
                  <a:tcPr/>
                </a:tc>
                <a:tc>
                  <a:txBody>
                    <a:bodyPr/>
                    <a:lstStyle/>
                    <a:p>
                      <a:pPr algn="just"/>
                      <a:r>
                        <a:rPr lang="en-US" sz="1600" dirty="0" smtClean="0">
                          <a:latin typeface="Times New Roman" pitchFamily="18" charset="0"/>
                          <a:cs typeface="Times New Roman" pitchFamily="18" charset="0"/>
                        </a:rPr>
                        <a:t>Given I am a user, I want a main</a:t>
                      </a:r>
                      <a:r>
                        <a:rPr lang="en-US" sz="1600" baseline="0" dirty="0" smtClean="0">
                          <a:latin typeface="Times New Roman" pitchFamily="18" charset="0"/>
                          <a:cs typeface="Times New Roman" pitchFamily="18" charset="0"/>
                        </a:rPr>
                        <a:t> user interface so than I can do further activities</a:t>
                      </a:r>
                      <a:endParaRPr lang="en-US" sz="1600" dirty="0">
                        <a:latin typeface="Times New Roman" pitchFamily="18" charset="0"/>
                        <a:cs typeface="Times New Roman" pitchFamily="18" charset="0"/>
                      </a:endParaRPr>
                    </a:p>
                  </a:txBody>
                  <a:tcPr/>
                </a:tc>
              </a:tr>
              <a:tr h="773912">
                <a:tc>
                  <a:txBody>
                    <a:bodyPr/>
                    <a:lstStyle/>
                    <a:p>
                      <a:r>
                        <a:rPr lang="en-US" sz="1600" dirty="0" smtClean="0">
                          <a:latin typeface="Times New Roman" pitchFamily="18" charset="0"/>
                          <a:cs typeface="Times New Roman" pitchFamily="18" charset="0"/>
                        </a:rPr>
                        <a:t>2.1</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2,3</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6/2/2020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19/2/2020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60hrs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Registration page for Region admin</a:t>
                      </a:r>
                      <a:endParaRPr lang="en-US" sz="1600" dirty="0">
                        <a:latin typeface="Times New Roman" pitchFamily="18" charset="0"/>
                        <a:cs typeface="Times New Roman" pitchFamily="18" charset="0"/>
                      </a:endParaRPr>
                    </a:p>
                  </a:txBody>
                  <a:tcPr/>
                </a:tc>
                <a:tc>
                  <a:txBody>
                    <a:bodyPr/>
                    <a:lstStyle/>
                    <a:p>
                      <a:pPr algn="just"/>
                      <a:r>
                        <a:rPr lang="en-US" sz="1600" dirty="0" smtClean="0">
                          <a:latin typeface="Times New Roman" pitchFamily="18" charset="0"/>
                          <a:cs typeface="Times New Roman" pitchFamily="18" charset="0"/>
                        </a:rPr>
                        <a:t>Given I am an admin, I want to</a:t>
                      </a:r>
                      <a:r>
                        <a:rPr lang="en-US" sz="1600" baseline="0" dirty="0" smtClean="0">
                          <a:latin typeface="Times New Roman" pitchFamily="18" charset="0"/>
                          <a:cs typeface="Times New Roman" pitchFamily="18" charset="0"/>
                        </a:rPr>
                        <a:t> register region admin so that they can enter in to the system.</a:t>
                      </a:r>
                      <a:endParaRPr lang="en-US" sz="1600" dirty="0">
                        <a:latin typeface="Times New Roman" pitchFamily="18" charset="0"/>
                        <a:cs typeface="Times New Roman" pitchFamily="18" charset="0"/>
                      </a:endParaRPr>
                    </a:p>
                  </a:txBody>
                  <a:tcPr/>
                </a:tc>
              </a:tr>
              <a:tr h="773912">
                <a:tc>
                  <a:txBody>
                    <a:bodyPr/>
                    <a:lstStyle/>
                    <a:p>
                      <a:r>
                        <a:rPr lang="en-US" sz="1600" dirty="0" smtClean="0">
                          <a:latin typeface="Times New Roman" pitchFamily="18" charset="0"/>
                          <a:cs typeface="Times New Roman" pitchFamily="18" charset="0"/>
                        </a:rPr>
                        <a:t>2.2</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3,4</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20/2/2020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4/3/2020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60 hrs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Registration page for dealers</a:t>
                      </a:r>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Given I am an admin, I want to</a:t>
                      </a:r>
                      <a:r>
                        <a:rPr lang="en-US" sz="1600" baseline="0" dirty="0" smtClean="0">
                          <a:latin typeface="Times New Roman" pitchFamily="18" charset="0"/>
                          <a:cs typeface="Times New Roman" pitchFamily="18" charset="0"/>
                        </a:rPr>
                        <a:t> register dealer so that they can enter in to the system.</a:t>
                      </a:r>
                      <a:endParaRPr lang="en-US" sz="1600" dirty="0" smtClean="0">
                        <a:latin typeface="Times New Roman" pitchFamily="18" charset="0"/>
                        <a:cs typeface="Times New Roman" pitchFamily="18" charset="0"/>
                      </a:endParaRPr>
                    </a:p>
                  </a:txBody>
                  <a:tcPr/>
                </a:tc>
              </a:tr>
              <a:tr h="773912">
                <a:tc>
                  <a:txBody>
                    <a:bodyPr/>
                    <a:lstStyle/>
                    <a:p>
                      <a:r>
                        <a:rPr lang="en-US" sz="1600" dirty="0" smtClean="0">
                          <a:latin typeface="Times New Roman" pitchFamily="18" charset="0"/>
                          <a:cs typeface="Times New Roman" pitchFamily="18" charset="0"/>
                        </a:rPr>
                        <a:t>2.2</a:t>
                      </a: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4,5</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5/3/2020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18/3/2020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60 hrs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Registration page for dealers.</a:t>
                      </a:r>
                    </a:p>
                    <a:p>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Given I am an admin, I want to</a:t>
                      </a:r>
                      <a:r>
                        <a:rPr lang="en-US" sz="1600" baseline="0" dirty="0" smtClean="0">
                          <a:latin typeface="Times New Roman" pitchFamily="18" charset="0"/>
                          <a:cs typeface="Times New Roman" pitchFamily="18" charset="0"/>
                        </a:rPr>
                        <a:t> register dealer so that they can enter in to the system.</a:t>
                      </a:r>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85720" y="857232"/>
          <a:ext cx="8429652" cy="4511040"/>
        </p:xfrm>
        <a:graphic>
          <a:graphicData uri="http://schemas.openxmlformats.org/drawingml/2006/table">
            <a:tbl>
              <a:tblPr firstRow="1" bandRow="1">
                <a:tableStyleId>{5940675A-B579-460E-94D1-54222C63F5DA}</a:tableStyleId>
              </a:tblPr>
              <a:tblGrid>
                <a:gridCol w="500066"/>
                <a:gridCol w="1000132"/>
                <a:gridCol w="1071570"/>
                <a:gridCol w="1071570"/>
                <a:gridCol w="928694"/>
                <a:gridCol w="1357322"/>
                <a:gridCol w="2500298"/>
              </a:tblGrid>
              <a:tr h="571504">
                <a:tc>
                  <a:txBody>
                    <a:bodyPr/>
                    <a:lstStyle/>
                    <a:p>
                      <a:r>
                        <a:rPr lang="en-US" sz="1600" b="1" dirty="0" smtClean="0">
                          <a:latin typeface="Times New Roman" pitchFamily="18" charset="0"/>
                          <a:cs typeface="Times New Roman" pitchFamily="18" charset="0"/>
                        </a:rPr>
                        <a:t>ID</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SPRINT</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START DATE</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END</a:t>
                      </a:r>
                      <a:r>
                        <a:rPr lang="en-US" sz="1600" b="1" baseline="0" dirty="0" smtClean="0">
                          <a:latin typeface="Times New Roman" pitchFamily="18" charset="0"/>
                          <a:cs typeface="Times New Roman" pitchFamily="18" charset="0"/>
                        </a:rPr>
                        <a:t> DATE</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HOURS</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SPRINT GOAL</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ACCEPTANCE CRITERIA</a:t>
                      </a:r>
                      <a:endParaRPr lang="en-US" sz="1600" b="1" dirty="0">
                        <a:latin typeface="Times New Roman" pitchFamily="18" charset="0"/>
                        <a:cs typeface="Times New Roman" pitchFamily="18" charset="0"/>
                      </a:endParaRPr>
                    </a:p>
                  </a:txBody>
                  <a:tcPr/>
                </a:tc>
              </a:tr>
              <a:tr h="773912">
                <a:tc>
                  <a:txBody>
                    <a:bodyPr/>
                    <a:lstStyle/>
                    <a:p>
                      <a:r>
                        <a:rPr lang="en-US" sz="1600" dirty="0" smtClean="0">
                          <a:latin typeface="Times New Roman" pitchFamily="18" charset="0"/>
                          <a:cs typeface="Times New Roman" pitchFamily="18" charset="0"/>
                        </a:rPr>
                        <a:t>2.3</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4,5</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5/3/2020</a:t>
                      </a:r>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18/3/2020</a:t>
                      </a:r>
                    </a:p>
                    <a:p>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60 hrs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Registration page for  agents</a:t>
                      </a:r>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Given I am an admin, I want to</a:t>
                      </a:r>
                      <a:r>
                        <a:rPr lang="en-US" sz="1600" baseline="0" dirty="0" smtClean="0">
                          <a:latin typeface="Times New Roman" pitchFamily="18" charset="0"/>
                          <a:cs typeface="Times New Roman" pitchFamily="18" charset="0"/>
                        </a:rPr>
                        <a:t> register agents so that they can enter in to the system.</a:t>
                      </a:r>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txBody>
                  <a:tcPr/>
                </a:tc>
              </a:tr>
              <a:tr h="773912">
                <a:tc>
                  <a:txBody>
                    <a:bodyPr/>
                    <a:lstStyle/>
                    <a:p>
                      <a:r>
                        <a:rPr lang="en-US" sz="1600" dirty="0" smtClean="0">
                          <a:latin typeface="Times New Roman" pitchFamily="18" charset="0"/>
                          <a:cs typeface="Times New Roman" pitchFamily="18" charset="0"/>
                        </a:rPr>
                        <a:t>3</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5,6</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19/3/2020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8/4/2020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90 hrs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Login page for all users</a:t>
                      </a:r>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Given I am an user, I want to</a:t>
                      </a:r>
                      <a:r>
                        <a:rPr lang="en-US" sz="1600" baseline="0" dirty="0" smtClean="0">
                          <a:latin typeface="Times New Roman" pitchFamily="18" charset="0"/>
                          <a:cs typeface="Times New Roman" pitchFamily="18" charset="0"/>
                        </a:rPr>
                        <a:t> login into so that </a:t>
                      </a:r>
                      <a:r>
                        <a:rPr lang="en-US" sz="1600" baseline="0" dirty="0" err="1" smtClean="0">
                          <a:latin typeface="Times New Roman" pitchFamily="18" charset="0"/>
                          <a:cs typeface="Times New Roman" pitchFamily="18" charset="0"/>
                        </a:rPr>
                        <a:t>i</a:t>
                      </a:r>
                      <a:r>
                        <a:rPr lang="en-US" sz="1600" baseline="0" dirty="0" smtClean="0">
                          <a:latin typeface="Times New Roman" pitchFamily="18" charset="0"/>
                          <a:cs typeface="Times New Roman" pitchFamily="18" charset="0"/>
                        </a:rPr>
                        <a:t> can enter in to the system.</a:t>
                      </a:r>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txBody>
                  <a:tcPr/>
                </a:tc>
              </a:tr>
              <a:tr h="773912">
                <a:tc>
                  <a:txBody>
                    <a:bodyPr/>
                    <a:lstStyle/>
                    <a:p>
                      <a:r>
                        <a:rPr lang="en-US" sz="1600" dirty="0" smtClean="0">
                          <a:latin typeface="Times New Roman" pitchFamily="18" charset="0"/>
                          <a:cs typeface="Times New Roman" pitchFamily="18" charset="0"/>
                        </a:rPr>
                        <a:t>4</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7</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9/4/2020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22/4/2020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60 hrs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Import customer details for survey</a:t>
                      </a:r>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Given I am an agent, I want to</a:t>
                      </a:r>
                      <a:r>
                        <a:rPr lang="en-US" sz="1600" baseline="0" dirty="0" smtClean="0">
                          <a:latin typeface="Times New Roman" pitchFamily="18" charset="0"/>
                          <a:cs typeface="Times New Roman" pitchFamily="18" charset="0"/>
                        </a:rPr>
                        <a:t> import customer details so that </a:t>
                      </a:r>
                      <a:r>
                        <a:rPr lang="en-US" sz="1600" baseline="0" dirty="0" err="1" smtClean="0">
                          <a:latin typeface="Times New Roman" pitchFamily="18" charset="0"/>
                          <a:cs typeface="Times New Roman" pitchFamily="18" charset="0"/>
                        </a:rPr>
                        <a:t>i</a:t>
                      </a:r>
                      <a:r>
                        <a:rPr lang="en-US" sz="1600" baseline="0" dirty="0" smtClean="0">
                          <a:latin typeface="Times New Roman" pitchFamily="18" charset="0"/>
                          <a:cs typeface="Times New Roman" pitchFamily="18" charset="0"/>
                        </a:rPr>
                        <a:t> can take survey.</a:t>
                      </a:r>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a:extLst>
              <a:ext uri="{FF2B5EF4-FFF2-40B4-BE49-F238E27FC236}">
                <a16:creationId xmlns="" xmlns:a16="http://schemas.microsoft.com/office/drawing/2014/main" id="{04C8808A-C089-4552-9362-26D4BA1018AC}"/>
              </a:ext>
            </a:extLst>
          </p:cNvPr>
          <p:cNvGraphicFramePr>
            <a:graphicFrameLocks noGrp="1"/>
          </p:cNvGraphicFramePr>
          <p:nvPr>
            <p:extLst>
              <p:ext uri="{D42A27DB-BD31-4B8C-83A1-F6EECF244321}">
                <p14:modId xmlns="" xmlns:p14="http://schemas.microsoft.com/office/powerpoint/2010/main" val="2804407879"/>
              </p:ext>
            </p:extLst>
          </p:nvPr>
        </p:nvGraphicFramePr>
        <p:xfrm>
          <a:off x="642910" y="928670"/>
          <a:ext cx="8079408" cy="1107111"/>
        </p:xfrm>
        <a:graphic>
          <a:graphicData uri="http://schemas.openxmlformats.org/drawingml/2006/table">
            <a:tbl>
              <a:tblPr firstRow="1" bandRow="1">
                <a:tableStyleId>{5940675A-B579-460E-94D1-54222C63F5DA}</a:tableStyleId>
              </a:tblPr>
              <a:tblGrid>
                <a:gridCol w="2693136">
                  <a:extLst>
                    <a:ext uri="{9D8B030D-6E8A-4147-A177-3AD203B41FA5}">
                      <a16:colId xmlns="" xmlns:a16="http://schemas.microsoft.com/office/drawing/2014/main" val="867234272"/>
                    </a:ext>
                  </a:extLst>
                </a:gridCol>
                <a:gridCol w="2693136">
                  <a:extLst>
                    <a:ext uri="{9D8B030D-6E8A-4147-A177-3AD203B41FA5}">
                      <a16:colId xmlns="" xmlns:a16="http://schemas.microsoft.com/office/drawing/2014/main" val="519802999"/>
                    </a:ext>
                  </a:extLst>
                </a:gridCol>
                <a:gridCol w="2693136">
                  <a:extLst>
                    <a:ext uri="{9D8B030D-6E8A-4147-A177-3AD203B41FA5}">
                      <a16:colId xmlns="" xmlns:a16="http://schemas.microsoft.com/office/drawing/2014/main" val="3179862377"/>
                    </a:ext>
                  </a:extLst>
                </a:gridCol>
              </a:tblGrid>
              <a:tr h="433274">
                <a:tc>
                  <a:txBody>
                    <a:bodyPr/>
                    <a:lstStyle/>
                    <a:p>
                      <a:r>
                        <a:rPr lang="en-IN" sz="2000" b="1" dirty="0">
                          <a:latin typeface="Times New Roman" pitchFamily="18" charset="0"/>
                          <a:cs typeface="Times New Roman" pitchFamily="18" charset="0"/>
                        </a:rPr>
                        <a:t>Sprint</a:t>
                      </a:r>
                    </a:p>
                  </a:txBody>
                  <a:tcPr/>
                </a:tc>
                <a:tc>
                  <a:txBody>
                    <a:bodyPr/>
                    <a:lstStyle/>
                    <a:p>
                      <a:r>
                        <a:rPr lang="en-IN" sz="2000" b="1" dirty="0">
                          <a:latin typeface="Times New Roman" pitchFamily="18" charset="0"/>
                          <a:cs typeface="Times New Roman" pitchFamily="18" charset="0"/>
                        </a:rPr>
                        <a:t>Start date</a:t>
                      </a:r>
                    </a:p>
                  </a:txBody>
                  <a:tcPr/>
                </a:tc>
                <a:tc>
                  <a:txBody>
                    <a:bodyPr/>
                    <a:lstStyle/>
                    <a:p>
                      <a:r>
                        <a:rPr lang="en-IN" sz="2000" b="1" dirty="0">
                          <a:latin typeface="Times New Roman" pitchFamily="18" charset="0"/>
                          <a:cs typeface="Times New Roman" pitchFamily="18" charset="0"/>
                        </a:rPr>
                        <a:t>End date</a:t>
                      </a:r>
                    </a:p>
                  </a:txBody>
                  <a:tcPr/>
                </a:tc>
                <a:extLst>
                  <a:ext uri="{0D108BD9-81ED-4DB2-BD59-A6C34878D82A}">
                    <a16:rowId xmlns="" xmlns:a16="http://schemas.microsoft.com/office/drawing/2014/main" val="583180544"/>
                  </a:ext>
                </a:extLst>
              </a:tr>
              <a:tr h="673837">
                <a:tc>
                  <a:txBody>
                    <a:bodyPr/>
                    <a:lstStyle/>
                    <a:p>
                      <a:r>
                        <a:rPr lang="en-IN" dirty="0" smtClean="0"/>
                        <a:t>5</a:t>
                      </a:r>
                      <a:endParaRPr lang="en-IN" dirty="0"/>
                    </a:p>
                  </a:txBody>
                  <a:tcPr/>
                </a:tc>
                <a:tc>
                  <a:txBody>
                    <a:bodyPr/>
                    <a:lstStyle/>
                    <a:p>
                      <a:r>
                        <a:rPr lang="en-IN" dirty="0" smtClean="0"/>
                        <a:t>13/03/2020</a:t>
                      </a:r>
                      <a:endParaRPr lang="en-IN" dirty="0"/>
                    </a:p>
                  </a:txBody>
                  <a:tcPr/>
                </a:tc>
                <a:tc>
                  <a:txBody>
                    <a:bodyPr/>
                    <a:lstStyle/>
                    <a:p>
                      <a:r>
                        <a:rPr lang="en-IN" dirty="0" smtClean="0"/>
                        <a:t>12/04/2020</a:t>
                      </a:r>
                      <a:endParaRPr lang="en-IN" dirty="0"/>
                    </a:p>
                  </a:txBody>
                  <a:tcPr/>
                </a:tc>
                <a:extLst>
                  <a:ext uri="{0D108BD9-81ED-4DB2-BD59-A6C34878D82A}">
                    <a16:rowId xmlns="" xmlns:a16="http://schemas.microsoft.com/office/drawing/2014/main" val="550428623"/>
                  </a:ext>
                </a:extLst>
              </a:tr>
            </a:tbl>
          </a:graphicData>
        </a:graphic>
      </p:graphicFrame>
      <p:graphicFrame>
        <p:nvGraphicFramePr>
          <p:cNvPr id="5" name="Table 4">
            <a:extLst>
              <a:ext uri="{FF2B5EF4-FFF2-40B4-BE49-F238E27FC236}">
                <a16:creationId xmlns="" xmlns:a16="http://schemas.microsoft.com/office/drawing/2014/main" id="{00460D9F-57AA-45AF-91CD-35C84DA691D6}"/>
              </a:ext>
            </a:extLst>
          </p:cNvPr>
          <p:cNvGraphicFramePr>
            <a:graphicFrameLocks noGrp="1"/>
          </p:cNvGraphicFramePr>
          <p:nvPr>
            <p:extLst>
              <p:ext uri="{D42A27DB-BD31-4B8C-83A1-F6EECF244321}">
                <p14:modId xmlns="" xmlns:p14="http://schemas.microsoft.com/office/powerpoint/2010/main" val="1577971514"/>
              </p:ext>
            </p:extLst>
          </p:nvPr>
        </p:nvGraphicFramePr>
        <p:xfrm>
          <a:off x="571472" y="2857496"/>
          <a:ext cx="8079408" cy="1439250"/>
        </p:xfrm>
        <a:graphic>
          <a:graphicData uri="http://schemas.openxmlformats.org/drawingml/2006/table">
            <a:tbl>
              <a:tblPr firstRow="1" bandRow="1">
                <a:tableStyleId>{5940675A-B579-460E-94D1-54222C63F5DA}</a:tableStyleId>
              </a:tblPr>
              <a:tblGrid>
                <a:gridCol w="570856">
                  <a:extLst>
                    <a:ext uri="{9D8B030D-6E8A-4147-A177-3AD203B41FA5}">
                      <a16:colId xmlns="" xmlns:a16="http://schemas.microsoft.com/office/drawing/2014/main" val="3361250600"/>
                    </a:ext>
                  </a:extLst>
                </a:gridCol>
                <a:gridCol w="4765702">
                  <a:extLst>
                    <a:ext uri="{9D8B030D-6E8A-4147-A177-3AD203B41FA5}">
                      <a16:colId xmlns="" xmlns:a16="http://schemas.microsoft.com/office/drawing/2014/main" val="891867894"/>
                    </a:ext>
                  </a:extLst>
                </a:gridCol>
                <a:gridCol w="2742850">
                  <a:extLst>
                    <a:ext uri="{9D8B030D-6E8A-4147-A177-3AD203B41FA5}">
                      <a16:colId xmlns="" xmlns:a16="http://schemas.microsoft.com/office/drawing/2014/main" val="3273562375"/>
                    </a:ext>
                  </a:extLst>
                </a:gridCol>
              </a:tblGrid>
              <a:tr h="238402">
                <a:tc>
                  <a:txBody>
                    <a:bodyPr/>
                    <a:lstStyle/>
                    <a:p>
                      <a:r>
                        <a:rPr lang="en-IN" sz="2000" b="1" dirty="0">
                          <a:latin typeface="Times New Roman" pitchFamily="18" charset="0"/>
                          <a:cs typeface="Times New Roman" pitchFamily="18" charset="0"/>
                        </a:rPr>
                        <a:t>Fid</a:t>
                      </a:r>
                    </a:p>
                  </a:txBody>
                  <a:tcPr/>
                </a:tc>
                <a:tc>
                  <a:txBody>
                    <a:bodyPr/>
                    <a:lstStyle/>
                    <a:p>
                      <a:r>
                        <a:rPr lang="en-IN" sz="2000" b="1" dirty="0">
                          <a:latin typeface="Times New Roman" pitchFamily="18" charset="0"/>
                          <a:cs typeface="Times New Roman" pitchFamily="18" charset="0"/>
                        </a:rPr>
                        <a:t>Description</a:t>
                      </a:r>
                    </a:p>
                  </a:txBody>
                  <a:tcPr/>
                </a:tc>
                <a:tc>
                  <a:txBody>
                    <a:bodyPr/>
                    <a:lstStyle/>
                    <a:p>
                      <a:r>
                        <a:rPr lang="en-IN" sz="2000" b="1" dirty="0">
                          <a:latin typeface="Times New Roman" pitchFamily="18" charset="0"/>
                          <a:cs typeface="Times New Roman" pitchFamily="18" charset="0"/>
                        </a:rPr>
                        <a:t>Status</a:t>
                      </a:r>
                    </a:p>
                  </a:txBody>
                  <a:tcPr/>
                </a:tc>
                <a:extLst>
                  <a:ext uri="{0D108BD9-81ED-4DB2-BD59-A6C34878D82A}">
                    <a16:rowId xmlns="" xmlns:a16="http://schemas.microsoft.com/office/drawing/2014/main" val="4106552665"/>
                  </a:ext>
                </a:extLst>
              </a:tr>
              <a:tr h="1043010">
                <a:tc>
                  <a:txBody>
                    <a:bodyPr/>
                    <a:lstStyle/>
                    <a:p>
                      <a:pPr>
                        <a:lnSpc>
                          <a:spcPct val="250000"/>
                        </a:lnSpc>
                      </a:pPr>
                      <a:r>
                        <a:rPr lang="en-IN" dirty="0" smtClean="0"/>
                        <a:t>4</a:t>
                      </a:r>
                      <a:endParaRPr lang="en-IN" dirty="0"/>
                    </a:p>
                  </a:txBody>
                  <a:tcPr/>
                </a:tc>
                <a:tc>
                  <a:txBody>
                    <a:bodyPr/>
                    <a:lstStyle/>
                    <a:p>
                      <a:endParaRPr lang="en-IN" dirty="0" smtClean="0"/>
                    </a:p>
                    <a:p>
                      <a:r>
                        <a:rPr lang="en-IN" dirty="0" smtClean="0"/>
                        <a:t>Login page for all users</a:t>
                      </a:r>
                      <a:endParaRPr lang="en-IN" dirty="0"/>
                    </a:p>
                  </a:txBody>
                  <a:tcPr/>
                </a:tc>
                <a:tc>
                  <a:txBody>
                    <a:bodyPr/>
                    <a:lstStyle/>
                    <a:p>
                      <a:endParaRPr lang="en-IN" dirty="0"/>
                    </a:p>
                    <a:p>
                      <a:r>
                        <a:rPr lang="en-IN" dirty="0" smtClean="0"/>
                        <a:t>Fully completed</a:t>
                      </a:r>
                      <a:endParaRPr lang="en-IN" dirty="0"/>
                    </a:p>
                  </a:txBody>
                  <a:tcPr/>
                </a:tc>
                <a:extLst>
                  <a:ext uri="{0D108BD9-81ED-4DB2-BD59-A6C34878D82A}">
                    <a16:rowId xmlns="" xmlns:a16="http://schemas.microsoft.com/office/drawing/2014/main" val="1785128964"/>
                  </a:ext>
                </a:extLst>
              </a:tr>
            </a:tbl>
          </a:graphicData>
        </a:graphic>
      </p:graphicFrame>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2546</Template>
  <TotalTime>211</TotalTime>
  <Words>586</Words>
  <Application>Microsoft Office PowerPoint</Application>
  <PresentationFormat>On-screen Show (4:3)</PresentationFormat>
  <Paragraphs>184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Diseño predeterminado</vt:lpstr>
      <vt:lpstr>CALL CENTER SURVEY PORTAL</vt:lpstr>
      <vt:lpstr>  ABSTRACT</vt:lpstr>
      <vt:lpstr>SPRINT PLANNER- 4</vt:lpstr>
      <vt:lpstr>Slide 4</vt:lpstr>
      <vt:lpstr>Slide 5</vt:lpstr>
      <vt:lpstr>Actual Burndown chart</vt:lpstr>
      <vt:lpstr>SPRINT PLANNER-5</vt:lpstr>
      <vt:lpstr>Slide 8</vt:lpstr>
      <vt:lpstr>Slide 9</vt:lpstr>
      <vt:lpstr>Actual Burndown chart</vt:lpstr>
      <vt:lpstr>   Home page</vt:lpstr>
      <vt:lpstr>User Registration(Agent)</vt:lpstr>
      <vt:lpstr>User Registration(Dealer)</vt:lpstr>
      <vt:lpstr>User Registration(Region Admin)</vt:lpstr>
      <vt:lpstr>Login</vt:lpstr>
      <vt:lpstr>Forgot Password</vt:lpstr>
      <vt:lpstr>Recover Password</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PLANNER 3</dc:title>
  <dc:creator>Amrutha</dc:creator>
  <cp:lastModifiedBy>Amrutha</cp:lastModifiedBy>
  <cp:revision>22</cp:revision>
  <dcterms:created xsi:type="dcterms:W3CDTF">2020-05-01T13:39:32Z</dcterms:created>
  <dcterms:modified xsi:type="dcterms:W3CDTF">2020-05-03T05:35:08Z</dcterms:modified>
</cp:coreProperties>
</file>