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10" r:id="rId5"/>
    <p:sldId id="311" r:id="rId6"/>
    <p:sldId id="312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0B857-8015-4C2F-8AEE-AE98671ED76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57E0A1-C150-4685-8541-830B69DCC4D8}">
      <dgm:prSet/>
      <dgm:spPr/>
      <dgm:t>
        <a:bodyPr/>
        <a:lstStyle/>
        <a:p>
          <a:r>
            <a:rPr lang="en-US" i="0" baseline="0" dirty="0"/>
            <a:t>I</a:t>
          </a:r>
          <a:r>
            <a:rPr lang="en-US" b="0" i="0" baseline="0" dirty="0"/>
            <a:t>nsights gained from exploratory data analysis (EDA) and model building .</a:t>
          </a:r>
          <a:endParaRPr lang="en-IN" dirty="0"/>
        </a:p>
      </dgm:t>
    </dgm:pt>
    <dgm:pt modelId="{D5F5A029-7836-4886-B066-623BEE53546B}" type="parTrans" cxnId="{7FAD9EE7-681B-4ED0-8575-DF4BEE1BFD66}">
      <dgm:prSet/>
      <dgm:spPr/>
      <dgm:t>
        <a:bodyPr/>
        <a:lstStyle/>
        <a:p>
          <a:endParaRPr lang="en-IN"/>
        </a:p>
      </dgm:t>
    </dgm:pt>
    <dgm:pt modelId="{2CA0A257-4273-46A2-BAF3-478B01D6099F}" type="sibTrans" cxnId="{7FAD9EE7-681B-4ED0-8575-DF4BEE1BFD66}">
      <dgm:prSet/>
      <dgm:spPr/>
      <dgm:t>
        <a:bodyPr/>
        <a:lstStyle/>
        <a:p>
          <a:endParaRPr lang="en-IN"/>
        </a:p>
      </dgm:t>
    </dgm:pt>
    <dgm:pt modelId="{20AD567F-6DDC-4840-A6A1-BC633EF142D0}" type="pres">
      <dgm:prSet presAssocID="{83A0B857-8015-4C2F-8AEE-AE98671ED76F}" presName="linear" presStyleCnt="0">
        <dgm:presLayoutVars>
          <dgm:animLvl val="lvl"/>
          <dgm:resizeHandles val="exact"/>
        </dgm:presLayoutVars>
      </dgm:prSet>
      <dgm:spPr/>
    </dgm:pt>
    <dgm:pt modelId="{2CB3275B-9392-4802-BC00-14119796151E}" type="pres">
      <dgm:prSet presAssocID="{0D57E0A1-C150-4685-8541-830B69DCC4D8}" presName="parentText" presStyleLbl="node1" presStyleIdx="0" presStyleCnt="1" custLinFactNeighborX="1533" custLinFactNeighborY="-9292">
        <dgm:presLayoutVars>
          <dgm:chMax val="0"/>
          <dgm:bulletEnabled val="1"/>
        </dgm:presLayoutVars>
      </dgm:prSet>
      <dgm:spPr/>
    </dgm:pt>
  </dgm:ptLst>
  <dgm:cxnLst>
    <dgm:cxn modelId="{FD8C5F02-DF7F-4BAE-9CDF-B1702587F986}" type="presOf" srcId="{0D57E0A1-C150-4685-8541-830B69DCC4D8}" destId="{2CB3275B-9392-4802-BC00-14119796151E}" srcOrd="0" destOrd="0" presId="urn:microsoft.com/office/officeart/2005/8/layout/vList2"/>
    <dgm:cxn modelId="{70C170BE-B8CC-4DE5-B16E-CCB7559F1452}" type="presOf" srcId="{83A0B857-8015-4C2F-8AEE-AE98671ED76F}" destId="{20AD567F-6DDC-4840-A6A1-BC633EF142D0}" srcOrd="0" destOrd="0" presId="urn:microsoft.com/office/officeart/2005/8/layout/vList2"/>
    <dgm:cxn modelId="{7FAD9EE7-681B-4ED0-8575-DF4BEE1BFD66}" srcId="{83A0B857-8015-4C2F-8AEE-AE98671ED76F}" destId="{0D57E0A1-C150-4685-8541-830B69DCC4D8}" srcOrd="0" destOrd="0" parTransId="{D5F5A029-7836-4886-B066-623BEE53546B}" sibTransId="{2CA0A257-4273-46A2-BAF3-478B01D6099F}"/>
    <dgm:cxn modelId="{A297C4B1-4BE7-4567-8383-64B938D5365D}" type="presParOf" srcId="{20AD567F-6DDC-4840-A6A1-BC633EF142D0}" destId="{2CB3275B-9392-4802-BC00-14119796151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3275B-9392-4802-BC00-14119796151E}">
      <dsp:nvSpPr>
        <dsp:cNvPr id="0" name=""/>
        <dsp:cNvSpPr/>
      </dsp:nvSpPr>
      <dsp:spPr>
        <a:xfrm>
          <a:off x="0" y="0"/>
          <a:ext cx="10058399" cy="142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i="0" kern="1200" baseline="0" dirty="0"/>
            <a:t>I</a:t>
          </a:r>
          <a:r>
            <a:rPr lang="en-US" sz="3800" b="0" i="0" kern="1200" baseline="0" dirty="0"/>
            <a:t>nsights gained from exploratory data analysis (EDA) and model building .</a:t>
          </a:r>
          <a:endParaRPr lang="en-IN" sz="3800" kern="1200" dirty="0"/>
        </a:p>
      </dsp:txBody>
      <dsp:txXfrm>
        <a:off x="69451" y="69451"/>
        <a:ext cx="9919497" cy="1283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churn prediction</a:t>
            </a:r>
            <a:br>
              <a:rPr lang="en-US" dirty="0"/>
            </a:br>
            <a:r>
              <a:rPr lang="en-US" dirty="0"/>
              <a:t>                            -Amrutha tallam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CCD7D-9F7A-BB6A-4558-D539D26A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05" y="2023963"/>
            <a:ext cx="10058400" cy="376089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Problem statement :</a:t>
            </a:r>
          </a:p>
          <a:p>
            <a:r>
              <a:rPr lang="en-US" sz="2400" dirty="0"/>
              <a:t>To build a predictive model to estimate the likelihood of customer churn for a telecom company .</a:t>
            </a:r>
          </a:p>
          <a:p>
            <a:r>
              <a:rPr lang="en-US" sz="2400" dirty="0"/>
              <a:t>Considering factors such as customer demographics, usage patterns ,billing history, and customer service interaction .</a:t>
            </a:r>
          </a:p>
          <a:p>
            <a:r>
              <a:rPr lang="en-US" sz="2400" b="1" dirty="0"/>
              <a:t>Dataset used: </a:t>
            </a:r>
          </a:p>
          <a:p>
            <a:r>
              <a:rPr lang="en-US" sz="2400" dirty="0"/>
              <a:t>https://www.kaggle.com/datasets/blastchar/telco-customer-churn  </a:t>
            </a:r>
          </a:p>
          <a:p>
            <a:r>
              <a:rPr lang="en-US" sz="2400" b="1" dirty="0"/>
              <a:t>Model selected: </a:t>
            </a:r>
            <a:r>
              <a:rPr lang="en-US" sz="2400" dirty="0"/>
              <a:t>machine learning classification model 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0EB5-BC82-9D1C-535F-18D1172A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96" y="956553"/>
            <a:ext cx="9932808" cy="748452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Predicting customer churn is of paramount importance for telecom companies due to several reasons: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B9AF-3FC8-4DA7-C51A-1D23F7A8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88" y="2038120"/>
            <a:ext cx="10058400" cy="31148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Revenue Retention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Customer Satisfaction</a:t>
            </a:r>
            <a:endParaRPr lang="en-IN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Market Competition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Brand Reputation</a:t>
            </a:r>
            <a:endParaRPr lang="en-IN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Data-Driven Decision Making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Long-Term Profitability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62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8A0B164-5190-6F1A-7896-21CDF158D1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093680"/>
              </p:ext>
            </p:extLst>
          </p:nvPr>
        </p:nvGraphicFramePr>
        <p:xfrm>
          <a:off x="1066800" y="264569"/>
          <a:ext cx="10058400" cy="145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D6B5-8B9C-F80D-6748-97A080AF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3207"/>
            <a:ext cx="10058400" cy="408327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The size of the data set is 7043 rows and 21 columns.</a:t>
            </a:r>
          </a:p>
          <a:p>
            <a:pPr lvl="1"/>
            <a:r>
              <a:rPr lang="en-US" dirty="0"/>
              <a:t>The output column is a categorical value so </a:t>
            </a:r>
            <a:r>
              <a:rPr lang="en-US" dirty="0" err="1"/>
              <a:t>i</a:t>
            </a:r>
            <a:r>
              <a:rPr lang="en-US" dirty="0"/>
              <a:t> selected classification (output variable = churn )</a:t>
            </a:r>
          </a:p>
          <a:p>
            <a:pPr lvl="1"/>
            <a:r>
              <a:rPr lang="en-US" dirty="0"/>
              <a:t>There are no duplicate values, null values and outliers in the data .</a:t>
            </a:r>
          </a:p>
          <a:p>
            <a:pPr lvl="1"/>
            <a:r>
              <a:rPr lang="en-US" dirty="0"/>
              <a:t>In feature engine I have used label encoding to convert categorical columns to numerical columns. </a:t>
            </a:r>
          </a:p>
          <a:p>
            <a:pPr lvl="1"/>
            <a:r>
              <a:rPr lang="en-US" dirty="0"/>
              <a:t>I have used min max scalar to scale the data.</a:t>
            </a:r>
          </a:p>
          <a:p>
            <a:pPr lvl="1"/>
            <a:r>
              <a:rPr lang="en-US" dirty="0"/>
              <a:t>Next I have split the data into train and test </a:t>
            </a:r>
          </a:p>
          <a:p>
            <a:pPr lvl="1"/>
            <a:r>
              <a:rPr lang="en-US" dirty="0"/>
              <a:t>To check the accuracy of the models I used the following classifiers :</a:t>
            </a:r>
          </a:p>
          <a:p>
            <a:pPr lvl="1"/>
            <a:r>
              <a:rPr lang="en-US" dirty="0"/>
              <a:t>Logistic regression, decision tree classifier, random forest classifier, svc, </a:t>
            </a:r>
            <a:r>
              <a:rPr lang="en-US" dirty="0" err="1"/>
              <a:t>xgb</a:t>
            </a:r>
            <a:r>
              <a:rPr lang="en-US" dirty="0"/>
              <a:t>, </a:t>
            </a:r>
            <a:r>
              <a:rPr lang="en-US" dirty="0" err="1"/>
              <a:t>adaboost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Did cross validation.</a:t>
            </a:r>
          </a:p>
          <a:p>
            <a:pPr lvl="1"/>
            <a:r>
              <a:rPr lang="en-US" dirty="0"/>
              <a:t>Serialized the model and saved it </a:t>
            </a:r>
          </a:p>
          <a:p>
            <a:pPr lvl="1"/>
            <a:r>
              <a:rPr lang="en-US" sz="2000" b="1" dirty="0">
                <a:latin typeface="Arial Black" panose="020B0A04020102020204" pitchFamily="34" charset="0"/>
              </a:rPr>
              <a:t>Model was best fit in </a:t>
            </a:r>
            <a:r>
              <a:rPr lang="en-US" sz="2000" b="1" dirty="0" err="1">
                <a:latin typeface="Arial Black" panose="020B0A04020102020204" pitchFamily="34" charset="0"/>
              </a:rPr>
              <a:t>xgb</a:t>
            </a:r>
            <a:r>
              <a:rPr lang="en-US" sz="2000" b="1" dirty="0">
                <a:latin typeface="Arial Black" panose="020B0A04020102020204" pitchFamily="34" charset="0"/>
              </a:rPr>
              <a:t> classifier with training accuracy 99 percent and testing accuracy 76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76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36A-456B-1AA5-D96C-9AE20A11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363"/>
            <a:ext cx="10058400" cy="991354"/>
          </a:xfrm>
        </p:spPr>
        <p:txBody>
          <a:bodyPr>
            <a:normAutofit/>
          </a:bodyPr>
          <a:lstStyle/>
          <a:p>
            <a:r>
              <a:rPr lang="en-US" sz="3200" b="1" dirty="0"/>
              <a:t>These are few data visualizations based on the output variable (churn)</a:t>
            </a:r>
            <a:endParaRPr lang="en-IN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B305CD-817A-9A74-2D84-527FBA1F6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165" y="2218369"/>
            <a:ext cx="3924206" cy="3760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9785E-CF3F-92C2-8739-5B86C360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0914"/>
            <a:ext cx="4190480" cy="39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9386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{5FEE991F-86B7-4002-8B87-9BCF95B20EF9}tf33845126_win32</Template>
  <TotalTime>85</TotalTime>
  <Words>259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Bookman Old Style</vt:lpstr>
      <vt:lpstr>Calibri</vt:lpstr>
      <vt:lpstr>Franklin Gothic Book</vt:lpstr>
      <vt:lpstr>Söhne</vt:lpstr>
      <vt:lpstr>1_RetrospectVTI</vt:lpstr>
      <vt:lpstr>Customer churn prediction                             -Amrutha tallam </vt:lpstr>
      <vt:lpstr>Predicting customer churn is of paramount importance for telecom companies due to several reasons:</vt:lpstr>
      <vt:lpstr>PowerPoint Presentation</vt:lpstr>
      <vt:lpstr>These are few data visualizations based on the output variable (churn)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                            -Amrutha tallam </dc:title>
  <dc:creator>amrutha tallam</dc:creator>
  <cp:lastModifiedBy>amrutha tallam</cp:lastModifiedBy>
  <cp:revision>1</cp:revision>
  <dcterms:created xsi:type="dcterms:W3CDTF">2024-05-18T11:10:19Z</dcterms:created>
  <dcterms:modified xsi:type="dcterms:W3CDTF">2024-05-18T12:35:45Z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