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56" r:id="rId7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12350518" val="982" revOS="4"/>
      <pr:smFileRevision xmlns:pr="smNativeData" dt="1612350518" val="101"/>
      <pr:guideOptions xmlns:pr="smNativeData" dt="1612350518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81" d="100"/>
          <a:sy n="81" d="100"/>
        </p:scale>
        <p:origin x="792" y="208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Grid="0">
      <p:cViewPr>
        <p:scale>
          <a:sx n="81" d="100"/>
          <a:sy n="81" d="100"/>
        </p:scale>
        <p:origin x="792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val="SMDATA_13_NoQa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JA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EAAAACYAAAAIAAAAvb8AAP8fAAA="/>
              </a:ext>
            </a:extLst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val="SMDATA_13_NoQa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JA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AAAAAC4qAADQAgAAEAAAACYAAAAIAAAAvb8AAP8fAAA=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5;n"/>
          <p:cNvSpPr>
            <a:spLocks noGrp="1" noChangeArrowheads="1"/>
            <a:extLst>
              <a:ext uri="smNativeData">
                <pr:smNativeData xmlns:pr="smNativeData" val="SMDATA_13_NoQaYBMAAAAlAAAACwAAAA0AAAAACAcAADgEAAAoIwAAUBk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KAF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8AAP8fAAA="/>
              </a:ext>
            </a:extLst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Google Shape;6;n"/>
          <p:cNvSpPr>
            <a:spLocks noGrp="1" noChangeArrowheads="1"/>
            <a:extLst>
              <a:ext uri="smNativeData">
                <pr:smNativeData xmlns:pr="smNativeData" val="SMDATA_13_NoQaYB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B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vb8AAP8f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Google Shape;7;n"/>
          <p:cNvSpPr>
            <a:spLocks noGrp="1" noChangeArrowheads="1"/>
            <a:extLst>
              <a:ext uri="smNativeData">
                <pr:smNativeData xmlns:pr="smNativeData" val="SMDATA_13_NoQa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bjUAAEgSAAA+OAAAEAAAACYAAAAIAAAAvb8AAP8fAAA="/>
              </a:ext>
            </a:extLst>
          </p:cNvSpPr>
          <p:nvPr>
            <p:ph type="ftr" idx="11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Google Shape;8;n"/>
          <p:cNvSpPr>
            <a:spLocks noGrp="1" noChangeArrowheads="1"/>
            <a:extLst>
              <a:ext uri="smNativeData">
                <pr:smNativeData xmlns:pr="smNativeData" val="SMDATA_13_NoQaYB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fSX0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mFwAAbjUAAC4qAAA+OAAAEAAAACYAAAAIAAAAvT8AAP8fAAA=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fld id="{3F5CC543-0DD2-0933-9CE4-FB668BAA6AAE}" type="slidenum">
              <a:rPr lang="en-au" sz="1200">
                <a:latin typeface="Calibri" pitchFamily="2" charset="0"/>
                <a:ea typeface="Calibri" pitchFamily="2" charset="0"/>
                <a:cs typeface="Calibri" pitchFamily="2" charset="0"/>
              </a:rPr>
              <a:t>‹#›</a:t>
            </a:fld>
            <a:endParaRPr sz="1200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1:notes"/>
          <p:cNvSpPr>
            <a:spLocks noGrp="1" noChangeArrowheads="1"/>
            <a:extLst>
              <a:ext uri="smNativeData">
                <pr:smNativeData xmlns:pr="smNativeData" val="SMDATA_13_NoQaYBMAAAAlAAAAZAAAAA0AAAAAkAAAAEgAAACQAAAASAAAAAAAAAAC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rJQAAZjoAADcmAACJOwAAEAAAACYAAAAIAAAAvT8AAP8fAAA="/>
              </a:ext>
            </a:extLst>
          </p:cNvSpPr>
          <p:nvPr>
            <p:ph type="sldNum" idx="4294967295"/>
          </p:nvPr>
        </p:nvSpPr>
        <p:spPr>
          <a:xfrm>
            <a:off x="6042025" y="9493250"/>
            <a:ext cx="170180" cy="1847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3F5C977E-30D2-0961-9CE4-C634D9AA6A93}" type="slidenum">
              <a:rPr lang="en-au" sz="1800"/>
              <a:t>‹#›</a:t>
            </a:fld>
            <a:endParaRPr sz="1800"/>
          </a:p>
        </p:txBody>
      </p:sp>
      <p:sp>
        <p:nvSpPr>
          <p:cNvPr id="3" name="Google Shape;17;p1:notes"/>
          <p:cNvSpPr>
            <a:spLocks noGrp="1" noChangeArrowheads="1"/>
            <a:extLst>
              <a:ext uri="smNativeData">
                <pr:smNativeData xmlns:pr="smNativeData" val="SMDATA_13_NoQaYBMAAAAlAAAACwAAAA0AAAAAu/H//8kHAACkNgAAdzs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78f//yQcAAKQ2AAB3OwAAEAAAACYAAAAIAAAAAQ8AAP8fAAA="/>
              </a:ext>
            </a:extLst>
          </p:cNvSpPr>
          <p:nvPr>
            <p:ph type="sldImg" idx="2"/>
          </p:nvPr>
        </p:nvSpPr>
        <p:spPr>
          <a:xfrm>
            <a:off x="-2319655" y="1265555"/>
            <a:ext cx="11202035" cy="8401050"/>
          </a:xfrm>
          <a:custGeom>
            <a:avLst/>
            <a:gdLst/>
            <a:ahLst/>
            <a:cxnLst/>
            <a:rect l="0" t="0" r="11202035" b="8401050"/>
            <a:pathLst>
              <a:path w="11202035" h="8401050" fill="none" extrusionOk="0">
                <a:moveTo>
                  <a:pt x="0" y="0"/>
                </a:moveTo>
                <a:lnTo>
                  <a:pt x="11202035" y="0"/>
                </a:lnTo>
                <a:lnTo>
                  <a:pt x="11202035" y="8401050"/>
                </a:lnTo>
                <a:lnTo>
                  <a:pt x="0" y="840105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18;p1:notes"/>
          <p:cNvSpPr>
            <a:spLocks noGrp="1" noChangeArrowheads="1"/>
            <a:extLst>
              <a:ext uri="smNativeData">
                <pr:smNativeData xmlns:pr="smNativeData" val="SMDATA_13_NoQaYBMAAAAlAAAAZAAAAA0AAAAAkAAAAEgAAACQAAAASAA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bBAAAuQMAAIMmAAA9BQAAEAAAACYAAAAIAAAAvT8AAP8fAAA="/>
              </a:ext>
            </a:extLst>
          </p:cNvSpPr>
          <p:nvPr>
            <p:ph type="body" idx="1"/>
          </p:nvPr>
        </p:nvSpPr>
        <p:spPr>
          <a:xfrm>
            <a:off x="789305" y="605155"/>
            <a:ext cx="5471160" cy="2463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Hypothesis: </a:t>
            </a:r>
            <a:r>
              <a:rPr lang="en-au" i="1">
                <a:latin typeface="Arial" pitchFamily="2" charset="0"/>
                <a:ea typeface="Arial" pitchFamily="2" charset="0"/>
                <a:cs typeface="Arial" pitchFamily="2" charset="0"/>
              </a:rPr>
              <a:t>Create a Hypothesis with an emphasis on SMART principles. </a:t>
            </a:r>
            <a:r>
              <a:rPr lang="en-au" b="1" i="1">
                <a:latin typeface="Arial" pitchFamily="2" charset="0"/>
                <a:ea typeface="Arial" pitchFamily="2" charset="0"/>
                <a:cs typeface="Arial" pitchFamily="2" charset="0"/>
              </a:rPr>
              <a:t>(</a:t>
            </a:r>
            <a:r>
              <a:rPr lang="en-au" b="1" i="1"/>
              <a:t>S – Specific, M – Measurable, A – Achievable, R – Realistic, T – Timebound). </a:t>
            </a:r>
            <a:r>
              <a:rPr lang="en-au"/>
              <a:t>If you cannot do this, you </a:t>
            </a:r>
            <a:r>
              <a:rPr lang="en-au" b="1"/>
              <a:t>do not</a:t>
            </a:r>
            <a:r>
              <a:rPr lang="en-au"/>
              <a:t> have a good grasp on the business problem.</a:t>
            </a:r>
            <a:endParaRPr b="1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Context: </a:t>
            </a:r>
            <a:r>
              <a:rPr lang="en-au"/>
              <a:t>With context, we have </a:t>
            </a:r>
            <a:r>
              <a:rPr lang="en-au" b="1" u="sng"/>
              <a:t>clearly identified the problem at hand </a:t>
            </a:r>
            <a:r>
              <a:rPr lang="en-au"/>
              <a:t>and have elucidated on how our initiative may solve this problem, alongside the commercial implications this will have on the business.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Criteria for Success</a:t>
            </a:r>
            <a:r>
              <a:rPr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Scope of Solution Space: </a:t>
            </a:r>
            <a:r>
              <a:rPr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Constraints within Solution Space: </a:t>
            </a:r>
            <a:r>
              <a:rPr lang="en-au"/>
              <a:t>Looking forward, what are the foreseeable problems we are likely to encounter? Could this be stakeholder resistance? Could this be we don’t have access to the right data?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Stakeholders to provide key insight: </a:t>
            </a:r>
            <a:r>
              <a:rPr lang="en-au"/>
              <a:t>Who are the people I need to speak to, to get the answers I need for my data analysis?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/>
              <a:t>What key data sources are required</a:t>
            </a:r>
            <a:r>
              <a:rPr lang="en-au"/>
              <a:t>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3"/>
          <p:cNvSpPr>
            <a:spLocks noGrp="1" noChangeArrowheads="1"/>
            <a:extLst>
              <a:ext uri="smNativeData">
                <pr:smNativeData xmlns:pr="smNativeData" val="SMDATA_13_NoQaYBMAAAAlAAAAZAAAAA0AAAAAAAAAAAAAAAAAAAAAAAA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UAQAAcgEAAC03AABIAwAAEAAAACYAAAAIAAAAPLAAAP8fAAA=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>
            <a:extLst>
              <a:ext uri="smNativeData">
                <pr:smNativeData xmlns:pr="smNativeData" val="SMDATA_13_NoQaYBMAAAAlAAAAZAAAAA0AAAAAAAAAAAAAAAAAAAAAAAA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BT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AMMwAAOwAAAC03AAD/AAAAEAAAACYAAAAIAAAA//////////8="/>
              </a:ext>
            </a:extLst>
          </p:cNvSpPr>
          <p:nvPr/>
        </p:nvSpPr>
        <p:spPr>
          <a:xfrm>
            <a:off x="8298180" y="37465"/>
            <a:ext cx="671195" cy="1244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15"/>
          </a:p>
        </p:txBody>
      </p:sp>
      <p:sp>
        <p:nvSpPr>
          <p:cNvPr id="3" name="Google Shape;11;p2"/>
          <p:cNvSpPr>
            <a:spLocks noGrp="1" noChangeArrowheads="1"/>
            <a:extLst>
              <a:ext uri="smNativeData">
                <pr:smNativeData xmlns:pr="smNativeData" val="SMDATA_13_NoQaYBMAAAAlAAAAZAAAAA0AAAAAAAAAAAAAAAAAAAAAAAA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DgAA0Q8AAGspAACLFwAAEAAAACYAAAAIAAAAvb8AAP8fAAA="/>
              </a:ext>
            </a:extLst>
          </p:cNvSpPr>
          <p:nvPr>
            <p:ph type="body" idx="1"/>
          </p:nvPr>
        </p:nvSpPr>
        <p:spPr>
          <a:xfrm>
            <a:off x="2343150" y="2571115"/>
            <a:ext cx="4389755" cy="12560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30" b="0" i="0" u="none" strike="noStrike">
                <a:solidFill>
                  <a:srgbClr val="002C4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914400" marR="0" indent="-3581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C14E"/>
              </a:buClr>
              <a:buSzPts val="2040"/>
              <a:buFont typeface="Arial" pitchFamily="2" charset="0"/>
              <a:buChar char="▪"/>
              <a:defRPr sz="1630" b="0" i="0" u="none" strike="noStrike">
                <a:solidFill>
                  <a:srgbClr val="002C4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1371600" marR="0" indent="-3530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C14E"/>
              </a:buClr>
              <a:buSzPts val="1955"/>
              <a:buFont typeface="Arial" pitchFamily="2" charset="0"/>
              <a:buChar char="–"/>
              <a:defRPr sz="1630" b="0" i="0" u="none" strike="noStrike">
                <a:solidFill>
                  <a:srgbClr val="002C4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828800" marR="0" indent="-3530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C14E"/>
              </a:buClr>
              <a:buSzPts val="1955"/>
              <a:buFont typeface="Arial" pitchFamily="2" charset="0"/>
              <a:buChar char="▫"/>
              <a:defRPr sz="1630" b="0" i="0" u="none" strike="noStrike">
                <a:solidFill>
                  <a:srgbClr val="002C4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2286000" marR="0" indent="-3206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C14E"/>
              </a:buClr>
              <a:buSzPts val="1450"/>
              <a:buFont typeface="Arial" pitchFamily="2" charset="0"/>
              <a:buChar char="-"/>
              <a:defRPr sz="1630" b="0" i="0" u="none" strike="noStrike">
                <a:solidFill>
                  <a:srgbClr val="002C4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743200" marR="0" indent="-3206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C14E"/>
              </a:buClr>
              <a:buSzPts val="1450"/>
              <a:buFont typeface="Arial" pitchFamily="2" charset="0"/>
              <a:buChar char="-"/>
              <a:defRPr sz="1630" b="0" i="0" u="none" strike="noStrike">
                <a:solidFill>
                  <a:srgbClr val="002C4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3200400" marR="0" indent="-3206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C14E"/>
              </a:buClr>
              <a:buSzPts val="1450"/>
              <a:buFont typeface="Arial" pitchFamily="2" charset="0"/>
              <a:buChar char="-"/>
              <a:defRPr sz="1630" b="0" i="0" u="none" strike="noStrike">
                <a:solidFill>
                  <a:srgbClr val="002C4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657600" marR="0" indent="-3206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C14E"/>
              </a:buClr>
              <a:buSzPts val="1450"/>
              <a:buFont typeface="Arial" pitchFamily="2" charset="0"/>
              <a:buChar char="-"/>
              <a:defRPr sz="1630" b="0" i="0" u="none" strike="noStrike">
                <a:solidFill>
                  <a:srgbClr val="002C4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4114800" marR="0" indent="-3206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C14E"/>
              </a:buClr>
              <a:buSzPts val="1450"/>
              <a:buFont typeface="Arial" pitchFamily="2" charset="0"/>
              <a:buChar char="-"/>
              <a:defRPr sz="1630" b="0" i="0" u="none" strike="noStrike">
                <a:solidFill>
                  <a:srgbClr val="002C4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12;p2"/>
          <p:cNvSpPr>
            <a:spLocks noGrp="1" noChangeArrowheads="1"/>
            <a:extLst>
              <a:ext uri="smNativeData">
                <pr:smNativeData xmlns:pr="smNativeData" val="SMDATA_13_NoQaYBMAAAAlAAAAZAAAAA0AAAAAAAAAAAAAAAAAAAAAAAA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UAQAAcgEAAC03AABIAwAAEAAAACYAAAAIAAAAvb8AAP8fAAA="/>
              </a:ext>
            </a:extLst>
          </p:cNvSpPr>
          <p:nvPr>
            <p:ph type="title"/>
          </p:nvPr>
        </p:nvSpPr>
        <p:spPr>
          <a:xfrm>
            <a:off x="175260" y="234950"/>
            <a:ext cx="8794115" cy="2984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35" b="1" i="0" u="none" strike="noStrike">
                <a:solidFill>
                  <a:srgbClr val="002C46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35" b="1" i="0" u="none" strike="noStrike">
                <a:solidFill>
                  <a:srgbClr val="FBC14E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35" b="1" i="0" u="none" strike="noStrike">
                <a:solidFill>
                  <a:srgbClr val="FBC14E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35" b="1" i="0" u="none" strike="noStrike">
                <a:solidFill>
                  <a:srgbClr val="FBC14E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35" b="1" i="0" u="none" strike="noStrike">
                <a:solidFill>
                  <a:srgbClr val="FBC14E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35" b="1" i="0" u="none" strike="noStrike">
                <a:solidFill>
                  <a:srgbClr val="FBC14E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35" b="1" i="0" u="none" strike="noStrike">
                <a:solidFill>
                  <a:srgbClr val="FBC14E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35" b="1" i="0" u="none" strike="noStrike">
                <a:solidFill>
                  <a:srgbClr val="FBC14E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35" b="1" i="0" u="none" strike="noStrike">
                <a:solidFill>
                  <a:srgbClr val="FBC14E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1"/>
          <p:cNvSpPr>
            <a:extLst>
              <a:ext uri="smNativeData">
                <pr:smNativeData xmlns:pr="smNativeData" val="SMDATA_13_NoQaYBMAAAAlAAAAZAAAAA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DebvQAeAAAAAQAAACMAAAAjAAAAIwAAAB4AAAAAAAAASwAAAEsAAAAAAAAASwAAAEs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JAAQMAAAAEAAAAAAAAAAAAAAAAAAAAAAAAAAeAAAAaAAAAAAAAAAAAAAAAAAAAAAAAAAAAAAAECcAABAnAAAAAAAAAAAAAAAAAAAAAAAAAAAAAAAAAAAAAAAAAAAAABQAAAAAAAAAwMD/AAAAAABkAAAAMgAAAAAAAABkAAAAAAAAAH9/fwAKAAAAHwAAAFQAAAD///8A////AQAAAAAAAAAAAAAAAAAAAAAAAAAAAAAAAAAAAAAAAAAAN5u9AH9/fwD7wU4DzMzMAMDA/wB/f38AAAAAAAAAAAAAAAAAAAAAAAAAAAAhAAAAGAAAABQAAADZAAAAsgkAAJIbAAB+JgAAEAAAACYAAAAIAAAA//////////8="/>
              </a:ext>
            </a:extLst>
          </p:cNvSpPr>
          <p:nvPr/>
        </p:nvSpPr>
        <p:spPr>
          <a:xfrm>
            <a:off x="137795" y="1576070"/>
            <a:ext cx="4344035" cy="468122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379BBD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1;p1"/>
          <p:cNvSpPr>
            <a:extLst>
              <a:ext uri="smNativeData">
                <pr:smNativeData xmlns:pr="smNativeData" val="SMDATA_13_NoQaYBMAAAAlAAAAZAAAAA0AAAAAkAAAAEgAAACQAAAASAAAAAAAAAABAAAAAAAAAAEAAABQAAAAAAAAAAAA4D8AAAAAAADgPwAAAAAAAOA/AAAAAAAA4D8AAAAAAADgPwAAAAAAAOA/AAAAAAAA4D8AAAAAAADgPwAAAAAAAOA/AAAAAAAA4D8CAAAAjAAAAAEAAAAAAAAA////AP///wgAAAAAAAAAAAAAAAAAAAAAAAAAAAAAAAAAAAAAeAAAAAEAAABAAAAAAAAAAAAAAABaAAAAAAAAAAAAAAAAAAAAAAAAAAAAAAAAAAAAAAAAAAAAAAAAAAAAAAAAAAAAAAAAAAAAAAAAAAAAAAAAAAAAAAAAAAAAAAAAAAAAFAAAADwAAAABAAAAAAAAADebvQAeAAAAAQAAACMAAAAjAAAAIwAAAB4AAAAAAAAASwAAAEsAAAAAAAAASwAAAEs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JAAQMAAAAEAAAAAAAAAAAAAAAAAAAAAAAAAAeAAAAaAAAAAAAAAAAAAAAAAAAAAAAAAAAAAAAECcAABAnAAAAAAAAAAAAAAAAAAAAAAAAAAAAAAAAAAAAAAAAAAAAABQAAAAAAAAAwMD/AAAAAABkAAAAMgAAAAAAAABkAAAAAAAAAH9/fwAKAAAAHwAAAFQAAAD///8A////AQAAAAAAAAAAAAAAAAAAAAAAAAAAAAAAAAAAAAAAAAAAN5u9AH9/fwD7wU4DzMzMAMDA/wB/f38AAAAAAAAAAAAAAAAAAAAAAAAAAAAhAAAAGAAAABQAAAA4HAAAsgkAAPE2AAB+JgAAEAAAACYAAAAIAAAA//////////8="/>
              </a:ext>
            </a:extLst>
          </p:cNvSpPr>
          <p:nvPr/>
        </p:nvSpPr>
        <p:spPr>
          <a:xfrm>
            <a:off x="4587240" y="1576070"/>
            <a:ext cx="4344035" cy="468122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379BBD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;p1"/>
          <p:cNvSpPr>
            <a:extLst>
              <a:ext uri="smNativeData">
                <pr:smNativeData xmlns:pr="smNativeData" val="SMDATA_13_NoQaYBMAAAAlAAAAZAAAAA0AAAAASwAAAEsAAABLAAAASwAAAAAAAAABAAAAAAAAAAEAAABQAAAAAAAAAAAA4D8AAAAAAADgPwAAAAAAAOA/AAAAAAAA4D8AAAAAAADgPwAAAAAAAOA/AAAAAAAA4D8AAAAAAADgPwAAAAAAAOA/AAAAAAAA4D8CAAAAjAAAAAEAAAAAAAAA8aIFAP///wgAAAAAAAAAAAAAAAAAAAAAAAAAAAAAAAAAAAAAeAAAAAEAAABAAAAAAAAAAAAAAAB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JAAQMAAAAEAAAAAAAAAAAAAAAAAAAAAAAAAAeAAAAaAAAAAAAAAAAAAAAAAAAAAAAAAAAAAAAECcAABAnAAAAAAAAAAAAAAAAAAAAAAAAAAAAAAAAAAAAAAAAAAAAABQAAAAAAAAAwMD/AAAAAABkAAAAMgAAAAAAAABkAAAAAAAAAH9/fwAKAAAAHwAAAFQAAADxogUA////AQAAAAAAAAAAAAAAAAAAAAAAAAAAAAAAAAAAAAAAAAAAACxGAn9/fwD7wU4DzMzMAMDA/wB/f38AAAAAAAAAAAAAAAAAAAAAAAAAAAAhAAAAGAAAABQAAABZAQAA9AkAAB8DAAC6CwAAEAAAACYAAAAIAAAA//////////8="/>
              </a:ext>
            </a:extLst>
          </p:cNvSpPr>
          <p:nvPr/>
        </p:nvSpPr>
        <p:spPr>
          <a:xfrm>
            <a:off x="219075" y="1617980"/>
            <a:ext cx="288290" cy="288290"/>
          </a:xfrm>
          <a:prstGeom prst="rect">
            <a:avLst/>
          </a:prstGeom>
          <a:solidFill>
            <a:srgbClr val="F1A205"/>
          </a:solidFill>
          <a:ln>
            <a:noFill/>
          </a:ln>
          <a:effectLst/>
        </p:spPr>
        <p:txBody>
          <a:bodyPr vert="horz" wrap="square" lIns="47625" tIns="47625" rIns="47625" bIns="47625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FFFFFF"/>
                </a:solidFill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Google Shape;23;p1"/>
          <p:cNvSpPr>
            <a:extLst>
              <a:ext uri="smNativeData">
                <pr:smNativeData xmlns:pr="smNativeData" val="SMDATA_13_NoQaYBMAAAAlAAAAZAAAAA0AAAAASwAAAEsAAABLAAAASwAAAAAAAAABAAAAAAAAAAEAAABQAAAAAAAAAAAA4D8AAAAAAADgPwAAAAAAAOA/AAAAAAAA4D8AAAAAAADgPwAAAAAAAOA/AAAAAAAA4D8AAAAAAADgPwAAAAAAAOA/AAAAAAAA4D8CAAAAjAAAAAEAAAAAAAAA8aIFAP///wgAAAAAAAAAAAAAAAAAAAAAAAAAAAAAAAAAAAAAeAAAAAEAAABAAAAAAAAAAAAAAAB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BTAAAMAAAAEAAAAAAAAAAAAAAAAAAAAAAAAAAeAAAAaAAAAAAAAAAAAAAAAAAAAAAAAAAAAAAAECcAABAnAAAAAAAAAAAAAAAAAAAAAAAAAAAAAAAAAAAAAAAAAAAAABQAAAAAAAAAwMD/AAAAAABkAAAAMgAAAAAAAABkAAAAAAAAAH9/fwAKAAAAHwAAAFQAAADxogUA////AQAAAAAAAAAAAAAAAAAAAAAAAAAAAAAAAAAAAAAAAAAAACxGAn9/fwD7wU4DzMzMAMDA/wB/f38AAAAAAAAAAAAAAAAAAAAAAAAAAAAhAAAAGAAAABQAAAC4HAAA9AkAAH4eAAC6CwAAEAAAACYAAAAIAAAA//////////8="/>
              </a:ext>
            </a:extLst>
          </p:cNvSpPr>
          <p:nvPr/>
        </p:nvSpPr>
        <p:spPr>
          <a:xfrm>
            <a:off x="4668520" y="1617980"/>
            <a:ext cx="288290" cy="288290"/>
          </a:xfrm>
          <a:prstGeom prst="rect">
            <a:avLst/>
          </a:prstGeom>
          <a:solidFill>
            <a:srgbClr val="F1A205"/>
          </a:solidFill>
          <a:ln>
            <a:noFill/>
          </a:ln>
          <a:effectLst/>
        </p:spPr>
        <p:txBody>
          <a:bodyPr vert="horz" wrap="square" lIns="47625" tIns="47625" rIns="47625" bIns="47625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Google Shape;24;p1"/>
          <p:cNvSpPr>
            <a:extLst>
              <a:ext uri="smNativeData">
                <pr:smNativeData xmlns:pr="smNativeData" val="SMDATA_13_NoQaYBMAAAAlAAAAZAAAAA0AAAAAAAAAAAAAAAAAAAAAAAAAAAAAAAAB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BT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CzAwAAJwoAANQZAACICwAAEAAAACYAAAAIAAAA//////////8="/>
              </a:ext>
            </a:extLst>
          </p:cNvSpPr>
          <p:nvPr/>
        </p:nvSpPr>
        <p:spPr>
          <a:xfrm>
            <a:off x="601345" y="1650365"/>
            <a:ext cx="3597275" cy="2241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002C46"/>
                </a:solidFill>
              </a:rPr>
              <a:t>Context</a:t>
            </a:r>
          </a:p>
        </p:txBody>
      </p:sp>
      <p:sp>
        <p:nvSpPr>
          <p:cNvPr id="7" name="Google Shape;25;p1"/>
          <p:cNvSpPr>
            <a:extLst>
              <a:ext uri="smNativeData">
                <pr:smNativeData xmlns:pr="smNativeData" val="SMDATA_13_NoQaYBMAAAAlAAAAZAAAAA0AAAAAAAAAAAAAAAAAAAAAAAAAAAAAAAAB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ASHwAAJwoAADM1AACICwAAEAAAACYAAAAIAAAA//////////8="/>
              </a:ext>
            </a:extLst>
          </p:cNvSpPr>
          <p:nvPr/>
        </p:nvSpPr>
        <p:spPr>
          <a:xfrm>
            <a:off x="5050790" y="1650365"/>
            <a:ext cx="3597275" cy="2241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002C46"/>
                </a:solidFill>
              </a:rPr>
              <a:t>Constraints within solution space</a:t>
            </a:r>
          </a:p>
        </p:txBody>
      </p:sp>
      <p:sp>
        <p:nvSpPr>
          <p:cNvPr id="8" name="Google Shape;26;p1"/>
          <p:cNvSpPr>
            <a:extLst>
              <a:ext uri="smNativeData">
                <pr:smNativeData xmlns:pr="smNativeData" val="SMDATA_13_NoQaYBMAAAAlAAAAZAAAAA0AAAAASwAAAEsAAABLAAAASwAAAAAAAAABAAAAAAAAAAEAAABQAAAAAAAAAAAA4D8AAAAAAADgPwAAAAAAAOA/AAAAAAAA4D8AAAAAAADgPwAAAAAAAOA/AAAAAAAA4D8AAAAAAADgPwAAAAAAAOA/AAAAAAAA4D8CAAAAjAAAAAEAAAAAAAAA8aIFAP///wgAAAAAAAAAAAAAAAAAAAAAAAAAAAAAAAAAAAAAeAAAAAEAAABAAAAAAAAAAAAAAAB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BTAAAMAAAAEAAAAAAAAAAAAAAAAAAAAAAAAAAeAAAAaAAAAAAAAAAAAAAAAAAAAAAAAAAAAAAAECcAABAnAAAAAAAAAAAAAAAAAAAAAAAAAAAAAAAAAAAAAAAAAAAAABQAAAAAAAAAwMD/AAAAAABkAAAAMgAAAAAAAABkAAAAAAAAAH9/fwAKAAAAHwAAAFQAAADxogUA////AQAAAAAAAAAAAAAAAAAAAAAAAAAAAAAAAAAAAAAAAAAAACxGAn9/fwD7wU4DzMzMAMDA/wB/f38AAAAAAAAAAAAAAAAAAAAAAAAAAAAhAAAAGAAAABQAAAC4HAAAuxMAAH4eAACBFQAAEAAAACYAAAAIAAAA//////////8="/>
              </a:ext>
            </a:extLst>
          </p:cNvSpPr>
          <p:nvPr/>
        </p:nvSpPr>
        <p:spPr>
          <a:xfrm>
            <a:off x="4668520" y="3207385"/>
            <a:ext cx="288290" cy="288290"/>
          </a:xfrm>
          <a:prstGeom prst="rect">
            <a:avLst/>
          </a:prstGeom>
          <a:solidFill>
            <a:srgbClr val="F1A205"/>
          </a:solidFill>
          <a:ln>
            <a:noFill/>
          </a:ln>
          <a:effectLst/>
        </p:spPr>
        <p:txBody>
          <a:bodyPr vert="horz" wrap="square" lIns="47625" tIns="47625" rIns="47625" bIns="47625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9" name="Google Shape;27;p1"/>
          <p:cNvSpPr>
            <a:extLst>
              <a:ext uri="smNativeData">
                <pr:smNativeData xmlns:pr="smNativeData" val="SMDATA_13_NoQaYBMAAAAlAAAAZAAAAA0AAAAASwAAAEsAAABLAAAASwAAAAAAAAABAAAAAAAAAAEAAABQAAAAAAAAAAAA4D8AAAAAAADgPwAAAAAAAOA/AAAAAAAA4D8AAAAAAADgPwAAAAAAAOA/AAAAAAAA4D8AAAAAAADgPwAAAAAAAOA/AAAAAAAA4D8CAAAAjAAAAAEAAAAAAAAA8aIFAP///wgAAAAAAAAAAAAAAAAAAAAAAAAAAAAAAAAAAAAAeAAAAAEAAABAAAAAAAAAAAAAAAB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xogUA////AQAAAAAAAAAAAAAAAAAAAAAAAAAAAAAAAAAAAAAAAAAAACxGAn9/fwD7wU4DzMzMAMDA/wB/f38AAAAAAAAAAAAAAAAAAAAAAAAAAAAhAAAAGAAAABQAAABZAQAAuxMAAB8DAACBFQAAEAAAACYAAAAIAAAA//////////8="/>
              </a:ext>
            </a:extLst>
          </p:cNvSpPr>
          <p:nvPr/>
        </p:nvSpPr>
        <p:spPr>
          <a:xfrm>
            <a:off x="219075" y="3207385"/>
            <a:ext cx="288290" cy="288290"/>
          </a:xfrm>
          <a:prstGeom prst="rect">
            <a:avLst/>
          </a:prstGeom>
          <a:solidFill>
            <a:srgbClr val="F1A205"/>
          </a:solidFill>
          <a:ln>
            <a:noFill/>
          </a:ln>
          <a:effectLst/>
        </p:spPr>
        <p:txBody>
          <a:bodyPr vert="horz" wrap="square" lIns="47625" tIns="47625" rIns="47625" bIns="47625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" name="Google Shape;28;p1"/>
          <p:cNvSpPr>
            <a:extLst>
              <a:ext uri="smNativeData">
                <pr:smNativeData xmlns:pr="smNativeData" val="SMDATA_13_NoQaYBMAAAAlAAAAZAAAAA0AAAAAAAAAAAAAAAAAAAAAAAAAAAAAAAAB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CzAwAA7RMAANQZAABOFQAAEAAAACYAAAAIAAAA//////////8="/>
              </a:ext>
            </a:extLst>
          </p:cNvSpPr>
          <p:nvPr/>
        </p:nvSpPr>
        <p:spPr>
          <a:xfrm>
            <a:off x="601345" y="3239135"/>
            <a:ext cx="3597275" cy="2241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002C46"/>
                </a:solidFill>
              </a:rPr>
              <a:t>Criteria for success</a:t>
            </a:r>
          </a:p>
        </p:txBody>
      </p:sp>
      <p:sp>
        <p:nvSpPr>
          <p:cNvPr id="11" name="Google Shape;29;p1"/>
          <p:cNvSpPr>
            <a:extLst>
              <a:ext uri="smNativeData">
                <pr:smNativeData xmlns:pr="smNativeData" val="SMDATA_13_NoQaYBMAAAAlAAAAZAAAAA0AAAAAAAAAAAAAAAAAAAAAAAAAAAAAAAAB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ASHwAA7RMAADM1AABOFQAAEAAAACYAAAAIAAAA//////////8="/>
              </a:ext>
            </a:extLst>
          </p:cNvSpPr>
          <p:nvPr/>
        </p:nvSpPr>
        <p:spPr>
          <a:xfrm>
            <a:off x="5050790" y="3239135"/>
            <a:ext cx="3597275" cy="2241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002C46"/>
                </a:solidFill>
              </a:rPr>
              <a:t>Stakeholders to provide key insight</a:t>
            </a:r>
          </a:p>
        </p:txBody>
      </p:sp>
      <p:sp>
        <p:nvSpPr>
          <p:cNvPr id="12" name="Google Shape;30;p1"/>
          <p:cNvSpPr>
            <a:extLst>
              <a:ext uri="smNativeData">
                <pr:smNativeData xmlns:pr="smNativeData" val="SMDATA_13_NoQaYBMAAAAlAAAAZAAAAA0AAAAASwAAAEsAAABLAAAASwAAAAAAAAABAAAAAAAAAAEAAABQAAAAAAAAAAAA4D8AAAAAAADgPwAAAAAAAOA/AAAAAAAA4D8AAAAAAADgPwAAAAAAAOA/AAAAAAAA4D8AAAAAAADgPwAAAAAAAOA/AAAAAAAA4D8CAAAAjAAAAAEAAAAAAAAA8aIFAP///wgAAAAAAAAAAAAAAAAAAAAAAAAAAAAAAAAAAAAAeAAAAAEAAABAAAAAAAAAAAAAAAB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xogUA////AQAAAAAAAAAAAAAAAAAAAAAAAAAAAAAAAAAAAAAAAAAAACxGAn9/fwD7wU4DzMzMAMDA/wB/f38AAAAAAAAAAAAAAAAAAAAAAAAAAAAhAAAAGAAAABQAAABZAQAAgx0AAB8DAABJHwAAEAAAACYAAAAIAAAA//////////8="/>
              </a:ext>
            </a:extLst>
          </p:cNvSpPr>
          <p:nvPr/>
        </p:nvSpPr>
        <p:spPr>
          <a:xfrm>
            <a:off x="219075" y="4797425"/>
            <a:ext cx="288290" cy="288290"/>
          </a:xfrm>
          <a:prstGeom prst="rect">
            <a:avLst/>
          </a:prstGeom>
          <a:solidFill>
            <a:srgbClr val="F1A205"/>
          </a:solidFill>
          <a:ln>
            <a:noFill/>
          </a:ln>
          <a:effectLst/>
        </p:spPr>
        <p:txBody>
          <a:bodyPr vert="horz" wrap="square" lIns="47625" tIns="47625" rIns="47625" bIns="47625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Google Shape;31;p1"/>
          <p:cNvSpPr>
            <a:extLst>
              <a:ext uri="smNativeData">
                <pr:smNativeData xmlns:pr="smNativeData" val="SMDATA_13_NoQaYBMAAAAlAAAAZAAAAA0AAAAASwAAAEsAAABLAAAASwAAAAAAAAABAAAAAAAAAAEAAABQAAAAAAAAAAAA4D8AAAAAAADgPwAAAAAAAOA/AAAAAAAA4D8AAAAAAADgPwAAAAAAAOA/AAAAAAAA4D8AAAAAAADgPwAAAAAAAOA/AAAAAAAA4D8CAAAAjAAAAAEAAAAAAAAA8aIFAP///wgAAAAAAAAAAAAAAAAAAAAAAAAAAAAAAAAAAAAAeAAAAAEAAABAAAAAAAAAAAAAAAB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xogUA////AQAAAAAAAAAAAAAAAAAAAAAAAAAAAAAAAAAAAAAAAAAAACxGAn9/fwD7wU4DzMzMAMDA/wB/f38AAAAAAAAAAAAAAAAAAAAAAAAAAAAhAAAAGAAAABQAAAC4HAAAgx0AAH4eAABJHwAAEAAAACYAAAAIAAAA//////////8="/>
              </a:ext>
            </a:extLst>
          </p:cNvSpPr>
          <p:nvPr/>
        </p:nvSpPr>
        <p:spPr>
          <a:xfrm>
            <a:off x="4668520" y="4797425"/>
            <a:ext cx="288290" cy="288290"/>
          </a:xfrm>
          <a:prstGeom prst="rect">
            <a:avLst/>
          </a:prstGeom>
          <a:solidFill>
            <a:srgbClr val="F1A205"/>
          </a:solidFill>
          <a:ln>
            <a:noFill/>
          </a:ln>
          <a:effectLst/>
        </p:spPr>
        <p:txBody>
          <a:bodyPr vert="horz" wrap="square" lIns="47625" tIns="47625" rIns="47625" bIns="47625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Google Shape;32;p1"/>
          <p:cNvSpPr>
            <a:extLst>
              <a:ext uri="smNativeData">
                <pr:smNativeData xmlns:pr="smNativeData" val="SMDATA_13_NoQaYBMAAAAlAAAAZAAAAA0AAAAAAAAAAAAAAAAAAAAAAAAAAAAAAAAB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CzAwAAuR0AANQZAAATHwAAEAAAACYAAAAIAAAA//////////8="/>
              </a:ext>
            </a:extLst>
          </p:cNvSpPr>
          <p:nvPr/>
        </p:nvSpPr>
        <p:spPr>
          <a:xfrm>
            <a:off x="601345" y="4831715"/>
            <a:ext cx="3597275" cy="219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002C46"/>
                </a:solidFill>
              </a:rPr>
              <a:t>Scope of solution space </a:t>
            </a:r>
          </a:p>
        </p:txBody>
      </p:sp>
      <p:sp>
        <p:nvSpPr>
          <p:cNvPr id="15" name="Google Shape;33;p1"/>
          <p:cNvSpPr>
            <a:extLst>
              <a:ext uri="smNativeData">
                <pr:smNativeData xmlns:pr="smNativeData" val="SMDATA_13_NoQaYBMAAAAlAAAAZAAAAA0AAAAAAAAAAAAAAAAAAAAAAAAAAAAAAAAB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BCVUgk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ASHwAAth0AADM1AAAXHwAAEAAAACYAAAAIAAAA//////////8="/>
              </a:ext>
            </a:extLst>
          </p:cNvSpPr>
          <p:nvPr/>
        </p:nvSpPr>
        <p:spPr>
          <a:xfrm>
            <a:off x="5050790" y="4829810"/>
            <a:ext cx="3597275" cy="2241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solidFill>
                  <a:srgbClr val="002C46"/>
                </a:solidFill>
              </a:rPr>
              <a:t>Key data sources </a:t>
            </a:r>
          </a:p>
        </p:txBody>
      </p:sp>
      <p:sp>
        <p:nvSpPr>
          <p:cNvPr id="16" name="Google Shape;34;p1"/>
          <p:cNvSpPr>
            <a:extLst>
              <a:ext uri="smNativeData">
                <pr:smNativeData xmlns:pr="smNativeData" val="SMDATA_13_NoQaYBMAAAAlAAAAZAAAAA0AAAAAkAAAAEgAAACQAAAASAA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DhAAAAFgwAAHsbAADAEwAAAAAAACYAAAAIAAAA//////////8="/>
              </a:ext>
            </a:extLst>
          </p:cNvSpPr>
          <p:nvPr/>
        </p:nvSpPr>
        <p:spPr>
          <a:xfrm>
            <a:off x="142875" y="1964690"/>
            <a:ext cx="4324350" cy="12458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1200"/>
            </a:pPr>
            <a:r>
              <a:t>Big Mountain Resort's pricing strategy has been to charge a premium above the average price of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pPr>
            <a:r>
              <a:t>resorts in its market segment. This strategy doesnt take into account customer value and leads to opportunity costs. Hence, the resort is planning to implement a data driven pricing starategy which is more sustainable.</a:t>
            </a:r>
          </a:p>
        </p:txBody>
      </p:sp>
      <p:sp>
        <p:nvSpPr>
          <p:cNvPr id="17" name="Google Shape;35;p1"/>
          <p:cNvSpPr>
            <a:extLst>
              <a:ext uri="smNativeData">
                <pr:smNativeData xmlns:pr="smNativeData" val="SMDATA_13_NoQaYBMAAAAlAAAAZAAAAA0AAAAAkAAAAEgAAACQAAAASAA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DhAAAAxRUAAHsbAABzHgAAAAAAACYAAAAIAAAA//////////8="/>
              </a:ext>
            </a:extLst>
          </p:cNvSpPr>
          <p:nvPr/>
        </p:nvSpPr>
        <p:spPr>
          <a:xfrm>
            <a:off x="142875" y="3538855"/>
            <a:ext cx="4324350" cy="1410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/>
              <a:t>1. Identify key variables that influence price and those that doesnt.</a:t>
            </a:r>
            <a:endParaRPr lang="en-au" sz="107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au" sz="1070" b="0"/>
            </a:pPr>
            <a:r>
              <a:t>2. Use these variables to increase price or decrease operational expenses.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au" sz="1070" b="0"/>
            </a:pPr>
            <a:r>
              <a:t>3. Increase revenue by 10%</a:t>
            </a:r>
          </a:p>
        </p:txBody>
      </p:sp>
      <p:sp>
        <p:nvSpPr>
          <p:cNvPr id="18" name="Google Shape;36;p1"/>
          <p:cNvSpPr>
            <a:extLst>
              <a:ext uri="smNativeData">
                <pr:smNativeData xmlns:pr="smNativeData" val="SMDATA_13_NoQaYBMAAAAlAAAAZAAAAA0AAAAAkAAAAEgAAACQAAAASAA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AmAQAA5R8AAMAbAACEJAAAAAAAACYAAAAIAAAA//////////8="/>
              </a:ext>
            </a:extLst>
          </p:cNvSpPr>
          <p:nvPr/>
        </p:nvSpPr>
        <p:spPr>
          <a:xfrm>
            <a:off x="186690" y="5184775"/>
            <a:ext cx="4324350" cy="75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pPr>
            <a:r>
              <a:t>The scope is limited to ticket pricing and not other sources of income.</a:t>
            </a:r>
          </a:p>
        </p:txBody>
      </p:sp>
      <p:sp>
        <p:nvSpPr>
          <p:cNvPr id="19" name="Google Shape;37;p1"/>
          <p:cNvSpPr>
            <a:extLst>
              <a:ext uri="smNativeData">
                <pr:smNativeData xmlns:pr="smNativeData" val="SMDATA_13_NoQaYBMAAAAlAAAAZAAAAA0AAAAAkAAAAEgAAACQAAAASAA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AKHAAAFQwAAKQ2AAC7EgAAAAAAACYAAAAIAAAA//////////8="/>
              </a:ext>
            </a:extLst>
          </p:cNvSpPr>
          <p:nvPr/>
        </p:nvSpPr>
        <p:spPr>
          <a:xfrm>
            <a:off x="4558030" y="1964055"/>
            <a:ext cx="4324350" cy="1080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sz="1000"/>
            </a:pPr>
            <a:r>
              <a:t>Constraints related to missing or incomplete information.</a:t>
            </a:r>
          </a:p>
          <a:p>
            <a:pPr>
              <a:defRPr sz="1000"/>
            </a:pPr>
            <a:r>
              <a:t>Factors that customers value might not be present in the data.</a:t>
            </a:r>
          </a:p>
          <a:p>
            <a:pPr>
              <a:defRPr sz="1000"/>
            </a:pPr>
            <a:r>
              <a:t>Data available is in a single csv. Hence we may not have enough data points across time.</a:t>
            </a:r>
          </a:p>
          <a:p>
            <a:pPr>
              <a:defRPr sz="1000"/>
            </a:pPr>
          </a:p>
          <a:p>
            <a:pPr>
              <a:defRPr sz="1000"/>
            </a:p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/>
          </a:p>
        </p:txBody>
      </p:sp>
      <p:sp>
        <p:nvSpPr>
          <p:cNvPr id="20" name="Google Shape;38;p1"/>
          <p:cNvSpPr>
            <a:extLst>
              <a:ext uri="smNativeData">
                <pr:smNativeData xmlns:pr="smNativeData" val="SMDATA_13_NoQaYBMAAAAlAAAAZAAAAA0AAAAAkAAAAEgAAACQAAAASAA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A+HAAASB8AANg2AADvJQAAAAAAACYAAAAIAAAA//////////8="/>
              </a:ext>
            </a:extLst>
          </p:cNvSpPr>
          <p:nvPr/>
        </p:nvSpPr>
        <p:spPr>
          <a:xfrm>
            <a:off x="4591050" y="5085080"/>
            <a:ext cx="4324350" cy="1081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au" sz="1070" b="0"/>
            </a:pPr>
            <a:r>
              <a:t>CSV file from Alesha Eisen</a:t>
            </a:r>
          </a:p>
        </p:txBody>
      </p:sp>
      <p:sp>
        <p:nvSpPr>
          <p:cNvPr id="21" name="Google Shape;39;p1"/>
          <p:cNvSpPr>
            <a:extLst>
              <a:ext uri="smNativeData">
                <pr:smNativeData xmlns:pr="smNativeData" val="SMDATA_13_NoQaYBMAAAAlAAAA2wAAAA0AAAAAkAAAAEgAAACQAAAASAAAAAAAAAABAAAAAAAAAAEAAABQAAAAstxRbYJl6D8AAAAAAADgPwAAAAAAAOA/AAAAAAAA4D8AAAAAAADgPwAAAAAAAOA/AAAAAAAA4D8AAAAAAADgPwAAAAAAAOA/AAAAAAAA4D8CAAAAjAAAAAEAAAAAAAAA+8FOAP///wgAAAAAAAAAAAAAAAAAAAAAAAAAAAAAAAAAAAAAeAAAAAEAAABAAAAAAAAAAAAAAABaAAAAAAAAAAAAAAAAAAAAAAAAAAAAAAAAAAAAAAAAAAAAAAAAAAAAAAAAAAAAAAAAAAAAAAAAAAAAAAAAAAAAAAAAAAAAAAAAAAAAFAAAADwAAAABAAAAAAAAAPvBTgAPAAAAAQAAACMAAAAjAAAAIwAAAB4AAAAAAAAASwAAAEsAAAAAAAAASwAAAEs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wU4A////AQAAAAAAAAAAAAAAAAAAAAAAAAAAAAAAAAAAAAAAAAAA+8FOAH9/fwD7wU4DzMzMAMDA/wB/f38AAAAAAAAAAAAAAAAAAAAAAAAAAAAhAAAAGAAAABQAAADOKAAAIygAAHcrAABmKQAAEAAAACYAAAAIAAAA//////////8="/>
              </a:ext>
            </a:extLst>
          </p:cNvSpPr>
          <p:nvPr/>
        </p:nvSpPr>
        <p:spPr>
          <a:xfrm>
            <a:off x="6633210" y="6524625"/>
            <a:ext cx="432435" cy="205105"/>
          </a:xfrm>
          <a:prstGeom prst="chevron">
            <a:avLst>
              <a:gd name="adj" fmla="val 50096"/>
            </a:avLst>
          </a:prstGeom>
          <a:solidFill>
            <a:srgbClr val="FBC14E"/>
          </a:solidFill>
          <a:ln w="9525" cap="flat" cmpd="sng" algn="ctr">
            <a:solidFill>
              <a:srgbClr val="FBC14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rgbClr val="FFFFFF"/>
                </a:solidFill>
                <a:latin typeface="Quattrocento Sans" pitchFamily="0" charset="0"/>
                <a:ea typeface="Quattrocento Sans" pitchFamily="0" charset="0"/>
                <a:cs typeface="Quattrocento Sans" pitchFamily="0" charset="0"/>
              </a:rPr>
              <a:t>H</a:t>
            </a:r>
          </a:p>
        </p:txBody>
      </p:sp>
      <p:sp>
        <p:nvSpPr>
          <p:cNvPr id="22" name="Google Shape;40;p1"/>
          <p:cNvSpPr>
            <a:extLst>
              <a:ext uri="smNativeData">
                <pr:smNativeData xmlns:pr="smNativeData" val="SMDATA_13_NoQaYBMAAAAlAAAA2wAAAA0AAAAAkAAAAEgAAACQAAAASAAAAAAAAAABAAAAAAAAAAEAAABQAAAAAAAAAAAA6D8AAAAAAADgPwAAAAAAAOA/AAAAAAAA4D8AAAAAAADgPwAAAAAAAOA/AAAAAAAA4D8AAAAAAADgPwAAAAAAAOA/AAAAAAAA4D8CAAAAjAAAAAEAAAAAAAAA2NjYAP///wgAAAAAAAAAAAAAAAAAAAAAAAAAAAAAAAAAAAAAeAAAAAEAAABAAAAAAAAAAAAAAAB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2NgA////AQAAAAAAAAAAAAAAAAAAAAAAAAAAAAAAAAAAAAAAAAAAACxGAn9/fwD7wU4DzMzMAMDA/wB/f38AAAAAAAAAAAAAAAAAAAAAAAAAAAAhAAAAGAAAABQAAAA9KwAAEigAAOUtAABmKQAAEAAAACYAAAAIAAAA//////////8="/>
              </a:ext>
            </a:extLst>
          </p:cNvSpPr>
          <p:nvPr/>
        </p:nvSpPr>
        <p:spPr>
          <a:xfrm>
            <a:off x="7028815" y="6513830"/>
            <a:ext cx="431800" cy="2159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rgbClr val="FFFFFF"/>
                </a:solidFill>
                <a:latin typeface="Quattrocento Sans" pitchFamily="0" charset="0"/>
                <a:ea typeface="Quattrocento Sans" pitchFamily="0" charset="0"/>
                <a:cs typeface="Quattrocento Sans" pitchFamily="0" charset="0"/>
              </a:rPr>
              <a:t>D</a:t>
            </a:r>
          </a:p>
        </p:txBody>
      </p:sp>
      <p:sp>
        <p:nvSpPr>
          <p:cNvPr id="23" name="Google Shape;41;p1"/>
          <p:cNvSpPr>
            <a:extLst>
              <a:ext uri="smNativeData">
                <pr:smNativeData xmlns:pr="smNativeData" val="SMDATA_13_NoQaYBMAAAAlAAAA2wAAAA0AAAAAkAAAAEgAAACQAAAASAAAAAAAAAABAAAAAAAAAAEAAABQAAAAAAAAAAAA6D8AAAAAAADgPwAAAAAAAOA/AAAAAAAA4D8AAAAAAADgPwAAAAAAAOA/AAAAAAAA4D8AAAAAAADgPwAAAAAAAOA/AAAAAAAA4D8CAAAAjAAAAAEAAAAAAAAA2NjYAP///wgAAAAAAAAAAAAAAAAAAAAAAAAAAAAAAAAAAAAAeAAAAAEAAABAAAAAAAAAAAAAAAB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2NgA////AQAAAAAAAAAAAAAAAAAAAAAAAAAAAAAAAAAAAAAAAAAAACxGAn9/fwD7wU4DzMzMAMDA/wB/f38AAAAAAAAAAAAAAAAAAAAAAAAAAAAhAAAAGAAAABQAAADYLQAAASgAAIAwAABVKQAAEAAAACYAAAAIAAAA//////////8="/>
              </a:ext>
            </a:extLst>
          </p:cNvSpPr>
          <p:nvPr/>
        </p:nvSpPr>
        <p:spPr>
          <a:xfrm>
            <a:off x="7452360" y="6503035"/>
            <a:ext cx="431800" cy="2159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rgbClr val="FFFFFF"/>
                </a:solidFill>
                <a:latin typeface="Quattrocento Sans" pitchFamily="0" charset="0"/>
                <a:ea typeface="Quattrocento Sans" pitchFamily="0" charset="0"/>
                <a:cs typeface="Quattrocento Sans" pitchFamily="0" charset="0"/>
              </a:rPr>
              <a:t>E</a:t>
            </a:r>
          </a:p>
        </p:txBody>
      </p:sp>
      <p:sp>
        <p:nvSpPr>
          <p:cNvPr id="24" name="Google Shape;42;p1"/>
          <p:cNvSpPr>
            <a:extLst>
              <a:ext uri="smNativeData">
                <pr:smNativeData xmlns:pr="smNativeData" val="SMDATA_13_NoQaYBMAAAAlAAAA2wAAAA0AAAAAkAAAAEgAAACQAAAASAAAAAAAAAABAAAAAAAAAAEAAABQAAAAAAAAAAAA6D8AAAAAAADgPwAAAAAAAOA/AAAAAAAA4D8AAAAAAADgPwAAAAAAAOA/AAAAAAAA4D8AAAAAAADgPwAAAAAAAOA/AAAAAAAA4D8CAAAAjAAAAAEAAAAAAAAA2NjYAP///wgAAAAAAAAAAAAAAAAAAAAAAAAAAAAAAAAAAAAAeAAAAAEAAABAAAAAAAAAAAAAAAB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2NgA////AQAAAAAAAAAAAAAAAAAAAAAAAAAAAAAAAAAAAAAAAAAAACxGAn9/fwD7wU4DzMzMAMDA/wB/f38AAAAAAAAAAAAAAAAAAAAAAAAAAAAhAAAAGAAAABQAAABFMAAACSgAAO0yAABdKQAAEAAAACYAAAAIAAAA//////////8="/>
              </a:ext>
            </a:extLst>
          </p:cNvSpPr>
          <p:nvPr/>
        </p:nvSpPr>
        <p:spPr>
          <a:xfrm>
            <a:off x="7846695" y="6508115"/>
            <a:ext cx="431800" cy="21590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rgbClr val="FFFFFF"/>
                </a:solidFill>
                <a:latin typeface="Quattrocento Sans" pitchFamily="0" charset="0"/>
                <a:ea typeface="Quattrocento Sans" pitchFamily="0" charset="0"/>
                <a:cs typeface="Quattrocento Sans" pitchFamily="0" charset="0"/>
              </a:rPr>
              <a:t>I</a:t>
            </a:r>
          </a:p>
        </p:txBody>
      </p:sp>
      <p:sp>
        <p:nvSpPr>
          <p:cNvPr id="25" name="Google Shape;43;p1"/>
          <p:cNvSpPr>
            <a:extLst>
              <a:ext uri="smNativeData">
                <pr:smNativeData xmlns:pr="smNativeData" val="SMDATA_13_NoQaYBMAAAAlAAAA2wAAAA0AAAAAkAAAAEgAAACQAAAASAAAAAAAAAABAAAAAAAAAAEAAABQAAAAAAAAAAAA6D8AAAAAAADgPwAAAAAAAOA/AAAAAAAA4D8AAAAAAADgPwAAAAAAAOA/AAAAAAAA4D8AAAAAAADgPwAAAAAAAOA/AAAAAAAA4D8CAAAAjAAAAAEAAAAAAAAA2NjYAP///wgAAAAAAAAAAAAAAAAAAAAAAAAAAAAAAAAAAAAAeAAAAAEAAABAAAAAAAAAAAAAAAB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Y2NgA////AQAAAAAAAAAAAAAAAAAAAAAAAAAAAAAAAAAAAAAAAAAAACxGAn9/fwD7wU4DzMzMAMDA/wB/f38AAAAAAAAAAAAAAAAAAAAAAAAAAAAhAAAAGAAAABQAAAC5MgAAASgAAGI1AABVKQAAEAAAACYAAAAIAAAA//////////8="/>
              </a:ext>
            </a:extLst>
          </p:cNvSpPr>
          <p:nvPr/>
        </p:nvSpPr>
        <p:spPr>
          <a:xfrm>
            <a:off x="8245475" y="6503035"/>
            <a:ext cx="432435" cy="215900"/>
          </a:xfrm>
          <a:prstGeom prst="chevron">
            <a:avLst>
              <a:gd name="adj" fmla="val 50073"/>
            </a:avLst>
          </a:prstGeom>
          <a:solidFill>
            <a:srgbClr val="D8D8D8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rgbClr val="FFFFFF"/>
                </a:solidFill>
                <a:latin typeface="Quattrocento Sans" pitchFamily="0" charset="0"/>
                <a:ea typeface="Quattrocento Sans" pitchFamily="0" charset="0"/>
                <a:cs typeface="Quattrocento Sans" pitchFamily="0" charset="0"/>
              </a:rPr>
              <a:t>P</a:t>
            </a:r>
          </a:p>
        </p:txBody>
      </p:sp>
      <p:sp>
        <p:nvSpPr>
          <p:cNvPr id="26" name="Google Shape;44;p1"/>
          <p:cNvSpPr>
            <a:extLst>
              <a:ext uri="smNativeData">
                <pr:smNativeData xmlns:pr="smNativeData" val="SMDATA_13_NoQaYBMAAAAlAAAA2wAAAA0AAAAAkAAAAEgAAACQAAAASAAAAAAAAAABAAAAAAAAAAEAAABQAAAAstxRbYJl6D8AAAAAAADgPwAAAAAAAOA/AAAAAAAA4D8AAAAAAADgPwAAAAAAAOA/AAAAAAAA4D8AAAAAAADgPwAAAAAAAOA/AAAAAAAA4D8CAAAAjAAAAAEAAAAAAAAA+8FOAP///wgAAAAAAAAAAAAAAAAAAAAAAAAAAAAAAAAAAAAAeAAAAAEAAABAAAAAAAAAAAAAAABaAAAAAAAAAAAAAAAAAAAAAAAAAAAAAAAAAAAAAAAAAAAAAAAAAAAAAAAAAAAAAAAAAAAAAAAAAAAAAAAAAAAAAAAAAAAAAAAAAAAAFAAAADwAAAABAAAAAAAAAPvBTgAPAAAAAQAAACMAAAAjAAAAIwAAAB4AAAAAAAAASwAAAEsAAAAAAAAASwAAAEs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7wU4A////AQAAAAAAAAAAAAAAAAAAAAAAAAAAAAAAAAAAAAAAAAAA+8FOAH9/fwD7wU4DzMzMAMDA/wB/f38AAAAAAAAAAAAAAAAAAAAAAAAAAAAhAAAAGAAAABQAAADTMQAAWgQAAHs0AACdBQAAEAAAACYAAAAIAAAA//////////8="/>
              </a:ext>
            </a:extLst>
          </p:cNvSpPr>
          <p:nvPr/>
        </p:nvSpPr>
        <p:spPr>
          <a:xfrm>
            <a:off x="8099425" y="707390"/>
            <a:ext cx="431800" cy="205105"/>
          </a:xfrm>
          <a:prstGeom prst="chevron">
            <a:avLst>
              <a:gd name="adj" fmla="val 50023"/>
            </a:avLst>
          </a:prstGeom>
          <a:solidFill>
            <a:srgbClr val="FBC14E"/>
          </a:solidFill>
          <a:ln w="9525" cap="flat" cmpd="sng" algn="ctr">
            <a:solidFill>
              <a:srgbClr val="FBC14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rgbClr val="FFFFFF"/>
                </a:solidFill>
                <a:latin typeface="Quattrocento Sans" pitchFamily="0" charset="0"/>
                <a:ea typeface="Quattrocento Sans" pitchFamily="0" charset="0"/>
                <a:cs typeface="Quattrocento Sans" pitchFamily="0" charset="0"/>
              </a:rPr>
              <a:t>H</a:t>
            </a:r>
          </a:p>
        </p:txBody>
      </p:sp>
      <p:sp>
        <p:nvSpPr>
          <p:cNvPr id="27" name="Google Shape;45;p1"/>
          <p:cNvSpPr>
            <a:extLst>
              <a:ext uri="smNativeData">
                <pr:smNativeData xmlns:pr="smNativeData" val="SMDATA_13_NoQaYBMAAAAlAAAA9AEAAA0AAAAAkAAAAEgAAACQAAAASAAAAAAAAAABAAAAAAAAAAEAAABQAAAAq3gj88gf8T8E4nX9gt3APwAAAAAAAOA/AAAAAAAA4D8AAAAAAADgPwAAAAAAAOA/AAAAAAAA4D8AAAAAAADgPwAAAAAAAOA/AAAAAAAA4D8CAAAAjAAAAAEAAAAAAAAA/vLaAP///wgAAAAAAAAAAAAAAAAAAAAAAAAAAAAAAAAAAAAAeAAAAAEAAABAAAAAAAAAAAAAAAB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+8toA////AQAAAAAAAAAAAAAAAAAAAAAAAAAAAAAAAAAAAAAAAAAAACxGAn9/fwD7wU4DzMzMAMDA/wB/f38AAAAAAAAAAAAAAAAAAAAAAAAAAAAhAAAAGAAAABQAAADAAAAAuAAAAEUwAAC2BwAAEAAAACYAAAAIAAAA//////////8="/>
              </a:ext>
            </a:extLst>
          </p:cNvSpPr>
          <p:nvPr/>
        </p:nvSpPr>
        <p:spPr>
          <a:xfrm>
            <a:off x="121920" y="116840"/>
            <a:ext cx="7724775" cy="113665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2C46"/>
              </a:solidFill>
            </a:endParaRPr>
          </a:p>
        </p:txBody>
      </p:sp>
      <p:sp>
        <p:nvSpPr>
          <p:cNvPr id="28" name="Google Shape;46;p1"/>
          <p:cNvSpPr>
            <a:spLocks noGrp="1" noChangeArrowheads="1"/>
            <a:extLst>
              <a:ext uri="smNativeData">
                <pr:smNativeData xmlns:pr="smNativeData" val="SMDATA_13_NoQaYBMAAAAlAAAAZAAAAA0AAAAAAAAAAAAAAAAAAAAAAAA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AiAQAAKwEAADo3AAAPAwAAEAAAACYAAAAIAAAAPTAAAP8fAAA="/>
              </a:ext>
            </a:extLst>
          </p:cNvSpPr>
          <p:nvPr>
            <p:ph type="title"/>
          </p:nvPr>
        </p:nvSpPr>
        <p:spPr>
          <a:xfrm>
            <a:off x="184150" y="189865"/>
            <a:ext cx="8793480" cy="307340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rgbClr val="29748D"/>
                </a:solidFill>
                <a:latin typeface="Quattrocento Sans" pitchFamily="0" charset="0"/>
                <a:ea typeface="Quattrocento Sans" pitchFamily="0" charset="0"/>
                <a:cs typeface="Quattrocento Sans" pitchFamily="0" charset="0"/>
              </a:rPr>
              <a:t>Problem Statement Worksheet (Hypothesis Formation)</a:t>
            </a:r>
          </a:p>
        </p:txBody>
      </p:sp>
      <p:sp>
        <p:nvSpPr>
          <p:cNvPr id="29" name="Google Shape;47;p1"/>
          <p:cNvSpPr>
            <a:extLst>
              <a:ext uri="smNativeData">
                <pr:smNativeData xmlns:pr="smNativeData" val="SMDATA_13_NoQaYBMAAAAlAAAAZAAAAA0AAAAAkAAAAEgAAACQAAAASAA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BXHAAA0xUAAPE2AAB5HAAAAAAAACYAAAAIAAAA//////////8="/>
              </a:ext>
            </a:extLst>
          </p:cNvSpPr>
          <p:nvPr/>
        </p:nvSpPr>
        <p:spPr>
          <a:xfrm>
            <a:off x="4606925" y="3547745"/>
            <a:ext cx="4324350" cy="1080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au" sz="1070"/>
            </a:pPr>
            <a:r>
              <a:t>Director of Operations : Jimmy Blackburn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au" sz="1070"/>
            </a:pPr>
            <a:r>
              <a:t>Database Manager : Alesha Eisen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au" sz="1070"/>
            </a:pPr>
            <a:r>
              <a:t>CEO : Big Mountain Resort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au" sz="1070"/>
            </a:pPr>
            <a:r>
              <a:t>CFO : Big Mountain Resort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au" sz="1070"/>
            </a:pPr>
            <a:r>
              <a:t>Director Sales : Big Mountain Resort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au" sz="1070"/>
            </a:pPr>
          </a:p>
        </p:txBody>
      </p:sp>
      <p:sp>
        <p:nvSpPr>
          <p:cNvPr id="30" name="Google Shape;48;p1"/>
          <p:cNvSpPr>
            <a:extLst>
              <a:ext uri="smNativeData">
                <pr:smNativeData xmlns:pr="smNativeData" val="SMDATA_13_NoQaYBMAAAAlAAAAZAAAAA0AAAAAkAAAAEgAAACQAAAASAAAAAAAAAAAAAAAAAAAAAEAAABQAAAAAAAAAAAA4D8AAAAAAADgPwAAAAAAAOA/AAAAAAAA4D8AAAAAAADgPwAAAAAAAOA/AAAAAAAA4D8AAAAAAADgPwAAAAAAAOA/AAAAAAAA4D8CAAAAjAAAAAAAAAAAAAAAmaq+DP///wgAAAAAAAAAAAAAAAAAAAAAAAAAAAAAAAAAAAAAZAAAAAEAAABAAAAAAAAAAAAAAAAAAAAAAAAAAAAAAAAAAAAAAAAAAAAAAAAAAAAAAAAAAAAAAAAAAAAAAAAAAAAAAAAAAAAAAAAAAAAAAAAAAAAAAAAAAAAAAAAAAAAAFAAAADwAAAAAAAAAAAAAAAAsRgkUAAAAAQAAABQAAAAUAAAAFAAAAAEAAAAAAAAAZAAAAGQAAAAAAAAAZAAAAGQAAAAVAAAAYAAAAAAAAAAAAAAADwAAACADAAAAAAAAAAAAAAEAAACgMgAAVgcAAKr4//8BAAAAf39/AAEAAABkAAAAAAAAABQAAABAHwAAAAAAACYAAAAAAAAAwOD//wAAAAAmAAAAZAAAABYAAABMAAAAAAAAAAAAAAAEAAAAAAAAAAEAAAD7wU4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Zqr4F////AQAAAAAAAAAAAAAAAAAAAAAAAAAAAAAAAAAAAAAAAAAAACxGAn9/fwD7wU4DzMzMAMDA/wB/f38AAAAAAAAAAAAAAAAAAAAAAAAAAAAhAAAAGAAAABQAAAAiAQAAVAMAAPE1AABbBgAAAAAAACYAAAAIAAAA//////////8="/>
              </a:ext>
            </a:extLst>
          </p:cNvSpPr>
          <p:nvPr/>
        </p:nvSpPr>
        <p:spPr>
          <a:xfrm>
            <a:off x="184150" y="541020"/>
            <a:ext cx="8584565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pPr>
            <a:r>
              <a:rPr lang="en-au" b="1"/>
              <a:t>Identify variables that influence ticket price to</a:t>
            </a:r>
            <a:endParaRPr lang="en-au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au" sz="1000" b="1"/>
            </a:pPr>
            <a:r>
              <a:t>a. increase ticket prices and/or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au" sz="1000" b="1"/>
            </a:pPr>
            <a:r>
              <a:t>b. reduce operating expenses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au" sz="1000" b="1"/>
            </a:pPr>
            <a:r>
              <a:t>therby increasing revenue by 10% over the next year.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2C46"/>
      </a:dk1>
      <a:lt1>
        <a:srgbClr val="FFFFFF"/>
      </a:lt1>
      <a:dk2>
        <a:srgbClr val="879C16"/>
      </a:dk2>
      <a:lt2>
        <a:srgbClr val="FBC14E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2C46"/>
        </a:dk1>
        <a:lt1>
          <a:srgbClr val="FFFFFF"/>
        </a:lt1>
        <a:dk2>
          <a:srgbClr val="879C16"/>
        </a:dk2>
        <a:lt2>
          <a:srgbClr val="FBC14E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Christopher H</dc:creator>
  <cp:keywords/>
  <dc:description/>
  <cp:lastModifiedBy>amrut</cp:lastModifiedBy>
  <cp:revision>0</cp:revision>
  <dcterms:created xsi:type="dcterms:W3CDTF">2021-02-03T05:36:16Z</dcterms:created>
  <dcterms:modified xsi:type="dcterms:W3CDTF">2021-02-03T11:08:38Z</dcterms:modified>
</cp:coreProperties>
</file>