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B6DD-4FE7-4489-A166-F41B72EAE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6EB23D-D6C2-4C1E-B6CF-AE07785D4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63BCFA-ADDB-40E5-BDB4-CAE8CD2508BB}"/>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1BD32A5A-6F51-4A47-806C-FB7B87CB7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12A37-6444-41FA-9BB0-D5342DA4A1CD}"/>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388566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861B-72BA-45EA-A6F7-B500BC65B3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480117-1DB2-40C4-89EF-A0C718106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AA8FDB-4F86-4D13-A54A-DF9C100AF379}"/>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6F2A28AA-5B78-4ADF-8451-86C584CD3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25E44-237C-448F-BD26-C2DBD9518001}"/>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28017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A80A9-1D18-4E4C-8F4E-AB526A86E1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FA68F-9AD6-435E-B41D-2051A02BD8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E0DBB-26C0-421B-937B-8B28E7D49818}"/>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37D74C19-9203-41CE-ADBC-7B4C40F7C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E0D7C-7376-41CF-B9F0-0C6959903729}"/>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401348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AC45-6C3B-4695-BDD8-4952D4428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4D6ECF-BC86-40B8-B4B1-69CFF27E1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B0D06-F6D4-4620-89A9-22D54BC16644}"/>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2F6625D1-01B6-44C5-961D-314560AE1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8187E-34F2-43FB-8682-0D1972FD9E30}"/>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214517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63FF-2E73-49A4-8D0B-3BA31B016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241959-20C4-466E-AB1A-04790AC3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ADE8C-5CAF-4BB0-B0EF-8CE89C3C1DC3}"/>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2FAFDE30-3E9C-4559-A4F6-AEF44B00D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A97EF-5F1A-4F3A-BE76-5262D6A70CFE}"/>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55556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137E-6358-469B-9F21-EC027BE050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9BA67B-EB56-4423-A07B-EF4DE3B43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190C67-FBF2-4C68-B53E-6BB9DE772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AB2D87-12A9-4F60-B096-DDA4D602F016}"/>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6" name="Footer Placeholder 5">
            <a:extLst>
              <a:ext uri="{FF2B5EF4-FFF2-40B4-BE49-F238E27FC236}">
                <a16:creationId xmlns:a16="http://schemas.microsoft.com/office/drawing/2014/main" id="{4AC4DCCA-574B-4A79-8E84-9E37659448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DE919-66F2-45D5-BD24-CF405387BA03}"/>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121880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6E94-DD17-4C71-9906-7ACDB58673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241F3-31A2-4AD1-9320-CE796D5A4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ABA76-17A4-4C5C-9A7D-AE9BE9056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1D3EF0-F221-45D0-AAB8-DE75E4BA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B2FF0-FF69-498B-87E0-D55380A763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95BBB1-63D1-46E7-A468-2DC9BDA2B4A2}"/>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8" name="Footer Placeholder 7">
            <a:extLst>
              <a:ext uri="{FF2B5EF4-FFF2-40B4-BE49-F238E27FC236}">
                <a16:creationId xmlns:a16="http://schemas.microsoft.com/office/drawing/2014/main" id="{3D2126CC-440E-4D0C-8926-7601C42152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3EB4F1-ACC2-432E-88AC-C52AB4F21005}"/>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105118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2B5-5D53-41ED-BEEB-9237A14D43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162ABA-0133-41BE-B0BE-B7A5CB12D7A7}"/>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4" name="Footer Placeholder 3">
            <a:extLst>
              <a:ext uri="{FF2B5EF4-FFF2-40B4-BE49-F238E27FC236}">
                <a16:creationId xmlns:a16="http://schemas.microsoft.com/office/drawing/2014/main" id="{EB622F71-DD1A-47D6-8A50-B20B682DAB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FE8198-A997-4251-8F1F-8E02D7CCA8E1}"/>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372828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C31DD-96E5-4F5B-84A2-85633FC46B9C}"/>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3" name="Footer Placeholder 2">
            <a:extLst>
              <a:ext uri="{FF2B5EF4-FFF2-40B4-BE49-F238E27FC236}">
                <a16:creationId xmlns:a16="http://schemas.microsoft.com/office/drawing/2014/main" id="{FB226682-C241-47AC-B330-09775B61C3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40E320-3890-4DF0-8AAC-F6E60785160F}"/>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219864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5CEC-3F37-47B5-912B-8CA8C5CC1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21C71A-7774-4898-87C6-D2967238F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0085FF-D3B7-4135-A9CE-58F691E3A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61712-D897-4FD7-959A-FDED58A5F413}"/>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6" name="Footer Placeholder 5">
            <a:extLst>
              <a:ext uri="{FF2B5EF4-FFF2-40B4-BE49-F238E27FC236}">
                <a16:creationId xmlns:a16="http://schemas.microsoft.com/office/drawing/2014/main" id="{CEB160CA-3370-4BFD-8EA5-E3BA676FE0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E43F8-A461-4FAB-8D80-B6F761A64D48}"/>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309631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BE1A-CB71-4E29-BEF6-5B5B41204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313B30-3CDB-42F6-9BA7-D570F41572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FD900D-C4EA-42FD-AE13-05871BBD2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25A51-3C64-48B3-BEC5-2E8D73AF6983}"/>
              </a:ext>
            </a:extLst>
          </p:cNvPr>
          <p:cNvSpPr>
            <a:spLocks noGrp="1"/>
          </p:cNvSpPr>
          <p:nvPr>
            <p:ph type="dt" sz="half" idx="10"/>
          </p:nvPr>
        </p:nvSpPr>
        <p:spPr/>
        <p:txBody>
          <a:bodyPr/>
          <a:lstStyle/>
          <a:p>
            <a:fld id="{01A6062B-82BC-4D67-98EB-41A68778EC53}" type="datetimeFigureOut">
              <a:rPr lang="en-IN" smtClean="0"/>
              <a:t>03-06-2020</a:t>
            </a:fld>
            <a:endParaRPr lang="en-IN"/>
          </a:p>
        </p:txBody>
      </p:sp>
      <p:sp>
        <p:nvSpPr>
          <p:cNvPr id="6" name="Footer Placeholder 5">
            <a:extLst>
              <a:ext uri="{FF2B5EF4-FFF2-40B4-BE49-F238E27FC236}">
                <a16:creationId xmlns:a16="http://schemas.microsoft.com/office/drawing/2014/main" id="{605EC47A-C571-480B-A6C2-C599C2689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9D6E2-F8E5-48B9-885B-BBD2697F1819}"/>
              </a:ext>
            </a:extLst>
          </p:cNvPr>
          <p:cNvSpPr>
            <a:spLocks noGrp="1"/>
          </p:cNvSpPr>
          <p:nvPr>
            <p:ph type="sldNum" sz="quarter" idx="12"/>
          </p:nvPr>
        </p:nvSpPr>
        <p:spPr/>
        <p:txBody>
          <a:bodyPr/>
          <a:lstStyle/>
          <a:p>
            <a:fld id="{B856A569-1196-40FE-8EF7-D3FD6B4F4394}" type="slidenum">
              <a:rPr lang="en-IN" smtClean="0"/>
              <a:t>‹#›</a:t>
            </a:fld>
            <a:endParaRPr lang="en-IN"/>
          </a:p>
        </p:txBody>
      </p:sp>
    </p:spTree>
    <p:extLst>
      <p:ext uri="{BB962C8B-B14F-4D97-AF65-F5344CB8AC3E}">
        <p14:creationId xmlns:p14="http://schemas.microsoft.com/office/powerpoint/2010/main" val="185507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BB069-ACF6-44EF-8CF7-C771E45D4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3EA8E-2472-41D6-8A6C-3E04A6C51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A0FF8-AD13-4AFA-813A-69AA302A6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6062B-82BC-4D67-98EB-41A68778EC53}" type="datetimeFigureOut">
              <a:rPr lang="en-IN" smtClean="0"/>
              <a:t>03-06-2020</a:t>
            </a:fld>
            <a:endParaRPr lang="en-IN"/>
          </a:p>
        </p:txBody>
      </p:sp>
      <p:sp>
        <p:nvSpPr>
          <p:cNvPr id="5" name="Footer Placeholder 4">
            <a:extLst>
              <a:ext uri="{FF2B5EF4-FFF2-40B4-BE49-F238E27FC236}">
                <a16:creationId xmlns:a16="http://schemas.microsoft.com/office/drawing/2014/main" id="{19CA19F0-67DD-44B5-8406-7E64B6CE5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EB2157-E041-4754-9DCA-26BCEA29C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6A569-1196-40FE-8EF7-D3FD6B4F4394}" type="slidenum">
              <a:rPr lang="en-IN" smtClean="0"/>
              <a:t>‹#›</a:t>
            </a:fld>
            <a:endParaRPr lang="en-IN"/>
          </a:p>
        </p:txBody>
      </p:sp>
    </p:spTree>
    <p:extLst>
      <p:ext uri="{BB962C8B-B14F-4D97-AF65-F5344CB8AC3E}">
        <p14:creationId xmlns:p14="http://schemas.microsoft.com/office/powerpoint/2010/main" val="416442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ache_coherence" TargetMode="External"/><Relationship Id="rId2" Type="http://schemas.openxmlformats.org/officeDocument/2006/relationships/hyperlink" Target="https://github.com/google/volle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6704-C01E-44A3-8344-29AA2430A428}"/>
              </a:ext>
            </a:extLst>
          </p:cNvPr>
          <p:cNvSpPr>
            <a:spLocks noGrp="1"/>
          </p:cNvSpPr>
          <p:nvPr>
            <p:ph type="ctrTitle"/>
          </p:nvPr>
        </p:nvSpPr>
        <p:spPr>
          <a:xfrm>
            <a:off x="1524000" y="1122363"/>
            <a:ext cx="9144000" cy="928379"/>
          </a:xfrm>
        </p:spPr>
        <p:txBody>
          <a:bodyPr>
            <a:normAutofit fontScale="90000"/>
          </a:bodyPr>
          <a:lstStyle/>
          <a:p>
            <a:r>
              <a:rPr lang="en-IN" b="1" dirty="0"/>
              <a:t>BLOOD BANK APPLICATION</a:t>
            </a:r>
            <a:br>
              <a:rPr lang="en-IN" dirty="0"/>
            </a:br>
            <a:endParaRPr lang="en-IN" dirty="0"/>
          </a:p>
        </p:txBody>
      </p:sp>
      <p:sp>
        <p:nvSpPr>
          <p:cNvPr id="3" name="Subtitle 2">
            <a:extLst>
              <a:ext uri="{FF2B5EF4-FFF2-40B4-BE49-F238E27FC236}">
                <a16:creationId xmlns:a16="http://schemas.microsoft.com/office/drawing/2014/main" id="{8911BD55-2CBD-45E7-88CF-EE05DF29F676}"/>
              </a:ext>
            </a:extLst>
          </p:cNvPr>
          <p:cNvSpPr>
            <a:spLocks noGrp="1"/>
          </p:cNvSpPr>
          <p:nvPr>
            <p:ph type="subTitle" idx="1"/>
          </p:nvPr>
        </p:nvSpPr>
        <p:spPr>
          <a:xfrm>
            <a:off x="1524000" y="2654423"/>
            <a:ext cx="9144000" cy="2396971"/>
          </a:xfrm>
        </p:spPr>
        <p:txBody>
          <a:bodyPr>
            <a:normAutofit fontScale="62500" lnSpcReduction="20000"/>
          </a:bodyPr>
          <a:lstStyle/>
          <a:p>
            <a:r>
              <a:rPr lang="en-IN" b="1" dirty="0"/>
              <a:t>A project report</a:t>
            </a:r>
            <a:endParaRPr lang="en-IN" dirty="0"/>
          </a:p>
          <a:p>
            <a:r>
              <a:rPr lang="en-IN" b="1" dirty="0"/>
              <a:t>submitted as a part of the internal evaluation process for the course </a:t>
            </a:r>
            <a:endParaRPr lang="en-IN" dirty="0"/>
          </a:p>
          <a:p>
            <a:r>
              <a:rPr lang="en-IN" b="1" dirty="0"/>
              <a:t>15CSE375 ANDROID APPLICATION DEVELOPMENT</a:t>
            </a:r>
            <a:endParaRPr lang="en-IN" dirty="0"/>
          </a:p>
          <a:p>
            <a:r>
              <a:rPr lang="en-IN" b="1" dirty="0"/>
              <a:t> </a:t>
            </a:r>
            <a:endParaRPr lang="en-IN" dirty="0"/>
          </a:p>
          <a:p>
            <a:r>
              <a:rPr lang="en-IN" b="1" dirty="0"/>
              <a:t>By</a:t>
            </a:r>
            <a:endParaRPr lang="en-IN" dirty="0"/>
          </a:p>
          <a:p>
            <a:pPr lvl="0"/>
            <a:r>
              <a:rPr lang="en-IN" b="1" dirty="0"/>
              <a:t>AMRUTHESH.MP   (AM.EN.U4CSE17008)</a:t>
            </a:r>
            <a:endParaRPr lang="en-IN" dirty="0"/>
          </a:p>
          <a:p>
            <a:r>
              <a:rPr lang="en-IN" b="1" dirty="0"/>
              <a:t> </a:t>
            </a:r>
            <a:endParaRPr lang="en-IN" dirty="0"/>
          </a:p>
          <a:p>
            <a:pPr lvl="0"/>
            <a:r>
              <a:rPr lang="en-IN" b="1" dirty="0"/>
              <a:t>KIRAN.V.GIREESH   (AM.EN.U4CSE17038)</a:t>
            </a:r>
            <a:endParaRPr lang="en-IN" dirty="0"/>
          </a:p>
          <a:p>
            <a:endParaRPr lang="en-IN" dirty="0"/>
          </a:p>
        </p:txBody>
      </p:sp>
      <p:pic>
        <p:nvPicPr>
          <p:cNvPr id="7" name="image1.jpg">
            <a:extLst>
              <a:ext uri="{FF2B5EF4-FFF2-40B4-BE49-F238E27FC236}">
                <a16:creationId xmlns:a16="http://schemas.microsoft.com/office/drawing/2014/main" id="{2CA5B3EC-CDA2-47A0-AAA0-8D4EC60D3098}"/>
              </a:ext>
            </a:extLst>
          </p:cNvPr>
          <p:cNvPicPr/>
          <p:nvPr/>
        </p:nvPicPr>
        <p:blipFill>
          <a:blip r:embed="rId2"/>
          <a:srcRect/>
          <a:stretch>
            <a:fillRect/>
          </a:stretch>
        </p:blipFill>
        <p:spPr>
          <a:xfrm>
            <a:off x="3761105" y="5167123"/>
            <a:ext cx="4669790" cy="1366520"/>
          </a:xfrm>
          <a:prstGeom prst="rect">
            <a:avLst/>
          </a:prstGeom>
          <a:ln/>
        </p:spPr>
      </p:pic>
    </p:spTree>
    <p:extLst>
      <p:ext uri="{BB962C8B-B14F-4D97-AF65-F5344CB8AC3E}">
        <p14:creationId xmlns:p14="http://schemas.microsoft.com/office/powerpoint/2010/main" val="338511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3180-73E4-48D8-8D51-18A10824176F}"/>
              </a:ext>
            </a:extLst>
          </p:cNvPr>
          <p:cNvSpPr>
            <a:spLocks noGrp="1"/>
          </p:cNvSpPr>
          <p:nvPr>
            <p:ph type="title"/>
          </p:nvPr>
        </p:nvSpPr>
        <p:spPr/>
        <p:txBody>
          <a:bodyPr>
            <a:normAutofit fontScale="90000"/>
          </a:bodyPr>
          <a:lstStyle/>
          <a:p>
            <a:pPr algn="ctr"/>
            <a:r>
              <a:rPr lang="en-IN" dirty="0"/>
              <a:t>Request page</a:t>
            </a:r>
            <a:br>
              <a:rPr lang="en-IN" dirty="0"/>
            </a:br>
            <a:br>
              <a:rPr lang="en-IN" dirty="0"/>
            </a:br>
            <a:endParaRPr lang="en-IN" dirty="0"/>
          </a:p>
        </p:txBody>
      </p:sp>
      <p:sp>
        <p:nvSpPr>
          <p:cNvPr id="3" name="Content Placeholder 2">
            <a:extLst>
              <a:ext uri="{FF2B5EF4-FFF2-40B4-BE49-F238E27FC236}">
                <a16:creationId xmlns:a16="http://schemas.microsoft.com/office/drawing/2014/main" id="{392EA382-95E1-47BC-9B79-7F1E433AC491}"/>
              </a:ext>
            </a:extLst>
          </p:cNvPr>
          <p:cNvSpPr>
            <a:spLocks noGrp="1"/>
          </p:cNvSpPr>
          <p:nvPr>
            <p:ph idx="1"/>
          </p:nvPr>
        </p:nvSpPr>
        <p:spPr/>
        <p:txBody>
          <a:bodyPr/>
          <a:lstStyle/>
          <a:p>
            <a:endParaRPr lang="en-IN" dirty="0"/>
          </a:p>
        </p:txBody>
      </p:sp>
      <p:pic>
        <p:nvPicPr>
          <p:cNvPr id="4" name="image8.png">
            <a:extLst>
              <a:ext uri="{FF2B5EF4-FFF2-40B4-BE49-F238E27FC236}">
                <a16:creationId xmlns:a16="http://schemas.microsoft.com/office/drawing/2014/main" id="{BB9715BA-EE0C-41CD-8BCD-88916351F2FC}"/>
              </a:ext>
            </a:extLst>
          </p:cNvPr>
          <p:cNvPicPr/>
          <p:nvPr/>
        </p:nvPicPr>
        <p:blipFill>
          <a:blip r:embed="rId2"/>
          <a:srcRect/>
          <a:stretch>
            <a:fillRect/>
          </a:stretch>
        </p:blipFill>
        <p:spPr>
          <a:xfrm>
            <a:off x="4083729" y="2021840"/>
            <a:ext cx="4421080" cy="3890688"/>
          </a:xfrm>
          <a:prstGeom prst="rect">
            <a:avLst/>
          </a:prstGeom>
          <a:ln/>
        </p:spPr>
      </p:pic>
    </p:spTree>
    <p:extLst>
      <p:ext uri="{BB962C8B-B14F-4D97-AF65-F5344CB8AC3E}">
        <p14:creationId xmlns:p14="http://schemas.microsoft.com/office/powerpoint/2010/main" val="201606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D028-08A9-4F54-81AA-30A917BBD306}"/>
              </a:ext>
            </a:extLst>
          </p:cNvPr>
          <p:cNvSpPr>
            <a:spLocks noGrp="1"/>
          </p:cNvSpPr>
          <p:nvPr>
            <p:ph type="title"/>
          </p:nvPr>
        </p:nvSpPr>
        <p:spPr/>
        <p:txBody>
          <a:bodyPr/>
          <a:lstStyle/>
          <a:p>
            <a:pPr algn="ctr"/>
            <a:r>
              <a:rPr lang="en-IN" dirty="0"/>
              <a:t> Donor Registration</a:t>
            </a:r>
            <a:br>
              <a:rPr lang="en-IN" dirty="0"/>
            </a:br>
            <a:endParaRPr lang="en-IN" dirty="0"/>
          </a:p>
        </p:txBody>
      </p:sp>
      <p:pic>
        <p:nvPicPr>
          <p:cNvPr id="4" name="image12.jpg">
            <a:extLst>
              <a:ext uri="{FF2B5EF4-FFF2-40B4-BE49-F238E27FC236}">
                <a16:creationId xmlns:a16="http://schemas.microsoft.com/office/drawing/2014/main" id="{6290B440-FD86-442C-BD85-634B416E50A9}"/>
              </a:ext>
            </a:extLst>
          </p:cNvPr>
          <p:cNvPicPr>
            <a:picLocks noGrp="1"/>
          </p:cNvPicPr>
          <p:nvPr>
            <p:ph idx="1"/>
          </p:nvPr>
        </p:nvPicPr>
        <p:blipFill>
          <a:blip r:embed="rId2"/>
          <a:srcRect/>
          <a:stretch>
            <a:fillRect/>
          </a:stretch>
        </p:blipFill>
        <p:spPr>
          <a:xfrm>
            <a:off x="3566609" y="1825625"/>
            <a:ext cx="5058781" cy="4351338"/>
          </a:xfrm>
          <a:prstGeom prst="rect">
            <a:avLst/>
          </a:prstGeom>
          <a:ln/>
        </p:spPr>
      </p:pic>
    </p:spTree>
    <p:extLst>
      <p:ext uri="{BB962C8B-B14F-4D97-AF65-F5344CB8AC3E}">
        <p14:creationId xmlns:p14="http://schemas.microsoft.com/office/powerpoint/2010/main" val="188485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154A-9ABB-43AA-A53B-5304787FE32B}"/>
              </a:ext>
            </a:extLst>
          </p:cNvPr>
          <p:cNvSpPr>
            <a:spLocks noGrp="1"/>
          </p:cNvSpPr>
          <p:nvPr>
            <p:ph type="title"/>
          </p:nvPr>
        </p:nvSpPr>
        <p:spPr/>
        <p:txBody>
          <a:bodyPr/>
          <a:lstStyle/>
          <a:p>
            <a:pPr algn="ctr"/>
            <a:r>
              <a:rPr lang="en-IN" dirty="0"/>
              <a:t>Profile Details</a:t>
            </a:r>
          </a:p>
        </p:txBody>
      </p:sp>
      <p:pic>
        <p:nvPicPr>
          <p:cNvPr id="4" name="image11.jpg">
            <a:extLst>
              <a:ext uri="{FF2B5EF4-FFF2-40B4-BE49-F238E27FC236}">
                <a16:creationId xmlns:a16="http://schemas.microsoft.com/office/drawing/2014/main" id="{607D7F26-F4E0-4FF4-8105-37A466B38319}"/>
              </a:ext>
            </a:extLst>
          </p:cNvPr>
          <p:cNvPicPr>
            <a:picLocks noGrp="1"/>
          </p:cNvPicPr>
          <p:nvPr>
            <p:ph idx="1"/>
          </p:nvPr>
        </p:nvPicPr>
        <p:blipFill>
          <a:blip r:embed="rId2"/>
          <a:srcRect/>
          <a:stretch>
            <a:fillRect/>
          </a:stretch>
        </p:blipFill>
        <p:spPr>
          <a:xfrm>
            <a:off x="3563802" y="1825625"/>
            <a:ext cx="5064395" cy="4351338"/>
          </a:xfrm>
          <a:prstGeom prst="rect">
            <a:avLst/>
          </a:prstGeom>
          <a:ln/>
        </p:spPr>
      </p:pic>
    </p:spTree>
    <p:extLst>
      <p:ext uri="{BB962C8B-B14F-4D97-AF65-F5344CB8AC3E}">
        <p14:creationId xmlns:p14="http://schemas.microsoft.com/office/powerpoint/2010/main" val="265363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3958-798D-4605-A382-6FF66720E134}"/>
              </a:ext>
            </a:extLst>
          </p:cNvPr>
          <p:cNvSpPr>
            <a:spLocks noGrp="1"/>
          </p:cNvSpPr>
          <p:nvPr>
            <p:ph type="title"/>
          </p:nvPr>
        </p:nvSpPr>
        <p:spPr/>
        <p:txBody>
          <a:bodyPr/>
          <a:lstStyle/>
          <a:p>
            <a:pPr algn="ctr"/>
            <a:r>
              <a:rPr lang="en-IN" b="1" dirty="0"/>
              <a:t>Acknowledgement</a:t>
            </a:r>
            <a:br>
              <a:rPr lang="en-IN" dirty="0"/>
            </a:br>
            <a:endParaRPr lang="en-IN" dirty="0"/>
          </a:p>
        </p:txBody>
      </p:sp>
      <p:sp>
        <p:nvSpPr>
          <p:cNvPr id="3" name="Content Placeholder 2">
            <a:extLst>
              <a:ext uri="{FF2B5EF4-FFF2-40B4-BE49-F238E27FC236}">
                <a16:creationId xmlns:a16="http://schemas.microsoft.com/office/drawing/2014/main" id="{C77DEA3A-C7DF-4078-BE5C-A2DC885AD171}"/>
              </a:ext>
            </a:extLst>
          </p:cNvPr>
          <p:cNvSpPr>
            <a:spLocks noGrp="1"/>
          </p:cNvSpPr>
          <p:nvPr>
            <p:ph idx="1"/>
          </p:nvPr>
        </p:nvSpPr>
        <p:spPr/>
        <p:txBody>
          <a:bodyPr>
            <a:normAutofit/>
          </a:bodyPr>
          <a:lstStyle/>
          <a:p>
            <a:r>
              <a:rPr lang="en-IN" b="1" dirty="0"/>
              <a:t> </a:t>
            </a:r>
            <a:endParaRPr lang="en-IN" dirty="0"/>
          </a:p>
          <a:p>
            <a:r>
              <a:rPr lang="en-IN" sz="2000" dirty="0"/>
              <a:t>We have taken efforts in this project. However, it would not have been possible without the kind support and help of many individuals. We would like to extend our sincere thanks to all of them. We are highly thankful to </a:t>
            </a:r>
            <a:r>
              <a:rPr lang="en-IN" sz="2000" dirty="0" err="1"/>
              <a:t>Mr.Rahul.Varma</a:t>
            </a:r>
            <a:r>
              <a:rPr lang="en-IN" sz="2000" dirty="0"/>
              <a:t> for his guidance and constant supervision as well as for providing necessary information regarding the project and also for his support in completing the project. We would like to show our gratitude to all our friends who supported by their valuable guidelines. Finally, we are thankful to the Institution and Computer Science Engineering for providing us with the opportunity to work on a project related to the current issues.</a:t>
            </a:r>
          </a:p>
          <a:p>
            <a:endParaRPr lang="en-IN" dirty="0"/>
          </a:p>
          <a:p>
            <a:endParaRPr lang="en-IN" dirty="0"/>
          </a:p>
          <a:p>
            <a:pPr marL="0" indent="0">
              <a:buNone/>
            </a:pPr>
            <a:r>
              <a:rPr lang="en-IN" sz="1200" dirty="0"/>
              <a:t>                                                                                                                                                                                                            </a:t>
            </a:r>
            <a:r>
              <a:rPr lang="en-IN" sz="1200" b="1" dirty="0"/>
              <a:t>AMRUTHESH MP	  (AM.EN.U4CSE17008)</a:t>
            </a:r>
            <a:endParaRPr lang="en-IN" sz="1200" dirty="0"/>
          </a:p>
          <a:p>
            <a:pPr marL="0" indent="0">
              <a:buNone/>
            </a:pPr>
            <a:r>
              <a:rPr lang="en-IN" sz="1200" b="1" dirty="0"/>
              <a:t>				                                                                                                   KIRAN V GIREESH   (AM.EN.U4CSE17038)</a:t>
            </a:r>
            <a:endParaRPr lang="en-IN" sz="1200"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9582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7770-5959-4B17-B1F9-96F4406BAD5F}"/>
              </a:ext>
            </a:extLst>
          </p:cNvPr>
          <p:cNvSpPr>
            <a:spLocks noGrp="1"/>
          </p:cNvSpPr>
          <p:nvPr>
            <p:ph type="title"/>
          </p:nvPr>
        </p:nvSpPr>
        <p:spPr/>
        <p:txBody>
          <a:bodyPr/>
          <a:lstStyle/>
          <a:p>
            <a:pPr algn="ctr"/>
            <a:r>
              <a:rPr lang="en-IN" dirty="0"/>
              <a:t>Project abstract</a:t>
            </a:r>
            <a:br>
              <a:rPr lang="en-IN" dirty="0"/>
            </a:br>
            <a:endParaRPr lang="en-IN" dirty="0"/>
          </a:p>
        </p:txBody>
      </p:sp>
      <p:sp>
        <p:nvSpPr>
          <p:cNvPr id="3" name="Content Placeholder 2">
            <a:extLst>
              <a:ext uri="{FF2B5EF4-FFF2-40B4-BE49-F238E27FC236}">
                <a16:creationId xmlns:a16="http://schemas.microsoft.com/office/drawing/2014/main" id="{8213BD9E-EC47-48FD-B6DB-97114638A996}"/>
              </a:ext>
            </a:extLst>
          </p:cNvPr>
          <p:cNvSpPr>
            <a:spLocks noGrp="1"/>
          </p:cNvSpPr>
          <p:nvPr>
            <p:ph idx="1"/>
          </p:nvPr>
        </p:nvSpPr>
        <p:spPr/>
        <p:txBody>
          <a:bodyPr>
            <a:normAutofit fontScale="77500" lnSpcReduction="20000"/>
          </a:bodyPr>
          <a:lstStyle/>
          <a:p>
            <a:r>
              <a:rPr lang="en-IN" dirty="0"/>
              <a:t>Our group designed a blood donor app, in which a user can both request for blood as well as donate blood to the required user. The motto of our project is to “</a:t>
            </a:r>
            <a:r>
              <a:rPr lang="en-IN" i="1" dirty="0"/>
              <a:t>BRING A LIFE BACK TO POWER, MAKE BLOOD DONATION YOUR RESPONSIBILITY</a:t>
            </a:r>
            <a:r>
              <a:rPr lang="en-IN" dirty="0"/>
              <a:t>” A new user can either be registered as a donor or blood recipient. For requesting blood the user used should request an application in order to find a blood donor with appropriate blood group and other functionalities needed. </a:t>
            </a:r>
          </a:p>
          <a:p>
            <a:r>
              <a:rPr lang="en-IN" dirty="0"/>
              <a:t> A new user should register to the application first then only they can access the features of the application. They should register with their respective phone no so that that could be used for contacting them when respective donor’s or requests come across. Donors are matched with the requests when necessary conditions are satisfied with the donor and request, such as blood group etc.</a:t>
            </a:r>
          </a:p>
          <a:p>
            <a:r>
              <a:rPr lang="en-IN" dirty="0"/>
              <a:t>  The main purpose of this application is to reduce the number of deaths that are happening because of the failure in getting respective blood groups from the blood bank and donors etc. Our app helps in finding out respective donors within minutes and saving more lives. All the data about the donors are stored in the database. So that when a request comes across with matching credentials it instantly finds the donor. Which will result in saving millions of lives. </a:t>
            </a:r>
          </a:p>
          <a:p>
            <a:endParaRPr lang="en-IN" dirty="0"/>
          </a:p>
        </p:txBody>
      </p:sp>
    </p:spTree>
    <p:extLst>
      <p:ext uri="{BB962C8B-B14F-4D97-AF65-F5344CB8AC3E}">
        <p14:creationId xmlns:p14="http://schemas.microsoft.com/office/powerpoint/2010/main" val="136814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1E2F-427A-4537-B55E-53447E3ECFC4}"/>
              </a:ext>
            </a:extLst>
          </p:cNvPr>
          <p:cNvSpPr>
            <a:spLocks noGrp="1"/>
          </p:cNvSpPr>
          <p:nvPr>
            <p:ph type="title"/>
          </p:nvPr>
        </p:nvSpPr>
        <p:spPr/>
        <p:txBody>
          <a:bodyPr/>
          <a:lstStyle/>
          <a:p>
            <a:pPr algn="ctr"/>
            <a:r>
              <a:rPr lang="en-IN" dirty="0"/>
              <a:t>SYSTEM REQUIREMENTS</a:t>
            </a:r>
            <a:br>
              <a:rPr lang="en-IN" dirty="0"/>
            </a:br>
            <a:endParaRPr lang="en-IN" dirty="0"/>
          </a:p>
        </p:txBody>
      </p:sp>
      <p:sp>
        <p:nvSpPr>
          <p:cNvPr id="3" name="Content Placeholder 2">
            <a:extLst>
              <a:ext uri="{FF2B5EF4-FFF2-40B4-BE49-F238E27FC236}">
                <a16:creationId xmlns:a16="http://schemas.microsoft.com/office/drawing/2014/main" id="{C02BCCFE-A57C-4279-A2BA-BBFFADB65F8C}"/>
              </a:ext>
            </a:extLst>
          </p:cNvPr>
          <p:cNvSpPr>
            <a:spLocks noGrp="1"/>
          </p:cNvSpPr>
          <p:nvPr>
            <p:ph idx="1"/>
          </p:nvPr>
        </p:nvSpPr>
        <p:spPr/>
        <p:txBody>
          <a:bodyPr>
            <a:normAutofit fontScale="62500" lnSpcReduction="20000"/>
          </a:bodyPr>
          <a:lstStyle/>
          <a:p>
            <a:pPr lvl="0"/>
            <a:r>
              <a:rPr lang="en-IN" dirty="0"/>
              <a:t>The android device having android version 6.1 or higher.</a:t>
            </a:r>
          </a:p>
          <a:p>
            <a:pPr lvl="0"/>
            <a:r>
              <a:rPr lang="en-IN" dirty="0"/>
              <a:t>Internet connection</a:t>
            </a:r>
          </a:p>
          <a:p>
            <a:pPr lvl="0"/>
            <a:r>
              <a:rPr lang="en-IN" dirty="0" err="1"/>
              <a:t>Gps</a:t>
            </a:r>
            <a:r>
              <a:rPr lang="en-IN" dirty="0"/>
              <a:t> sensor </a:t>
            </a:r>
          </a:p>
          <a:p>
            <a:pPr lvl="0"/>
            <a:r>
              <a:rPr lang="en-IN" dirty="0"/>
              <a:t>User Registration</a:t>
            </a:r>
          </a:p>
          <a:p>
            <a:pPr marL="0" indent="0">
              <a:buNone/>
            </a:pPr>
            <a:r>
              <a:rPr lang="en-IN" dirty="0"/>
              <a:t>     When the application is opened the user is first prompted to either sign up if the user hasn’t registered yet or he can sign in with his registered mail/phone no </a:t>
            </a:r>
          </a:p>
          <a:p>
            <a:pPr marL="0" indent="0">
              <a:buNone/>
            </a:pPr>
            <a:r>
              <a:rPr lang="en-IN" dirty="0"/>
              <a:t> </a:t>
            </a:r>
          </a:p>
          <a:p>
            <a:pPr lvl="0"/>
            <a:r>
              <a:rPr lang="en-IN" dirty="0"/>
              <a:t>Adding credentials</a:t>
            </a:r>
          </a:p>
          <a:p>
            <a:pPr marL="0" indent="0">
              <a:buNone/>
            </a:pPr>
            <a:r>
              <a:rPr lang="en-IN" dirty="0"/>
              <a:t>       When a new user is logged in to the application. The user must input the details such as an address, phone                                                                                                                         number,  blood group, medical details etc.</a:t>
            </a:r>
          </a:p>
          <a:p>
            <a:pPr lvl="0"/>
            <a:r>
              <a:rPr lang="en-IN" dirty="0"/>
              <a:t>Blood Request</a:t>
            </a:r>
          </a:p>
          <a:p>
            <a:pPr marL="0" indent="0">
              <a:buNone/>
            </a:pPr>
            <a:r>
              <a:rPr lang="en-IN" dirty="0"/>
              <a:t> When a user wants a certain type of blood group they should fill up a form in order to match to the donor with necessary conditions satisfied. The form contains details such as blood group, address,(or location using GPS).</a:t>
            </a:r>
          </a:p>
          <a:p>
            <a:endParaRPr lang="en-IN" dirty="0"/>
          </a:p>
        </p:txBody>
      </p:sp>
    </p:spTree>
    <p:extLst>
      <p:ext uri="{BB962C8B-B14F-4D97-AF65-F5344CB8AC3E}">
        <p14:creationId xmlns:p14="http://schemas.microsoft.com/office/powerpoint/2010/main" val="364159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E6C9-5A5F-41A9-AEE3-76402FCC0F80}"/>
              </a:ext>
            </a:extLst>
          </p:cNvPr>
          <p:cNvSpPr>
            <a:spLocks noGrp="1"/>
          </p:cNvSpPr>
          <p:nvPr>
            <p:ph type="title"/>
          </p:nvPr>
        </p:nvSpPr>
        <p:spPr/>
        <p:txBody>
          <a:bodyPr/>
          <a:lstStyle/>
          <a:p>
            <a:pPr algn="ctr"/>
            <a:r>
              <a:rPr lang="en-IN" dirty="0"/>
              <a:t>FEATURES</a:t>
            </a:r>
          </a:p>
        </p:txBody>
      </p:sp>
      <p:sp>
        <p:nvSpPr>
          <p:cNvPr id="3" name="Content Placeholder 2">
            <a:extLst>
              <a:ext uri="{FF2B5EF4-FFF2-40B4-BE49-F238E27FC236}">
                <a16:creationId xmlns:a16="http://schemas.microsoft.com/office/drawing/2014/main" id="{515CE20C-F8CC-468C-827C-3ECC0D2AEA88}"/>
              </a:ext>
            </a:extLst>
          </p:cNvPr>
          <p:cNvSpPr>
            <a:spLocks noGrp="1"/>
          </p:cNvSpPr>
          <p:nvPr>
            <p:ph idx="1"/>
          </p:nvPr>
        </p:nvSpPr>
        <p:spPr/>
        <p:txBody>
          <a:bodyPr>
            <a:normAutofit fontScale="85000" lnSpcReduction="20000"/>
          </a:bodyPr>
          <a:lstStyle/>
          <a:p>
            <a:pPr lvl="0"/>
            <a:r>
              <a:rPr lang="en-IN" dirty="0"/>
              <a:t>Intent</a:t>
            </a:r>
          </a:p>
          <a:p>
            <a:r>
              <a:rPr lang="en-IN" dirty="0"/>
              <a:t>The intent filter specifies the types of intents to which an activity, service, or broadcast receiver can respond to by declaring the capabilities of a component. Android components register intent filters either statically in the </a:t>
            </a:r>
            <a:r>
              <a:rPr lang="en-IN" dirty="0" err="1"/>
              <a:t>AndroidManifest</a:t>
            </a:r>
            <a:r>
              <a:rPr lang="en-IN" dirty="0"/>
              <a:t>. XML or in case of a broadcast receiver also dynamically via code</a:t>
            </a:r>
          </a:p>
          <a:p>
            <a:pPr lvl="0"/>
            <a:r>
              <a:rPr lang="en-IN" dirty="0" err="1"/>
              <a:t>AppCompatActivity</a:t>
            </a:r>
            <a:endParaRPr lang="en-IN" dirty="0"/>
          </a:p>
          <a:p>
            <a:r>
              <a:rPr lang="en-IN" dirty="0" err="1"/>
              <a:t>AppCompatActivity</a:t>
            </a:r>
            <a:r>
              <a:rPr lang="en-IN" dirty="0"/>
              <a:t> is a specific type of activity that allows you to use the support library action bar features. The fragment represents a behaviour or a portion of a user interface in an Activity. You can combine multiple fragments in a single activity to build a multi-pane UI and reuse a fragment in multiple activities</a:t>
            </a:r>
          </a:p>
          <a:p>
            <a:pPr lvl="0"/>
            <a:r>
              <a:rPr lang="en-IN" dirty="0"/>
              <a:t>String request</a:t>
            </a:r>
          </a:p>
          <a:p>
            <a:r>
              <a:rPr lang="en-IN" dirty="0"/>
              <a:t> Request: A Base Class which contains Network related information like HTTP Methods. – </a:t>
            </a:r>
            <a:r>
              <a:rPr lang="en-IN" dirty="0" err="1"/>
              <a:t>StringRequest</a:t>
            </a:r>
            <a:r>
              <a:rPr lang="en-IN" dirty="0"/>
              <a:t>: HTTP Request where the response is parsed a String.</a:t>
            </a:r>
          </a:p>
          <a:p>
            <a:endParaRPr lang="en-IN" dirty="0"/>
          </a:p>
        </p:txBody>
      </p:sp>
    </p:spTree>
    <p:extLst>
      <p:ext uri="{BB962C8B-B14F-4D97-AF65-F5344CB8AC3E}">
        <p14:creationId xmlns:p14="http://schemas.microsoft.com/office/powerpoint/2010/main" val="264674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364A-CE8D-4F37-900E-032CDF303B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946CE0-E0D9-4F5F-A659-43D91D4242ED}"/>
              </a:ext>
            </a:extLst>
          </p:cNvPr>
          <p:cNvSpPr>
            <a:spLocks noGrp="1"/>
          </p:cNvSpPr>
          <p:nvPr>
            <p:ph idx="1"/>
          </p:nvPr>
        </p:nvSpPr>
        <p:spPr/>
        <p:txBody>
          <a:bodyPr>
            <a:normAutofit fontScale="62500" lnSpcReduction="20000"/>
          </a:bodyPr>
          <a:lstStyle/>
          <a:p>
            <a:pPr lvl="0"/>
            <a:r>
              <a:rPr lang="en-IN" dirty="0"/>
              <a:t>Volley</a:t>
            </a:r>
          </a:p>
          <a:p>
            <a:r>
              <a:rPr lang="en-IN" dirty="0"/>
              <a:t>Volley is an HTTP library that makes networking for Android apps easier and most importantly, faster. Volley is available on </a:t>
            </a:r>
            <a:r>
              <a:rPr lang="en-IN" dirty="0">
                <a:hlinkClick r:id="rId2"/>
              </a:rPr>
              <a:t>GitHub</a:t>
            </a:r>
            <a:r>
              <a:rPr lang="en-IN" dirty="0"/>
              <a:t>.</a:t>
            </a:r>
          </a:p>
          <a:p>
            <a:r>
              <a:rPr lang="en-IN" dirty="0"/>
              <a:t>       Volley offers the following benefits:</a:t>
            </a:r>
          </a:p>
          <a:p>
            <a:pPr lvl="0"/>
            <a:r>
              <a:rPr lang="en-IN" dirty="0"/>
              <a:t>Automatic scheduling of network requests.</a:t>
            </a:r>
          </a:p>
          <a:p>
            <a:pPr lvl="0"/>
            <a:r>
              <a:rPr lang="en-IN" dirty="0"/>
              <a:t>Multiple concurrent network connections.</a:t>
            </a:r>
          </a:p>
          <a:p>
            <a:pPr lvl="0"/>
            <a:r>
              <a:rPr lang="en-IN" dirty="0"/>
              <a:t>Transparent disk and memory response caching with standard HTTP </a:t>
            </a:r>
            <a:r>
              <a:rPr lang="en-IN" dirty="0">
                <a:hlinkClick r:id="rId3"/>
              </a:rPr>
              <a:t>cache coherence</a:t>
            </a:r>
            <a:r>
              <a:rPr lang="en-IN" dirty="0"/>
              <a:t>.</a:t>
            </a:r>
          </a:p>
          <a:p>
            <a:pPr lvl="0"/>
            <a:r>
              <a:rPr lang="en-IN" dirty="0"/>
              <a:t>Support for request prioritization.</a:t>
            </a:r>
          </a:p>
          <a:p>
            <a:pPr lvl="0"/>
            <a:r>
              <a:rPr lang="en-IN" dirty="0"/>
              <a:t>Cancellation request API. You can cancel a single request, or you can set blocks or scopes of requests to cancel.</a:t>
            </a:r>
          </a:p>
          <a:p>
            <a:pPr lvl="0"/>
            <a:r>
              <a:rPr lang="en-IN" dirty="0"/>
              <a:t>Ease of customization, for example, for retry and </a:t>
            </a:r>
            <a:r>
              <a:rPr lang="en-IN" dirty="0" err="1"/>
              <a:t>backoff</a:t>
            </a:r>
            <a:r>
              <a:rPr lang="en-IN" dirty="0"/>
              <a:t>.</a:t>
            </a:r>
          </a:p>
          <a:p>
            <a:pPr lvl="0"/>
            <a:r>
              <a:rPr lang="en-IN" dirty="0"/>
              <a:t>Strong ordering that makes it easy to correctly populate your UI with data fetched asynchronously from the network.</a:t>
            </a:r>
          </a:p>
          <a:p>
            <a:r>
              <a:rPr lang="en-IN" dirty="0"/>
              <a:t>Debugging and tracing tools</a:t>
            </a:r>
          </a:p>
        </p:txBody>
      </p:sp>
    </p:spTree>
    <p:extLst>
      <p:ext uri="{BB962C8B-B14F-4D97-AF65-F5344CB8AC3E}">
        <p14:creationId xmlns:p14="http://schemas.microsoft.com/office/powerpoint/2010/main" val="334706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A310-097F-4740-AFC7-1817BEF842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363CC0-B0FD-4D1D-B895-ED793247672B}"/>
              </a:ext>
            </a:extLst>
          </p:cNvPr>
          <p:cNvSpPr>
            <a:spLocks noGrp="1"/>
          </p:cNvSpPr>
          <p:nvPr>
            <p:ph idx="1"/>
          </p:nvPr>
        </p:nvSpPr>
        <p:spPr/>
        <p:txBody>
          <a:bodyPr>
            <a:normAutofit fontScale="92500" lnSpcReduction="20000"/>
          </a:bodyPr>
          <a:lstStyle/>
          <a:p>
            <a:r>
              <a:rPr lang="en-IN" dirty="0"/>
              <a:t> </a:t>
            </a:r>
          </a:p>
          <a:p>
            <a:pPr lvl="0"/>
            <a:r>
              <a:rPr lang="en-IN" dirty="0"/>
              <a:t>Handler</a:t>
            </a:r>
          </a:p>
          <a:p>
            <a:r>
              <a:rPr lang="en-IN" dirty="0"/>
              <a:t>A Handler allows communicating back with UI thread from other background thread. This is useful in android as android doesn't allow other threads to communicate directly with UI thread. A Handler allows you to send and process Message and Runnable objects associated with a thread's </a:t>
            </a:r>
            <a:r>
              <a:rPr lang="en-IN" dirty="0" err="1"/>
              <a:t>MessageQueue</a:t>
            </a:r>
            <a:r>
              <a:rPr lang="en-IN" dirty="0"/>
              <a:t>.</a:t>
            </a:r>
          </a:p>
          <a:p>
            <a:pPr lvl="0"/>
            <a:r>
              <a:rPr lang="en-IN" dirty="0"/>
              <a:t>Params</a:t>
            </a:r>
          </a:p>
          <a:p>
            <a:r>
              <a:rPr lang="en-IN" dirty="0"/>
              <a:t>   </a:t>
            </a:r>
            <a:r>
              <a:rPr lang="en-IN" dirty="0" err="1"/>
              <a:t>AsyncTask</a:t>
            </a:r>
            <a:r>
              <a:rPr lang="en-IN" dirty="0"/>
              <a:t> is a Class which has three methods. </a:t>
            </a:r>
            <a:r>
              <a:rPr lang="en-IN" dirty="0" err="1"/>
              <a:t>DoInBackground</a:t>
            </a:r>
            <a:r>
              <a:rPr lang="en-IN" dirty="0"/>
              <a:t>() gets called after </a:t>
            </a:r>
            <a:r>
              <a:rPr lang="en-IN" dirty="0" err="1"/>
              <a:t>onPreExecute</a:t>
            </a:r>
            <a:r>
              <a:rPr lang="en-IN" dirty="0"/>
              <a:t>(). In some cases, the </a:t>
            </a:r>
            <a:r>
              <a:rPr lang="en-IN" dirty="0" err="1"/>
              <a:t>onPreExecute</a:t>
            </a:r>
            <a:r>
              <a:rPr lang="en-IN" dirty="0"/>
              <a:t> might be returning some value. This value can be captured by </a:t>
            </a:r>
            <a:r>
              <a:rPr lang="en-IN" dirty="0" err="1"/>
              <a:t>doInBackground</a:t>
            </a:r>
            <a:r>
              <a:rPr lang="en-IN" dirty="0"/>
              <a:t>() with the Params field. This param can be either Int, Strings, Collection, Context.</a:t>
            </a:r>
          </a:p>
          <a:p>
            <a:endParaRPr lang="en-IN" dirty="0"/>
          </a:p>
        </p:txBody>
      </p:sp>
    </p:spTree>
    <p:extLst>
      <p:ext uri="{BB962C8B-B14F-4D97-AF65-F5344CB8AC3E}">
        <p14:creationId xmlns:p14="http://schemas.microsoft.com/office/powerpoint/2010/main" val="20838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4C0B-D097-46E9-929B-5472901943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CA6761-E57B-4B02-B7A5-BBC1440A0FA7}"/>
              </a:ext>
            </a:extLst>
          </p:cNvPr>
          <p:cNvSpPr>
            <a:spLocks noGrp="1"/>
          </p:cNvSpPr>
          <p:nvPr>
            <p:ph idx="1"/>
          </p:nvPr>
        </p:nvSpPr>
        <p:spPr/>
        <p:txBody>
          <a:bodyPr>
            <a:normAutofit fontScale="77500" lnSpcReduction="20000"/>
          </a:bodyPr>
          <a:lstStyle/>
          <a:p>
            <a:pPr lvl="0"/>
            <a:r>
              <a:rPr lang="en-IN" dirty="0"/>
              <a:t>Context</a:t>
            </a:r>
          </a:p>
          <a:p>
            <a:r>
              <a:rPr lang="en-IN" dirty="0"/>
              <a:t>Interface to global information about an application environment. This is an abstract class whose implementation is provided by the Android system. It allows access to application-specific resources and classes, as well as up-calls for application-level operations such as launching activities, broadcasting and receiving intents, etc.</a:t>
            </a:r>
          </a:p>
          <a:p>
            <a:pPr lvl="0"/>
            <a:r>
              <a:rPr lang="en-IN" dirty="0" err="1"/>
              <a:t>AssertEquals</a:t>
            </a:r>
            <a:endParaRPr lang="en-IN" dirty="0"/>
          </a:p>
          <a:p>
            <a:r>
              <a:rPr lang="en-IN" dirty="0" err="1"/>
              <a:t>assertEquals</a:t>
            </a:r>
            <a:r>
              <a:rPr lang="en-IN" dirty="0"/>
              <a:t>. Asserts that two doubles are equal concerning a delta. If they are not an </a:t>
            </a:r>
            <a:r>
              <a:rPr lang="en-IN" dirty="0" err="1"/>
              <a:t>AssertionFailedError</a:t>
            </a:r>
            <a:r>
              <a:rPr lang="en-IN" dirty="0"/>
              <a:t> is thrown with the given message. If the expected value is infinity then the delta value is ignored</a:t>
            </a:r>
          </a:p>
          <a:p>
            <a:pPr lvl="0"/>
            <a:r>
              <a:rPr lang="en-IN" dirty="0" err="1"/>
              <a:t>setContentView</a:t>
            </a:r>
            <a:endParaRPr lang="en-IN" dirty="0"/>
          </a:p>
          <a:p>
            <a:r>
              <a:rPr lang="en-IN" dirty="0" err="1"/>
              <a:t>setContentView</a:t>
            </a:r>
            <a:r>
              <a:rPr lang="en-IN" dirty="0"/>
              <a:t>() is a very important function when it comes to programming with Android. One has to understand its use completely to work with Android </a:t>
            </a:r>
            <a:r>
              <a:rPr lang="en-IN" dirty="0" err="1"/>
              <a:t>UserInterface</a:t>
            </a:r>
            <a:r>
              <a:rPr lang="en-IN" dirty="0"/>
              <a:t>. Basically what this function does is display the Layout created through XML or the Dynamically created layout view in the Screen.</a:t>
            </a:r>
          </a:p>
          <a:p>
            <a:endParaRPr lang="en-IN" dirty="0"/>
          </a:p>
        </p:txBody>
      </p:sp>
    </p:spTree>
    <p:extLst>
      <p:ext uri="{BB962C8B-B14F-4D97-AF65-F5344CB8AC3E}">
        <p14:creationId xmlns:p14="http://schemas.microsoft.com/office/powerpoint/2010/main" val="97850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AC1C-F92D-4FB5-9870-CE04F7A88F9B}"/>
              </a:ext>
            </a:extLst>
          </p:cNvPr>
          <p:cNvSpPr>
            <a:spLocks noGrp="1"/>
          </p:cNvSpPr>
          <p:nvPr>
            <p:ph type="title"/>
          </p:nvPr>
        </p:nvSpPr>
        <p:spPr/>
        <p:txBody>
          <a:bodyPr/>
          <a:lstStyle/>
          <a:p>
            <a:pPr algn="ctr"/>
            <a:r>
              <a:rPr lang="en-IN" dirty="0"/>
              <a:t>SCREENS</a:t>
            </a:r>
          </a:p>
        </p:txBody>
      </p:sp>
      <p:sp>
        <p:nvSpPr>
          <p:cNvPr id="3" name="Content Placeholder 2">
            <a:extLst>
              <a:ext uri="{FF2B5EF4-FFF2-40B4-BE49-F238E27FC236}">
                <a16:creationId xmlns:a16="http://schemas.microsoft.com/office/drawing/2014/main" id="{3913F5FA-320A-46C1-AC40-056D2714C3F6}"/>
              </a:ext>
            </a:extLst>
          </p:cNvPr>
          <p:cNvSpPr>
            <a:spLocks noGrp="1"/>
          </p:cNvSpPr>
          <p:nvPr>
            <p:ph idx="1"/>
          </p:nvPr>
        </p:nvSpPr>
        <p:spPr/>
        <p:txBody>
          <a:bodyPr/>
          <a:lstStyle/>
          <a:p>
            <a:r>
              <a:rPr lang="en-IN" dirty="0"/>
              <a:t>Login page</a:t>
            </a:r>
          </a:p>
          <a:p>
            <a:endParaRPr lang="en-IN" dirty="0"/>
          </a:p>
        </p:txBody>
      </p:sp>
      <p:pic>
        <p:nvPicPr>
          <p:cNvPr id="5" name="image4.jpg">
            <a:extLst>
              <a:ext uri="{FF2B5EF4-FFF2-40B4-BE49-F238E27FC236}">
                <a16:creationId xmlns:a16="http://schemas.microsoft.com/office/drawing/2014/main" id="{161750E0-28A2-43C9-8F0D-F851290278E8}"/>
              </a:ext>
            </a:extLst>
          </p:cNvPr>
          <p:cNvPicPr/>
          <p:nvPr/>
        </p:nvPicPr>
        <p:blipFill>
          <a:blip r:embed="rId2"/>
          <a:srcRect/>
          <a:stretch>
            <a:fillRect/>
          </a:stretch>
        </p:blipFill>
        <p:spPr>
          <a:xfrm>
            <a:off x="4324667" y="1898014"/>
            <a:ext cx="3542665" cy="4023391"/>
          </a:xfrm>
          <a:prstGeom prst="rect">
            <a:avLst/>
          </a:prstGeom>
          <a:ln/>
        </p:spPr>
      </p:pic>
    </p:spTree>
    <p:extLst>
      <p:ext uri="{BB962C8B-B14F-4D97-AF65-F5344CB8AC3E}">
        <p14:creationId xmlns:p14="http://schemas.microsoft.com/office/powerpoint/2010/main" val="3250286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1101</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BLOOD BANK APPLICATION </vt:lpstr>
      <vt:lpstr>Acknowledgement </vt:lpstr>
      <vt:lpstr>Project abstract </vt:lpstr>
      <vt:lpstr>SYSTEM REQUIREMENTS </vt:lpstr>
      <vt:lpstr>FEATURES</vt:lpstr>
      <vt:lpstr>PowerPoint Presentation</vt:lpstr>
      <vt:lpstr>PowerPoint Presentation</vt:lpstr>
      <vt:lpstr>PowerPoint Presentation</vt:lpstr>
      <vt:lpstr>SCREENS</vt:lpstr>
      <vt:lpstr>Request page  </vt:lpstr>
      <vt:lpstr> Donor Registration </vt:lpstr>
      <vt:lpstr>Profile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APPLICATION </dc:title>
  <dc:creator>Kiran V Gireesh</dc:creator>
  <cp:lastModifiedBy>Kiran V Gireesh</cp:lastModifiedBy>
  <cp:revision>5</cp:revision>
  <dcterms:created xsi:type="dcterms:W3CDTF">2020-06-03T06:06:27Z</dcterms:created>
  <dcterms:modified xsi:type="dcterms:W3CDTF">2020-06-03T07:26:27Z</dcterms:modified>
</cp:coreProperties>
</file>