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78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73" r:id="rId14"/>
    <p:sldId id="272" r:id="rId15"/>
    <p:sldId id="275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6" r:id="rId30"/>
    <p:sldId id="294" r:id="rId31"/>
    <p:sldId id="295" r:id="rId32"/>
    <p:sldId id="269" r:id="rId33"/>
    <p:sldId id="276" r:id="rId34"/>
    <p:sldId id="270" r:id="rId35"/>
    <p:sldId id="27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>
      <p:cViewPr varScale="1">
        <p:scale>
          <a:sx n="87" d="100"/>
          <a:sy n="87" d="100"/>
        </p:scale>
        <p:origin x="133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B34D3-F51D-457A-AF05-70CA23CABBA8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02B31-8898-4914-8118-0F142A821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2/15/24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8FBD0E-FC69-4FCB-A2E7-DFF170BDE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2/15/24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8FBD0E-FC69-4FCB-A2E7-DFF170BDE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2/15/24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8FBD0E-FC69-4FCB-A2E7-DFF170BDE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709.10159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700808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b="1" dirty="0">
                <a:latin typeface="Times New Roman" pitchFamily="18" charset="0"/>
                <a:cs typeface="Times New Roman" pitchFamily="18" charset="0"/>
              </a:rPr>
              <a:t>Hate Speech Detection In Twitter Using Deep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7864" y="4941168"/>
            <a:ext cx="518457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Project by: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Amruth Kannan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0" y="6492240"/>
            <a:ext cx="1920240" cy="365760"/>
          </a:xfrm>
        </p:spPr>
        <p:txBody>
          <a:bodyPr/>
          <a:lstStyle/>
          <a:p>
            <a:r>
              <a:rPr lang="en-US" dirty="0"/>
              <a:t>2/15/24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52128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FE4E-991A-3430-9424-3E5F8AC9A685}"/>
              </a:ext>
            </a:extLst>
          </p:cNvPr>
          <p:cNvSpPr txBox="1"/>
          <p:nvPr/>
        </p:nvSpPr>
        <p:spPr>
          <a:xfrm>
            <a:off x="1979712" y="2348880"/>
            <a:ext cx="51845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MODULE 1 : DATA PROCESSING</a:t>
            </a:r>
            <a:r>
              <a:rPr lang="en-US" u="sng" dirty="0"/>
              <a:t>           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Removing Special characters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Removing </a:t>
            </a:r>
            <a:r>
              <a:rPr lang="en-IN" dirty="0" err="1"/>
              <a:t>Stopwords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Tokenization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u="sng" dirty="0"/>
              <a:t>MODULE 2 : CLASSIFICATION ALGORITHMS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D-CNN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LSTM</a:t>
            </a:r>
          </a:p>
          <a:p>
            <a:pPr marL="285750" indent="-285750" algn="just"/>
            <a:endParaRPr lang="en-IN" dirty="0"/>
          </a:p>
          <a:p>
            <a:pPr marL="285750" indent="-285750" algn="just"/>
            <a:r>
              <a:rPr lang="en-IN" b="1" u="sng" dirty="0"/>
              <a:t>MODULE 3: ESTIMATION OF ACCURACY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Precision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Recall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F1 - score</a:t>
            </a:r>
          </a:p>
          <a:p>
            <a:pPr marL="285750" indent="-285750" algn="just"/>
            <a:endParaRPr lang="en-IN" b="1" dirty="0"/>
          </a:p>
          <a:p>
            <a:pPr marL="285750" indent="-285750" algn="just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224136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114EA-F8F9-C80A-6D73-74BCA9958F02}"/>
              </a:ext>
            </a:extLst>
          </p:cNvPr>
          <p:cNvSpPr txBox="1"/>
          <p:nvPr/>
        </p:nvSpPr>
        <p:spPr>
          <a:xfrm>
            <a:off x="1259632" y="2420888"/>
            <a:ext cx="698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dataset used for this study is taken from Kaggle.com.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prepared by collecting the tweets from Twitter.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found that the dataset contained only English tweets by manual inspection.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developed dataset contained a total of 31,962 English written tweets.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dataset consists of 3 attributes and 31962 instances.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attributes are id, label, tweets.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most important attribute is tweets.</a:t>
            </a:r>
          </a:p>
          <a:p>
            <a:pPr marL="285750" indent="-285750" algn="just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B4CA-AC00-5D80-411D-6668061B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368152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Proposed Techniques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3568" y="191683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D-CNN </a:t>
            </a:r>
            <a:endParaRPr lang="en-US" b="1" dirty="0"/>
          </a:p>
        </p:txBody>
      </p:sp>
      <p:pic>
        <p:nvPicPr>
          <p:cNvPr id="35" name="Picture 34" descr="dcnn1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132856"/>
            <a:ext cx="5124570" cy="404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8887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 descr="dcnn2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1412776"/>
            <a:ext cx="4151536" cy="45910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lst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9827" y="2564904"/>
            <a:ext cx="3534173" cy="2952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141277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LSTM</a:t>
            </a:r>
            <a:endParaRPr lang="en-US" b="1" dirty="0"/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251520" y="2924944"/>
          <a:ext cx="5288012" cy="2529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097380" imgH="5028571" progId="PBrush">
                  <p:embed/>
                </p:oleObj>
              </mc:Choice>
              <mc:Fallback>
                <p:oleObj r:id="rId3" imgW="8097380" imgH="5028571" progId="PBrush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924944"/>
                        <a:ext cx="5288012" cy="25297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836712"/>
            <a:ext cx="7416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u="sng" dirty="0"/>
          </a:p>
          <a:p>
            <a:r>
              <a:rPr lang="en-IN" b="1" u="sng" dirty="0"/>
              <a:t>DCNN: 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D-CNNs use dynamic filters that are learned during the training process, as</a:t>
            </a:r>
          </a:p>
          <a:p>
            <a:r>
              <a:rPr lang="en-IN" dirty="0"/>
              <a:t>    </a:t>
            </a:r>
            <a:r>
              <a:rPr lang="en-US" dirty="0"/>
              <a:t>opposed to static filters in traditional CNNs.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D-CNN architecture includes </a:t>
            </a:r>
            <a:r>
              <a:rPr lang="en-US" dirty="0" err="1"/>
              <a:t>convolutional</a:t>
            </a:r>
            <a:r>
              <a:rPr lang="en-US" dirty="0"/>
              <a:t> layers with dynamic filters, </a:t>
            </a:r>
          </a:p>
          <a:p>
            <a:r>
              <a:rPr lang="en-IN" dirty="0"/>
              <a:t>    </a:t>
            </a:r>
            <a:r>
              <a:rPr lang="en-US" dirty="0"/>
              <a:t>along with other layers such as pooling and fully connected layers.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D-CNNs are particularly useful in tasks where the input data has varying</a:t>
            </a:r>
          </a:p>
          <a:p>
            <a:r>
              <a:rPr lang="en-IN" dirty="0"/>
              <a:t>    </a:t>
            </a:r>
            <a:r>
              <a:rPr lang="en-US" dirty="0"/>
              <a:t>spatial characteristics, such as object detection in images or video frames.</a:t>
            </a:r>
          </a:p>
          <a:p>
            <a:br>
              <a:rPr lang="en-IN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501008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u="sng" dirty="0"/>
          </a:p>
          <a:p>
            <a:r>
              <a:rPr lang="en-IN" b="1" u="sng" dirty="0"/>
              <a:t>LSTM:</a:t>
            </a:r>
          </a:p>
          <a:p>
            <a:pPr>
              <a:buFont typeface="Wingdings" pitchFamily="2" charset="2"/>
              <a:buChar char="v"/>
            </a:pPr>
            <a:endParaRPr lang="en-IN" b="1" u="sng" dirty="0"/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   Long Short-Term Memory (LSTM) neural networks are</a:t>
            </a:r>
            <a:r>
              <a:rPr lang="en-IN" alt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used in the fields of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sym typeface="+mn-ea"/>
              </a:rPr>
              <a:t>  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deep learning and artificial intelligence.</a:t>
            </a:r>
            <a:endParaRPr lang="en-IN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   Because the LSTM can</a:t>
            </a:r>
            <a:r>
              <a:rPr lang="en-IN" alt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develop itself through feedback connections</a:t>
            </a:r>
            <a:endParaRPr lang="en-IN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IN" altLang="en-US" dirty="0">
                <a:latin typeface="Times New Roman" pitchFamily="18" charset="0"/>
                <a:cs typeface="Times New Roman" pitchFamily="18" charset="0"/>
                <a:sym typeface="+mn-ea"/>
              </a:rPr>
              <a:t>    And </a:t>
            </a:r>
            <a:r>
              <a:rPr lang="en-IN" altLang="en-US" dirty="0" err="1">
                <a:latin typeface="Times New Roman" pitchFamily="18" charset="0"/>
                <a:cs typeface="Times New Roman" pitchFamily="18" charset="0"/>
                <a:sym typeface="+mn-ea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t has a distinct</a:t>
            </a:r>
            <a:r>
              <a:rPr lang="en-IN" alt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advantage over traditional feed forward neural</a:t>
            </a:r>
          </a:p>
          <a:p>
            <a:r>
              <a:rPr lang="en-IN" altLang="en-US" dirty="0">
                <a:latin typeface="Times New Roman" pitchFamily="18" charset="0"/>
                <a:cs typeface="Times New Roman" pitchFamily="18" charset="0"/>
                <a:sym typeface="+mn-ea"/>
              </a:rPr>
              <a:t>  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networks</a:t>
            </a:r>
            <a:r>
              <a:rPr lang="en-IN" altLang="en-US" dirty="0">
                <a:latin typeface="Times New Roman" pitchFamily="18" charset="0"/>
                <a:cs typeface="Times New Roman" pitchFamily="18" charset="0"/>
                <a:sym typeface="+mn-ea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>
              <a:buFont typeface="Wingdings" pitchFamily="2" charset="2"/>
              <a:buChar char="v"/>
            </a:pPr>
            <a:endParaRPr lang="en-US" b="1" u="sng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A142EB-1DC0-8A52-348E-C8873552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"../content/train_E6oV3lV.csv"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#to read and store in panda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dataframe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"../content/test_tweets_anuFYb8.csv"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#to read and store in panda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dataframe</a:t>
            </a:r>
            <a:endParaRPr lang="en-US" sz="12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E1C55-902E-5DB4-E26E-F404835B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BFE9C-657E-EC1F-A456-8F8278D6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A7340C-A227-6B54-4562-1DA4766B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Code: Reading Dataset</a:t>
            </a:r>
          </a:p>
        </p:txBody>
      </p:sp>
    </p:spTree>
    <p:extLst>
      <p:ext uri="{BB962C8B-B14F-4D97-AF65-F5344CB8AC3E}">
        <p14:creationId xmlns:p14="http://schemas.microsoft.com/office/powerpoint/2010/main" val="97431879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06E10C-A899-1829-6C25-CC1322AD4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process_message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review_text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remove all the special characters</a:t>
            </a:r>
            <a:endParaRPr lang="en-US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new_review_text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re.sub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"[^a-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zA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-Z]"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review_text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convert all letters to lower case</a:t>
            </a:r>
            <a:endParaRPr lang="en-US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words =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new_review_text.lower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().split()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remove stop words</a:t>
            </a:r>
            <a:endParaRPr lang="en-US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words = [w </a:t>
            </a:r>
            <a:r>
              <a:rPr lang="en-US" sz="1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 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words </a:t>
            </a:r>
            <a:r>
              <a:rPr lang="en-US" sz="1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 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eng_stops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lemmatizer</a:t>
            </a:r>
            <a:endParaRPr lang="en-US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words = [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lemmatizer.lemmatize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(word) </a:t>
            </a:r>
            <a:r>
              <a:rPr lang="en-US" sz="1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 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words]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join all words back to text</a:t>
            </a:r>
            <a:endParaRPr lang="en-US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.join(words))</a:t>
            </a:r>
          </a:p>
          <a:p>
            <a:pPr marL="109728" indent="0">
              <a:buNone/>
            </a:pP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clean_tweet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'tweet'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].apply(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x: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process_message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(x))</a:t>
            </a:r>
          </a:p>
          <a:p>
            <a:pPr marL="109728" indent="0">
              <a:buNone/>
            </a:pP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clean_tweet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'tweet'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].apply(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x: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process_message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(x))</a:t>
            </a:r>
          </a:p>
          <a:p>
            <a:pPr marL="109728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574A8-C9D9-D659-2EF9-FF688984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E0C34-806F-C1DB-C76D-431BCCD9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AF631E-02F2-45CF-8163-2D06326A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Code: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334899979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90B902-8E75-44B6-0E3C-5D689B779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9857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createPieChartFor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t_df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109728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t_df.value_counts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()/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t_df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labels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t_df.value_counts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index.values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sizes = 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fig1, ax1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ax1.pie(sizes, labels=labels,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autopct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'%1.2f%%'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shadow=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startangle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ax1.axis(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'equal'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createPieChartFor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train_df.label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27F86-0F27-C6FC-9D8E-60A09544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C127A-5445-764D-243C-14235FB2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6D270C-3008-480E-CCBE-7FC9B19B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57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C8F16E-FA57-BD3C-48E3-0DEFAEEA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5455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createWrdCloudForSentiment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sentiment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sentiment_num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3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sentiment==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'Hate'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train_df.label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sentiment_num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words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.join(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temp_df.clean_tweet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cleaned_words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.join([w </a:t>
            </a:r>
            <a:r>
              <a:rPr lang="en-US" sz="1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 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words.split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       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'http'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       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w.startswith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'@'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       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w!=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'user'</a:t>
            </a:r>
            <a:endParaRPr lang="en-US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        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w!=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'RT'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109728" indent="0"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wrdcld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WordCloud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stopwords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=STOPWORDS,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background_color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'black'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width=</a:t>
            </a:r>
            <a:r>
              <a:rPr lang="en-US" sz="13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1500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height=</a:t>
            </a:r>
            <a:r>
              <a:rPr lang="en-US" sz="13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).generate(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cleaned_words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3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3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wrdcld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plt.axis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'off'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endParaRPr lang="en-US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96C7D-8D2F-60E9-5100-A0CF6F0E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4841D-83D6-F64F-B7FB-3AE1C33B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AC1BA1-D975-C0C0-1905-6F13422F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07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7628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27687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Motivation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Objective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Base Paper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Problem Statement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Literature Survey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Modules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Dataset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Work Plan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Proposed Techniques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5699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Layout of the Presentation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5466D-5454-C72F-2433-7DF25FD7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230BC-125C-D61A-2D73-8EAAB2CA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54D544-C961-98D7-203B-0A054370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17C650-DDA9-D82A-AFB4-23D183B7C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4464495" cy="338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FD82DD3-76D2-5DE7-BE9D-7C97B08AF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16" y="245691"/>
            <a:ext cx="432048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7C233D8-93C3-AC9F-6E58-1F093F1EF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082950"/>
            <a:ext cx="4464495" cy="308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61046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27A470-4A81-0178-A1A3-63707EBC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458611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train_df.clean_tweet.values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test_df.clean_tweet.values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train_df.label.values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to_categorical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(target)</a:t>
            </a:r>
          </a:p>
          <a:p>
            <a:pPr marL="109728" indent="0">
              <a:buNone/>
            </a:pP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train_text.shape,target.shape,y.shape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train_text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</a:p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X_train_text,X_val_text,y_train,y_val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train_text,y,test_size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,stratify=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y,random_state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123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X_train_text.shape,y_train.shape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X_val_text.shape,y_val.shape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.join(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word_tokenize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FreqDist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num_unique_word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num_unique_word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MAX_REVIEW_LEN=</a:t>
            </a:r>
            <a:r>
              <a:rPr lang="en-US" sz="13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text 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X_train_text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word=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word_tokenize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(text)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l=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(word)</a:t>
            </a:r>
          </a:p>
          <a:p>
            <a:pPr marL="109728" indent="0"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MAX_REVIEW_LEN = </a:t>
            </a:r>
            <a:r>
              <a:rPr lang="en-US" sz="1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(MAX_REVIEW_LEN, l)</a:t>
            </a:r>
          </a:p>
          <a:p>
            <a:pPr marL="109728" indent="0"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MAX_REVIEW_LEN</a:t>
            </a:r>
          </a:p>
          <a:p>
            <a:pPr marL="109728" indent="0">
              <a:buNone/>
            </a:pP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109728" indent="0">
              <a:buNone/>
            </a:pP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384E2-F060-E7E2-D0A7-C91C5764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BDBBD-5A18-8231-D2C3-8B41BDD8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9B6D0A-9AFA-6A9F-B76D-DA920049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0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4411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FEE211-54DA-9A21-CB62-6D0D6D00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386603"/>
          </a:xfrm>
        </p:spPr>
        <p:txBody>
          <a:bodyPr/>
          <a:lstStyle/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max_features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num_unique_word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find total number of unique words using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word_tokenize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MAX_REVIEW_LEN 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find maximum length of words using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word_tokenize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epochs =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num_classes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</a:p>
          <a:p>
            <a:pPr marL="109728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 = Tokenizer(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max_features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tokenizer.fit_on_texts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tokenizer.texts_to_sequences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tokenizer.texts_to_sequences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X_val_text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tokenizer.texts_to_sequences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sequence.pad_sequences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sequence.pad_sequences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sequence.pad_sequences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max_words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X_train.shape,X_val.shape,X_test.shape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682D7-17F9-9A65-8D0B-3D7E5E9F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2E8B-C3BC-81AD-C7D9-A7D84FA1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B4D111-2BB1-BD7C-7BBF-5D7D6FA5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068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0412EE-0219-9A53-5745-2A533A71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trainandplotmodel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109728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history=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y_val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),epochs=epochs,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verbose=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loss, accuracy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model.evaluate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verbose=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"Training accuracy: {:.4f}"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(accuracy))</a:t>
            </a:r>
          </a:p>
          <a:p>
            <a:pPr marL="109728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loss, accuracy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model.evaluate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y_val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verbose=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"Testing accuracy:  {:.4f}"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(accuracy))</a:t>
            </a:r>
          </a:p>
          <a:p>
            <a:pPr marL="109728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plot_history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(history)</a:t>
            </a:r>
          </a:p>
          <a:p>
            <a:pPr marL="109728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model1=Sequential()</a:t>
            </a:r>
          </a:p>
          <a:p>
            <a:pPr marL="109728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model1.add(Embedding(max_features,</a:t>
            </a:r>
            <a:r>
              <a:rPr lang="en-US" sz="1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,mask_zero=</a:t>
            </a:r>
            <a:r>
              <a:rPr lang="en-US" sz="17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109728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model1.add(LSTM(</a:t>
            </a:r>
            <a:r>
              <a:rPr lang="en-US" sz="1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,dropout=</a:t>
            </a:r>
            <a:r>
              <a:rPr lang="en-US" sz="1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0.4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recurrent_dropout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0.4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,return_sequences=</a:t>
            </a:r>
            <a:r>
              <a:rPr lang="en-US" sz="17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109728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model1.add(LSTM(</a:t>
            </a:r>
            <a:r>
              <a:rPr lang="en-US" sz="1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,dropout=</a:t>
            </a:r>
            <a:r>
              <a:rPr lang="en-US" sz="1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recurrent_dropout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,return_sequences=</a:t>
            </a:r>
            <a:r>
              <a:rPr lang="en-US" sz="17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109728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model1.add(Dense(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num_classes,activation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'sigmoid'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109728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model1.</a:t>
            </a:r>
            <a:r>
              <a:rPr lang="en-US" sz="17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(loss=</a:t>
            </a:r>
            <a:r>
              <a:rPr lang="en-US" sz="1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'binary_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crossentropy</a:t>
            </a:r>
            <a:r>
              <a:rPr lang="en-US" sz="1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,optimizer=Adam(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),metrics=[</a:t>
            </a:r>
            <a:r>
              <a:rPr lang="en-US" sz="1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109728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model1.summary()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6EF0-0E4E-ED22-6593-78D93107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20272-0ABD-71CA-93B7-2C5A5B3D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63F267-00AF-8540-E4DF-9CB4A174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: LSTM</a:t>
            </a:r>
          </a:p>
        </p:txBody>
      </p:sp>
    </p:spTree>
    <p:extLst>
      <p:ext uri="{BB962C8B-B14F-4D97-AF65-F5344CB8AC3E}">
        <p14:creationId xmlns:p14="http://schemas.microsoft.com/office/powerpoint/2010/main" val="18341025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0B7EAB-118F-5817-A9AD-FF07094D4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628801"/>
            <a:ext cx="6801799" cy="389674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95F76-108E-E9BA-FF4D-64898A88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455CA-D6A5-53D1-02D3-708D833F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C1D381-946C-D031-809C-4B144325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836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2B57BF-DB2B-8F32-6F93-0C8D18278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01845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message_to_token_list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(s):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tokens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tokenizer.tokenize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lowercased_tokens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t.lower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for t in tokens]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lemmatized_tokens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lemmatizer.lemmatize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(t) for t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lowercased_tokens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useful_tokens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[t for t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lemmatized_tokens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if t in words]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useful_tokens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message_to_word_vectors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=words):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processed_list_of_tokens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message_to_token_list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(message)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vectors = []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token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processed_list_of_tokens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token not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continue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token_vector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vectors.append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token_vector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(vectors,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=float)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6B1C5-D092-09D4-B9AD-10678D70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72C51-E7D9-CBFA-EEA5-B6CDB405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A819CF-3A7B-8F2E-A8B6-080FB384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676263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 Code :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17200190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37682E-04FE-2C1E-E26F-B4B973211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025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df_to_X_y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y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['label'].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all_word_vector_sequences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for message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['tweet’]: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message_as_vector_seq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message_to_word_vectors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(message)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message_as_vector_seq.shape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 == 0: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message_as_vector_seq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(shape=(1, 100))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all_word_vector_sequences.append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message_as_vector_seq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all_word_vector_sequences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(message):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message_as_vector_seq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message_to_word_vectors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(message)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message_as_vector_seq.shape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 == 0: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message_as_vector_seq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(shape=(1, 100))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message_as_vector_seq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17EDF-DC55-4439-6067-395F7F81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772F0-0D52-6CE2-0503-BF6E80BF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102477-9F0A-2412-28D9-F2FBE09F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09"/>
            <a:ext cx="8229600" cy="200326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 Code: Embedding and Padding</a:t>
            </a:r>
          </a:p>
        </p:txBody>
      </p:sp>
    </p:spTree>
    <p:extLst>
      <p:ext uri="{BB962C8B-B14F-4D97-AF65-F5344CB8AC3E}">
        <p14:creationId xmlns:p14="http://schemas.microsoft.com/office/powerpoint/2010/main" val="399644668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387E67-CA17-86FB-F508-D525EAA99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45049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pad_X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desired_sequence_length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=57):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X_copy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deepcopy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x in enumerate(X):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x_seq_len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x_seq_len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desired_sequence_length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sequence_length_difference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desired_sequence_length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x_seq_len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pad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(shape=(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sequence_length_difference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100))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X_copy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([x, pad])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X_copy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(float)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desired_sequence_length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=57):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x_seq_len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message.shape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if(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x_seq_len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desired_sequence_length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sequence_length_difference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desired_sequence_length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x_seq_len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pad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(shape=(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sequence_length_difference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100))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message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([message, pad])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message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A8FA7-F11D-86B6-DAB9-B2A66B0F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4B4CC-45DB-083E-909D-23FCA319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28A0F9-2A17-E7B2-60FF-15F37411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0727"/>
            <a:ext cx="8229600" cy="50405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2684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F2BB8E-5CEB-1AF5-38C6-85242473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784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LSTM():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(entry1.get())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np.expand_dims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(b, axis=0)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test_predictions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best_model.predict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(b) &gt; 0.5).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test_predictions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9728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DCNN():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(entry1.get())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np.expand_dims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(b, axis=0)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test_predictions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(best_model1.predict(b) &gt; 0.5).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(int)</a:t>
            </a:r>
          </a:p>
          <a:p>
            <a:pPr marL="10972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test_predictions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83745-7ADF-B855-BF77-4E3A857F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B4F51-C72E-2408-97DA-BA3E5F62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686F3F-CCA6-63E5-F158-EE5AEC3D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 code: LSTM and CNN</a:t>
            </a:r>
          </a:p>
        </p:txBody>
      </p:sp>
    </p:spTree>
    <p:extLst>
      <p:ext uri="{BB962C8B-B14F-4D97-AF65-F5344CB8AC3E}">
        <p14:creationId xmlns:p14="http://schemas.microsoft.com/office/powerpoint/2010/main" val="150212990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94DCA-4DAA-9C79-0EED-B300C558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3CD7B-E151-6228-2740-D68FDDFC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89C65A-77A8-96F5-F5A6-97E40C3C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085F6-D25C-B4AE-9DFE-3F0170EE6113}"/>
              </a:ext>
            </a:extLst>
          </p:cNvPr>
          <p:cNvSpPr txBox="1"/>
          <p:nvPr/>
        </p:nvSpPr>
        <p:spPr>
          <a:xfrm>
            <a:off x="323528" y="1628800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model1 = Sequential()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model1.add(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(shape=(57, 100)))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model1.add(Conv1D(64, 5, activation='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model1.add(MaxPooling1D())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model1.add(Flatten())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model1.add(Dense(64, activation='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model1.add(Dropout(0.5))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model1.add(Dense(64, activation='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model1.add(Dropout(0.5))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model1.add(Dense(1, activation='sigmoid’))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Sequential([])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(shape=(57, 100)))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layers.LSTM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(64,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return_sequences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=True))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layers.Dropout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(0.2))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layers.LSTM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(64,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return_sequences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=True))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layers.Dropout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(0.2))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layers.Flatten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activation='sigmoid'))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47DD89-CB4B-413A-AEF3-37FFA4BF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935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pPr algn="just"/>
            <a:r>
              <a:rPr lang="en-US" dirty="0"/>
              <a:t>		     </a:t>
            </a:r>
            <a:r>
              <a:rPr lang="en-US" dirty="0">
                <a:latin typeface="+mn-lt"/>
              </a:rPr>
              <a:t>Motivation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41682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  Hate Speech has been growing rapidly in recent times.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  Owing to hate speech may result in unwanted crimes.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 </a:t>
            </a:r>
            <a:r>
              <a:rPr lang="en-US" dirty="0"/>
              <a:t>It is essential to monitor the user’s posts and detect the hate speech.</a:t>
            </a:r>
          </a:p>
          <a:p>
            <a:pPr algn="just">
              <a:buFont typeface="Arial" pitchFamily="34" charset="0"/>
              <a:buChar char="•"/>
            </a:pPr>
            <a:endParaRPr lang="en-IN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  Manually filtering any information from such a huge incoming traffic is</a:t>
            </a:r>
          </a:p>
          <a:p>
            <a:pPr algn="just"/>
            <a:r>
              <a:rPr lang="en-US" dirty="0"/>
              <a:t>   almost impossible .                            	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 So, </a:t>
            </a:r>
            <a:r>
              <a:rPr lang="en-US" dirty="0"/>
              <a:t>the main aim is to filter the speeches using  deep learning  techniques. 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35564-625B-A6B6-51A7-E0AFE7E02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4384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customtkinter.set_appearance_mode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("dark")</a:t>
            </a:r>
          </a:p>
          <a:p>
            <a:pPr marL="109728" indent="0">
              <a:buNone/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customtkinter.set_default_color_theme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("blue")</a:t>
            </a:r>
          </a:p>
          <a:p>
            <a:pPr marL="109728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root=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customtkinter.CTk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9728" indent="0">
              <a:buNone/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root.geometry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("500x350")</a:t>
            </a:r>
          </a:p>
          <a:p>
            <a:pPr marL="109728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frame=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customtkinter.CTkFrame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(master=root)</a:t>
            </a:r>
          </a:p>
          <a:p>
            <a:pPr marL="109728" indent="0">
              <a:buNone/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frame.pack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=20,padx=60,fill="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both",expand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 marL="109728" indent="0">
              <a:buNone/>
            </a:pP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label=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customtkinter.CTkLabel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(master=frame, text="Hate speech detection")</a:t>
            </a:r>
          </a:p>
          <a:p>
            <a:pPr marL="109728" indent="0">
              <a:buNone/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label.pack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=12,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=10)</a:t>
            </a:r>
          </a:p>
          <a:p>
            <a:pPr marL="109728" indent="0">
              <a:buNone/>
            </a:pP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entry1 =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customtkinter.CTkEntry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(master=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frame,placeholder_text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 "Data Entry")</a:t>
            </a:r>
          </a:p>
          <a:p>
            <a:pPr marL="109728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entry1.pack(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=12,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=10)</a:t>
            </a:r>
          </a:p>
          <a:p>
            <a:pPr marL="109728" indent="0">
              <a:buNone/>
            </a:pP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button1 =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customtkinter.CTkButton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(master=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frame,text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LSTM",command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LSTM)</a:t>
            </a:r>
          </a:p>
          <a:p>
            <a:pPr marL="109728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button1.pack(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=12,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=10)</a:t>
            </a:r>
          </a:p>
          <a:p>
            <a:pPr marL="109728" indent="0">
              <a:buNone/>
            </a:pP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button2 =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customtkinter.CTkButton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(master=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frame,text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DCNN",command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DCNN)</a:t>
            </a:r>
          </a:p>
          <a:p>
            <a:pPr marL="109728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button2.pack(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=12,padx=10)</a:t>
            </a:r>
          </a:p>
          <a:p>
            <a:pPr marL="109728" indent="0">
              <a:buNone/>
            </a:pP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5DF1F-A597-067A-0A07-4669C5AC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92C62-9BE4-2CA3-C990-7A393FDF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C44863-CC36-EE08-02D6-291D7F2F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8719"/>
            <a:ext cx="8229600" cy="758067"/>
          </a:xfrm>
        </p:spPr>
        <p:txBody>
          <a:bodyPr>
            <a:normAutofit/>
          </a:bodyPr>
          <a:lstStyle/>
          <a:p>
            <a:r>
              <a:rPr lang="en-US" dirty="0"/>
              <a:t>Source code : GUI</a:t>
            </a:r>
          </a:p>
        </p:txBody>
      </p:sp>
    </p:spTree>
    <p:extLst>
      <p:ext uri="{BB962C8B-B14F-4D97-AF65-F5344CB8AC3E}">
        <p14:creationId xmlns:p14="http://schemas.microsoft.com/office/powerpoint/2010/main" val="421746515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58410-5D60-561F-369B-E508C9F5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EDD7-6D7E-C3C4-2736-8F79A173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F85C07-627D-826C-9574-C02FB632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/>
              <a:t>GUI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410D6A-A7E2-903A-A917-4D644587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29893"/>
            <a:ext cx="3938357" cy="3039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64C552-12D8-F74E-C3BB-A2FD5AD9F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29892"/>
            <a:ext cx="3816424" cy="303926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09C9DE-11B4-B8CC-7EF8-AAE8F711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13664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A72A-E421-8E5C-BD4D-F02EEC71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80728"/>
            <a:ext cx="8568952" cy="1440160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D764-22F3-BD61-1988-FB9C49A81275}"/>
              </a:ext>
            </a:extLst>
          </p:cNvPr>
          <p:cNvSpPr txBox="1"/>
          <p:nvPr/>
        </p:nvSpPr>
        <p:spPr>
          <a:xfrm>
            <a:off x="1475656" y="2636912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objective of this project is to use deep learning techniques (D-CNN) for effective hate speech detection.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proposed model uses multiple layers of convolution with different filter sizes to extract hidden contextual features from tweet text.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accuracy outcomes of D-CNN and LSTM algorithms are analyzed and compared for hate speech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found that D-CNN with k-fold has better accuracy than LSTM.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3602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484784"/>
            <a:ext cx="784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u="sng" dirty="0"/>
              <a:t>EXPECTED TIME PLAN:</a:t>
            </a:r>
          </a:p>
          <a:p>
            <a:pPr algn="just"/>
            <a:endParaRPr lang="en-IN" b="1" u="sng" dirty="0"/>
          </a:p>
          <a:p>
            <a:pPr algn="just">
              <a:buFont typeface="Wingdings" pitchFamily="2" charset="2"/>
              <a:buChar char="v"/>
            </a:pPr>
            <a:endParaRPr lang="en-IN" b="1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paper discussion &amp; Abstract Submission – 13-02-24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			     (12 Days)</a:t>
            </a: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Module 1 –  28-02-24</a:t>
            </a:r>
          </a:p>
          <a:p>
            <a:pPr algn="just">
              <a:buFont typeface="Wingdings" pitchFamily="2" charset="2"/>
              <a:buChar char="v"/>
            </a:pPr>
            <a:endParaRPr lang="en-IN" b="1" u="sng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Font typeface="Wingdings" pitchFamily="2" charset="2"/>
              <a:buChar char="v"/>
            </a:pPr>
            <a:r>
              <a:rPr lang="en-IN" dirty="0"/>
              <a:t>Module 2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–  05-03-24</a:t>
            </a:r>
          </a:p>
          <a:p>
            <a:pPr algn="just">
              <a:buFont typeface="Wingdings" pitchFamily="2" charset="2"/>
              <a:buChar char="v"/>
            </a:pPr>
            <a:endParaRPr lang="en-IN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Font typeface="Wingdings" pitchFamily="2" charset="2"/>
              <a:buChar char="v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Module 3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–  28-03-24</a:t>
            </a:r>
          </a:p>
          <a:p>
            <a:pPr algn="just">
              <a:buFont typeface="Wingdings" pitchFamily="2" charset="2"/>
              <a:buChar char="v"/>
            </a:pPr>
            <a:endParaRPr lang="en-IN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Font typeface="Wingdings" pitchFamily="2" charset="2"/>
              <a:buChar char="v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Testing &amp; Implementation 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–  02-03-24</a:t>
            </a: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0B53-4DB2-C721-E267-495E6F01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08498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+mn-lt"/>
              </a:rPr>
            </a:br>
            <a:r>
              <a:rPr lang="en-US" sz="4600" dirty="0">
                <a:latin typeface="+mn-lt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21D61-FF20-08DD-7597-1CCC6E71285A}"/>
              </a:ext>
            </a:extLst>
          </p:cNvPr>
          <p:cNvSpPr txBox="1"/>
          <p:nvPr/>
        </p:nvSpPr>
        <p:spPr>
          <a:xfrm>
            <a:off x="827584" y="1988840"/>
            <a:ext cx="7344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T. K. Das, D. P. </a:t>
            </a:r>
            <a:r>
              <a:rPr lang="en-US" dirty="0" err="1"/>
              <a:t>Acharjya</a:t>
            </a:r>
            <a:r>
              <a:rPr lang="en-US" dirty="0"/>
              <a:t>, and M. R. </a:t>
            </a:r>
            <a:r>
              <a:rPr lang="en-US" dirty="0" err="1"/>
              <a:t>Patra</a:t>
            </a:r>
            <a:r>
              <a:rPr lang="en-US" dirty="0"/>
              <a:t>, Opinion mining about a product by analyzing public tweets in Twitter, in Proc. Int. Conf. </a:t>
            </a:r>
            <a:r>
              <a:rPr lang="en-US" dirty="0" err="1"/>
              <a:t>Comput</a:t>
            </a:r>
            <a:r>
              <a:rPr lang="en-US" dirty="0"/>
              <a:t>. </a:t>
            </a:r>
            <a:r>
              <a:rPr lang="en-US" dirty="0" err="1"/>
              <a:t>Commun</a:t>
            </a:r>
            <a:r>
              <a:rPr lang="en-US" dirty="0"/>
              <a:t>. </a:t>
            </a:r>
            <a:r>
              <a:rPr lang="en-US" dirty="0" err="1"/>
              <a:t>Informat</a:t>
            </a:r>
            <a:r>
              <a:rPr lang="en-US" dirty="0"/>
              <a:t>., Jan. 2014, pp. 14.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P. </a:t>
            </a:r>
            <a:r>
              <a:rPr lang="en-US" dirty="0" err="1"/>
              <a:t>Charitidis</a:t>
            </a:r>
            <a:r>
              <a:rPr lang="en-US" dirty="0"/>
              <a:t>, S. </a:t>
            </a:r>
            <a:r>
              <a:rPr lang="en-US" dirty="0" err="1"/>
              <a:t>Doropoulos</a:t>
            </a:r>
            <a:r>
              <a:rPr lang="en-US" dirty="0"/>
              <a:t>, S. </a:t>
            </a:r>
            <a:r>
              <a:rPr lang="en-US" dirty="0" err="1"/>
              <a:t>Vologiannidis</a:t>
            </a:r>
            <a:r>
              <a:rPr lang="en-US" dirty="0"/>
              <a:t>, I. </a:t>
            </a:r>
            <a:r>
              <a:rPr lang="en-US" dirty="0" err="1"/>
              <a:t>Papastergiou</a:t>
            </a:r>
            <a:r>
              <a:rPr lang="en-US" dirty="0"/>
              <a:t>, and S. </a:t>
            </a:r>
            <a:r>
              <a:rPr lang="en-US" dirty="0" err="1"/>
              <a:t>Karakeva</a:t>
            </a:r>
            <a:r>
              <a:rPr lang="en-US" dirty="0"/>
              <a:t>, Towards countering hate speech against journalists on social media, Online Social </a:t>
            </a:r>
            <a:r>
              <a:rPr lang="en-US" dirty="0" err="1"/>
              <a:t>Netw</a:t>
            </a:r>
            <a:r>
              <a:rPr lang="en-US" dirty="0"/>
              <a:t>. Media, vol. 17, pp. 110, May 2020.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P. K. Roy, Multilayer </a:t>
            </a:r>
            <a:r>
              <a:rPr lang="en-US" dirty="0" err="1"/>
              <a:t>convolutional</a:t>
            </a:r>
            <a:r>
              <a:rPr lang="en-US" dirty="0"/>
              <a:t> neural network to </a:t>
            </a:r>
            <a:r>
              <a:rPr lang="en-US" dirty="0" err="1"/>
              <a:t>lter</a:t>
            </a:r>
            <a:r>
              <a:rPr lang="en-US" dirty="0"/>
              <a:t> low quality content from </a:t>
            </a:r>
            <a:r>
              <a:rPr lang="en-US" dirty="0" err="1"/>
              <a:t>Quora</a:t>
            </a:r>
            <a:r>
              <a:rPr lang="en-US" dirty="0"/>
              <a:t>, Neural Process. </a:t>
            </a:r>
            <a:r>
              <a:rPr lang="en-US" dirty="0" err="1"/>
              <a:t>Lett</a:t>
            </a:r>
            <a:r>
              <a:rPr lang="en-US" dirty="0"/>
              <a:t>., vol. 51, no. 1, pp. 805821, 2020.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H. M. </a:t>
            </a:r>
            <a:r>
              <a:rPr lang="en-US" dirty="0" err="1"/>
              <a:t>Saleem</a:t>
            </a:r>
            <a:r>
              <a:rPr lang="en-US" dirty="0"/>
              <a:t>, K. P Dillon, S. </a:t>
            </a:r>
            <a:r>
              <a:rPr lang="en-US" dirty="0" err="1"/>
              <a:t>Benesch</a:t>
            </a:r>
            <a:r>
              <a:rPr lang="en-US" dirty="0"/>
              <a:t>, and D. </a:t>
            </a:r>
            <a:r>
              <a:rPr lang="en-US" dirty="0" err="1"/>
              <a:t>Ruths</a:t>
            </a:r>
            <a:r>
              <a:rPr lang="en-US" dirty="0"/>
              <a:t>, A Web of hate: Tackling hateful speech in online social spaces, 2017, arXiv:1709.10159. [Online]. Available: </a:t>
            </a:r>
            <a:r>
              <a:rPr lang="en-US" dirty="0">
                <a:hlinkClick r:id="rId2"/>
              </a:rPr>
              <a:t>http://arxiv.org/abs/1709.10159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C.Stokel</a:t>
            </a:r>
            <a:r>
              <a:rPr lang="en-US" dirty="0"/>
              <a:t>-Walker, Alt-rights Twitter </a:t>
            </a:r>
            <a:r>
              <a:rPr lang="en-US" dirty="0" err="1"/>
              <a:t>ishate-speechhub</a:t>
            </a:r>
            <a:r>
              <a:rPr lang="en-US" dirty="0"/>
              <a:t>, </a:t>
            </a:r>
            <a:r>
              <a:rPr lang="en-US" dirty="0" err="1"/>
              <a:t>NewScientist</a:t>
            </a:r>
            <a:r>
              <a:rPr lang="en-US" dirty="0"/>
              <a:t>, vol. 237, no. 3167, p. 15, Mar.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5345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6213376" cy="1143000"/>
          </a:xfrm>
        </p:spPr>
        <p:txBody>
          <a:bodyPr/>
          <a:lstStyle/>
          <a:p>
            <a:r>
              <a:rPr lang="en-US" dirty="0"/>
              <a:t>                </a:t>
            </a:r>
            <a:r>
              <a:rPr lang="en-US" dirty="0">
                <a:latin typeface="+mn-lt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+mn-lt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BC1CE-923D-DA92-BEB3-E679B632CD56}"/>
              </a:ext>
            </a:extLst>
          </p:cNvPr>
          <p:cNvSpPr txBox="1"/>
          <p:nvPr/>
        </p:nvSpPr>
        <p:spPr>
          <a:xfrm>
            <a:off x="1547664" y="2420888"/>
            <a:ext cx="59766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An approach to filter the hate speech texts before it is spread.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detect hate speech with higher accuracy using deep learning techniques.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select suitable deep learning algorithms.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To compare the </a:t>
            </a:r>
            <a:r>
              <a:rPr lang="en-IN" dirty="0" err="1"/>
              <a:t>baselined</a:t>
            </a:r>
            <a:r>
              <a:rPr lang="en-IN" dirty="0"/>
              <a:t> models with the proposed models.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develop a model yielding higher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2483768" y="620688"/>
            <a:ext cx="418385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Times New Roman" panose="02020603050405020304"/>
              <a:buNone/>
            </a:pPr>
            <a: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Specifications</a:t>
            </a:r>
            <a:endParaRPr lang="en-US" sz="4000" b="1" dirty="0">
              <a:solidFill>
                <a:schemeClr val="tx1"/>
              </a:solidFill>
              <a:effectLst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" name="Google Shape;99;p5"/>
          <p:cNvSpPr txBox="1">
            <a:spLocks noGrp="1"/>
          </p:cNvSpPr>
          <p:nvPr>
            <p:ph type="body" idx="1"/>
          </p:nvPr>
        </p:nvSpPr>
        <p:spPr>
          <a:xfrm>
            <a:off x="1086308" y="1731631"/>
            <a:ext cx="3107553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2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000" b="1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365760" lvl="0" indent="-2832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SOFTWARE SPECIFICATION</a:t>
            </a:r>
          </a:p>
          <a:p>
            <a:pPr marL="365760" lvl="0" indent="-1409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endParaRPr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365760" lvl="0" indent="-2832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6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Operating Systems: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Windows 11</a:t>
            </a:r>
          </a:p>
          <a:p>
            <a:pPr marL="365760" lvl="0" indent="-2832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6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Back End: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Python 3.10</a:t>
            </a:r>
          </a:p>
          <a:p>
            <a:pPr marL="365760" lvl="0" indent="-2832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600"/>
              <a:buNone/>
            </a:pPr>
            <a:endParaRPr lang="en-US" sz="200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365760" lvl="0" indent="-2832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		         </a:t>
            </a:r>
            <a:endParaRPr sz="200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365760" lvl="0" indent="-1409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endParaRPr dirty="0"/>
          </a:p>
          <a:p>
            <a:pPr marL="365760" lvl="0" indent="-283210" algn="l" rt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ts val="2240"/>
              <a:buNone/>
            </a:pPr>
            <a:endParaRPr dirty="0"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2"/>
          </p:nvPr>
        </p:nvSpPr>
        <p:spPr>
          <a:xfrm>
            <a:off x="5039443" y="1731631"/>
            <a:ext cx="321471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2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2000" b="1" dirty="0">
              <a:solidFill>
                <a:srgbClr val="C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365760" lvl="0" indent="-2832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b="1" dirty="0">
                <a:effectLst/>
                <a:latin typeface="Times New Roman" panose="02020603050405020304" charset="0"/>
                <a:cs typeface="Times New Roman" panose="02020603050405020304" charset="0"/>
              </a:rPr>
              <a:t>HARDWARE SPECIFICATION</a:t>
            </a:r>
          </a:p>
          <a:p>
            <a:pPr marL="365760" lvl="0" indent="-1409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endParaRPr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65760" lvl="0" indent="-2832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6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Processor: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Intel Core</a:t>
            </a:r>
            <a:endParaRPr sz="2000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365760" lvl="0" indent="-2832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6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RAM: </a:t>
            </a: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8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GB </a:t>
            </a:r>
          </a:p>
          <a:p>
            <a:pPr marL="365760" lvl="0" indent="-2832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6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Hard drive: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1TB </a:t>
            </a:r>
          </a:p>
          <a:p>
            <a:pPr marL="365760" lvl="0" indent="-2832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2000" b="1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365760" lvl="0" indent="-283210" algn="l" rt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SzPts val="1600"/>
              <a:buNone/>
            </a:pPr>
            <a:endParaRPr sz="2000" b="1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2/15/24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9" name="Straight Connector 8"/>
          <p:cNvCxnSpPr>
            <a:stCxn id="98" idx="2"/>
          </p:cNvCxnSpPr>
          <p:nvPr/>
        </p:nvCxnSpPr>
        <p:spPr>
          <a:xfrm flipH="1">
            <a:off x="4572000" y="1763688"/>
            <a:ext cx="3696" cy="4545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980728"/>
            <a:ext cx="5482952" cy="1080120"/>
          </a:xfrm>
        </p:spPr>
        <p:txBody>
          <a:bodyPr/>
          <a:lstStyle/>
          <a:p>
            <a:r>
              <a:rPr lang="en-US" dirty="0">
                <a:latin typeface="+mn-lt"/>
              </a:rPr>
              <a:t>Base Paper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70F7E-91F9-3FDF-8CBE-F7CEB8F14508}"/>
              </a:ext>
            </a:extLst>
          </p:cNvPr>
          <p:cNvSpPr txBox="1"/>
          <p:nvPr/>
        </p:nvSpPr>
        <p:spPr>
          <a:xfrm>
            <a:off x="971600" y="2276872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</a:rPr>
              <a:t>P. K. Roy, A. K. Tripathy, T. K. Das and X. -Z. Gao, "A Framework for Hate Speech Detection Using Deep Convolutional Neural Network," in </a:t>
            </a:r>
            <a:r>
              <a:rPr lang="en-US" b="0" i="1" dirty="0">
                <a:solidFill>
                  <a:srgbClr val="333333"/>
                </a:solidFill>
                <a:effectLst/>
              </a:rPr>
              <a:t>IEEE Access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, vol. 8, pp. 204951-204962, 2020, </a:t>
            </a:r>
            <a:r>
              <a:rPr lang="en-US" b="0" i="0">
                <a:solidFill>
                  <a:srgbClr val="333333"/>
                </a:solidFill>
                <a:effectLst/>
              </a:rPr>
              <a:t>(SCI-E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</a:p>
          <a:p>
            <a:pPr algn="just"/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1143000"/>
          </a:xfrm>
        </p:spPr>
        <p:txBody>
          <a:bodyPr/>
          <a:lstStyle/>
          <a:p>
            <a:r>
              <a:rPr lang="en-US" dirty="0">
                <a:latin typeface="+mn-lt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94196-8116-9CFC-2B17-B6ABD07F126C}"/>
              </a:ext>
            </a:extLst>
          </p:cNvPr>
          <p:cNvSpPr txBox="1"/>
          <p:nvPr/>
        </p:nvSpPr>
        <p:spPr>
          <a:xfrm>
            <a:off x="1763688" y="1779687"/>
            <a:ext cx="57606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aim of this project is to identify the maximum number of Hate Speech (HS) related tweets from Twitter as soon as it is posted by users.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issue falls within the context of a binary classification problem where tweets are classified into two classes, i.e. either Hate Speech (HS) or Non-Hate Speech (NHS).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required features for baseline models was extracted using </a:t>
            </a:r>
            <a:r>
              <a:rPr lang="en-US" dirty="0" err="1"/>
              <a:t>tf-idf</a:t>
            </a:r>
            <a:r>
              <a:rPr lang="en-US" dirty="0"/>
              <a:t>  techniques.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proposed DCNN model has extracted the essential features from the tweet text using the convolution process with the help of multiple filters present in intermediate layers.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72616" y="476672"/>
            <a:ext cx="11253936" cy="1440160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EB224A-6D95-E6EF-EFF8-016D6FA4D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66140"/>
              </p:ext>
            </p:extLst>
          </p:nvPr>
        </p:nvGraphicFramePr>
        <p:xfrm>
          <a:off x="1259632" y="1586828"/>
          <a:ext cx="7200800" cy="433793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41164421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80420427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0071184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8843543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9846575"/>
                    </a:ext>
                  </a:extLst>
                </a:gridCol>
              </a:tblGrid>
              <a:tr h="542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</a:t>
                      </a: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AUTHOR</a:t>
                      </a: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    TITLE</a:t>
                      </a: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ALGORITHM</a:t>
                      </a: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ACCURACY</a:t>
                      </a: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00">
                <a:tc rowSpan="3">
                  <a:txBody>
                    <a:bodyPr/>
                    <a:lstStyle/>
                    <a:p>
                      <a:r>
                        <a:rPr lang="en-US" sz="1600" b="1" dirty="0"/>
                        <a:t>      2020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 b="1" dirty="0"/>
                        <a:t>Pradeep Kumar Roy et al,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 b="1" dirty="0"/>
                        <a:t>A Framework for Hate Speech Detection Using Deep Convolutional Neural Network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D-CNN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88%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14534"/>
                  </a:ext>
                </a:extLst>
              </a:tr>
              <a:tr h="460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LSTM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53%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67356"/>
                  </a:ext>
                </a:extLst>
              </a:tr>
              <a:tr h="755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C-LSTM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43%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706324"/>
                  </a:ext>
                </a:extLst>
              </a:tr>
              <a:tr h="789256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       2020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O . </a:t>
                      </a:r>
                      <a:r>
                        <a:rPr lang="en-US" sz="1600" dirty="0" err="1"/>
                        <a:t>Oriola</a:t>
                      </a:r>
                      <a:r>
                        <a:rPr lang="en-US" sz="1600" dirty="0"/>
                        <a:t> et al[3],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Evaluating Machine Learning Techniques for Detecting Offensive and Hate Speech in South African Tweets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45635"/>
                  </a:ext>
                </a:extLst>
              </a:tr>
              <a:tr h="629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40820"/>
                  </a:ext>
                </a:extLst>
              </a:tr>
              <a:tr h="789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Gradient Boosting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8596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Literature Survey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164215-BE77-948D-EB6F-F2E496CA0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69426"/>
              </p:ext>
            </p:extLst>
          </p:nvPr>
        </p:nvGraphicFramePr>
        <p:xfrm>
          <a:off x="683568" y="1844824"/>
          <a:ext cx="7704856" cy="39242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44082">
                  <a:extLst>
                    <a:ext uri="{9D8B030D-6E8A-4147-A177-3AD203B41FA5}">
                      <a16:colId xmlns:a16="http://schemas.microsoft.com/office/drawing/2014/main" val="2507080880"/>
                    </a:ext>
                  </a:extLst>
                </a:gridCol>
                <a:gridCol w="1344082">
                  <a:extLst>
                    <a:ext uri="{9D8B030D-6E8A-4147-A177-3AD203B41FA5}">
                      <a16:colId xmlns:a16="http://schemas.microsoft.com/office/drawing/2014/main" val="2345765680"/>
                    </a:ext>
                  </a:extLst>
                </a:gridCol>
                <a:gridCol w="2496412">
                  <a:extLst>
                    <a:ext uri="{9D8B030D-6E8A-4147-A177-3AD203B41FA5}">
                      <a16:colId xmlns:a16="http://schemas.microsoft.com/office/drawing/2014/main" val="18789667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79881276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995755694"/>
                    </a:ext>
                  </a:extLst>
                </a:gridCol>
              </a:tblGrid>
              <a:tr h="1008112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2019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J . Wang et al,[34]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Large-Scale Text Classification Using Scope-Based Convolutional Neural Network: A Deep Learning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LSS-CNN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57762"/>
                  </a:ext>
                </a:extLst>
              </a:tr>
              <a:tr h="10081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91.2%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89857"/>
                  </a:ext>
                </a:extLst>
              </a:tr>
              <a:tr h="636000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2019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J. Zheng et al,[20]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A Hybrid Bidirectional Recurrent Convolutional Neural Network Attention-Based Model for 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86.3%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222714"/>
                  </a:ext>
                </a:extLst>
              </a:tr>
              <a:tr h="6360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CNN-word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95.61%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93160"/>
                  </a:ext>
                </a:extLst>
              </a:tr>
              <a:tr h="636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55996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BD0E-FC69-4FCB-A2E7-DFF170BDE15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1">
      <a:majorFont>
        <a:latin typeface="Lucida Sans Unicode"/>
        <a:ea typeface=""/>
        <a:cs typeface=""/>
      </a:majorFont>
      <a:minorFont>
        <a:latin typeface="Times New Roman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454</TotalTime>
  <Words>3428</Words>
  <Application>Microsoft Office PowerPoint</Application>
  <PresentationFormat>On-screen Show (4:3)</PresentationFormat>
  <Paragraphs>455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PBrush</vt:lpstr>
      <vt:lpstr>PowerPoint Presentation</vt:lpstr>
      <vt:lpstr>       Layout of the Presentation</vt:lpstr>
      <vt:lpstr>       Motivation</vt:lpstr>
      <vt:lpstr> Objective</vt:lpstr>
      <vt:lpstr>       Specifications</vt:lpstr>
      <vt:lpstr>Base Paper</vt:lpstr>
      <vt:lpstr>Problem Statement</vt:lpstr>
      <vt:lpstr>Literature Survey</vt:lpstr>
      <vt:lpstr>Literature Survey</vt:lpstr>
      <vt:lpstr>Modules</vt:lpstr>
      <vt:lpstr>Data Set</vt:lpstr>
      <vt:lpstr>Proposed Techniques</vt:lpstr>
      <vt:lpstr>PowerPoint Presentation</vt:lpstr>
      <vt:lpstr>PowerPoint Presentation</vt:lpstr>
      <vt:lpstr>PowerPoint Presentation</vt:lpstr>
      <vt:lpstr>Source Code: Reading Dataset</vt:lpstr>
      <vt:lpstr>Source Code: 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Code : LSTM</vt:lpstr>
      <vt:lpstr>PowerPoint Presentation</vt:lpstr>
      <vt:lpstr>Source Code : Data Preprocessing</vt:lpstr>
      <vt:lpstr>Source Code: Embedding and Padding</vt:lpstr>
      <vt:lpstr>PowerPoint Presentation</vt:lpstr>
      <vt:lpstr>Source code: LSTM and CNN</vt:lpstr>
      <vt:lpstr>PowerPoint Presentation</vt:lpstr>
      <vt:lpstr>Source code : GUI</vt:lpstr>
      <vt:lpstr>GUI</vt:lpstr>
      <vt:lpstr>Conclusion</vt:lpstr>
      <vt:lpstr>PowerPoint Presentation</vt:lpstr>
      <vt:lpstr> References</vt:lpstr>
      <vt:lpstr>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maharanth p</dc:creator>
  <cp:lastModifiedBy>Amruth Kannan</cp:lastModifiedBy>
  <cp:revision>49</cp:revision>
  <dcterms:created xsi:type="dcterms:W3CDTF">2024-02-13T14:12:13Z</dcterms:created>
  <dcterms:modified xsi:type="dcterms:W3CDTF">2024-12-09T08:17:19Z</dcterms:modified>
</cp:coreProperties>
</file>