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0" r:id="rId7"/>
    <p:sldId id="281" r:id="rId8"/>
    <p:sldId id="282" r:id="rId9"/>
    <p:sldId id="285" r:id="rId10"/>
    <p:sldId id="289" r:id="rId11"/>
    <p:sldId id="290" r:id="rId12"/>
    <p:sldId id="292" r:id="rId13"/>
    <p:sldId id="294" r:id="rId14"/>
    <p:sldId id="295" r:id="rId15"/>
    <p:sldId id="296" r:id="rId16"/>
    <p:sldId id="297" r:id="rId17"/>
    <p:sldId id="298" r:id="rId18"/>
    <p:sldId id="299"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PromptCloudHQ/flipkart-products"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68406" y="276747"/>
            <a:ext cx="5385816" cy="1981262"/>
          </a:xfrm>
        </p:spPr>
        <p:txBody>
          <a:bodyPr/>
          <a:lstStyle/>
          <a:p>
            <a:r>
              <a:rPr lang="en-US" sz="1800" dirty="0"/>
              <a:t>Python Project </a:t>
            </a:r>
            <a:br>
              <a:rPr lang="en-US" sz="1800" dirty="0"/>
            </a:br>
            <a:r>
              <a:rPr lang="en-US" sz="1800" dirty="0"/>
              <a:t>on</a:t>
            </a:r>
            <a:br>
              <a:rPr lang="en-US" sz="1800" dirty="0"/>
            </a:br>
            <a:r>
              <a:rPr lang="en-US" sz="1800" dirty="0"/>
              <a:t>E-Commerce User behavior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770498"/>
            <a:ext cx="3493008" cy="1526675"/>
          </a:xfrm>
        </p:spPr>
        <p:txBody>
          <a:bodyPr/>
          <a:lstStyle/>
          <a:p>
            <a:r>
              <a:rPr lang="en-US" sz="1600" b="1" u="sng" dirty="0"/>
              <a:t>Submitted by  </a:t>
            </a:r>
          </a:p>
          <a:p>
            <a:r>
              <a:rPr lang="en-US" sz="1600" dirty="0"/>
              <a:t>Amrut Kumar Behera </a:t>
            </a:r>
          </a:p>
          <a:p>
            <a:r>
              <a:rPr lang="en-US" sz="1600" dirty="0"/>
              <a:t>Reg: 12309979 </a:t>
            </a:r>
          </a:p>
          <a:p>
            <a:r>
              <a:rPr lang="en-US" sz="1600" dirty="0"/>
              <a:t>Roll No: 41 </a:t>
            </a:r>
          </a:p>
          <a:p>
            <a:r>
              <a:rPr lang="en-US" sz="1600" dirty="0"/>
              <a:t>Section: D2339​</a:t>
            </a:r>
          </a:p>
          <a:p>
            <a:endParaRPr lang="en-US" sz="16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D62726A-0092-9032-0AE3-10F3F324F215}"/>
              </a:ext>
            </a:extLst>
          </p:cNvPr>
          <p:cNvSpPr>
            <a:spLocks noGrp="1" noChangeArrowheads="1"/>
          </p:cNvSpPr>
          <p:nvPr>
            <p:ph type="subTitle" idx="1"/>
          </p:nvPr>
        </p:nvSpPr>
        <p:spPr bwMode="auto">
          <a:xfrm>
            <a:off x="540430" y="274032"/>
            <a:ext cx="11169487" cy="630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3D Plots: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Display three-dimensional data.</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a:ln>
                  <a:noFill/>
                </a:ln>
                <a:solidFill>
                  <a:srgbClr val="374151"/>
                </a:solidFill>
                <a:effectLst/>
                <a:latin typeface="Söhne Mono"/>
              </a:rPr>
              <a:t>Axes3D.scatter()</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a:ln>
                  <a:noFill/>
                </a:ln>
                <a:solidFill>
                  <a:srgbClr val="374151"/>
                </a:solidFill>
                <a:effectLst/>
                <a:latin typeface="Söhne Mono"/>
              </a:rPr>
              <a:t>Axes3D.plot_surface()</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Error Bars: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Indicate uncertainty or variability in data points.</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plt.errorbar</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Annotations and Text:</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Add labels, text, and annotations to enhance plot readability.</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plt.text</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plt.annotate</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Subplots: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Create multiple plots within the same figure.</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plt.subplot</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plt.subplots</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Customizing Plots: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Adjust plot appearance, style, and formatting.</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plt.title</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plt.xlabel</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plt.ylabel</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plt.legend</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Saving Figures: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Save the created plots in various formats (e.g., PNG, PDF, SVG).</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plt.savefig</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Interactive Plots:</a:t>
            </a:r>
            <a:endParaRPr kumimoji="0" lang="en-US" altLang="en-US" sz="1600" b="0" i="0" u="none" strike="noStrike" cap="none" normalizeH="0" baseline="0" dirty="0">
              <a:ln>
                <a:noFill/>
              </a:ln>
              <a:solidFill>
                <a:srgbClr val="374151"/>
              </a:solidFill>
              <a:effectLst/>
              <a:latin typeface="Söhne"/>
            </a:endParaRP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Create interactive visualizations for exploration.</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plt.show</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(with interactive backends like </a:t>
            </a:r>
            <a:r>
              <a:rPr kumimoji="0" lang="en-US" altLang="en-US" sz="1600" b="1" i="0" u="none" strike="noStrike" cap="none" normalizeH="0" baseline="0" dirty="0">
                <a:ln>
                  <a:noFill/>
                </a:ln>
                <a:solidFill>
                  <a:srgbClr val="374151"/>
                </a:solidFill>
                <a:effectLst/>
                <a:latin typeface="Söhne Mono"/>
              </a:rPr>
              <a:t>%matplotlib notebook</a:t>
            </a:r>
            <a:r>
              <a:rPr kumimoji="0" lang="en-US" altLang="en-US" sz="1600" b="0" i="0" u="none" strike="noStrike" cap="none" normalizeH="0" baseline="0" dirty="0">
                <a:ln>
                  <a:noFill/>
                </a:ln>
                <a:solidFill>
                  <a:srgbClr val="374151"/>
                </a:solidFill>
                <a:effectLst/>
                <a:latin typeface="Söhne"/>
              </a:rPr>
              <a:t>)</a:t>
            </a:r>
          </a:p>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374151"/>
                </a:solidFill>
                <a:effectLst/>
                <a:latin typeface="Söhne"/>
              </a:rPr>
              <a:t>These are just a few examples of the many functionalities provided by </a:t>
            </a:r>
            <a:r>
              <a:rPr kumimoji="0" lang="en-US" altLang="en-US" sz="1600" b="1" i="0" u="none" strike="noStrike" cap="none" normalizeH="0" baseline="0" dirty="0">
                <a:ln>
                  <a:noFill/>
                </a:ln>
                <a:solidFill>
                  <a:srgbClr val="374151"/>
                </a:solidFill>
                <a:effectLst/>
                <a:latin typeface="Söhne Mono"/>
              </a:rPr>
              <a:t>matplotlib</a:t>
            </a:r>
            <a:r>
              <a:rPr kumimoji="0" lang="en-US" altLang="en-US" sz="1600" b="0" i="0" u="none" strike="noStrike" cap="none" normalizeH="0" baseline="0" dirty="0">
                <a:ln>
                  <a:noFill/>
                </a:ln>
                <a:solidFill>
                  <a:srgbClr val="374151"/>
                </a:solidFill>
                <a:effectLst/>
                <a:latin typeface="Söhne"/>
              </a:rPr>
              <a:t>. It is a versatile library that is widely used in fields such as data science, machine learning, finance, and scientific research for effective data visualization and communication.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297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229679-097E-3C88-4458-30D9CB6AFB0F}"/>
              </a:ext>
            </a:extLst>
          </p:cNvPr>
          <p:cNvSpPr>
            <a:spLocks noGrp="1"/>
          </p:cNvSpPr>
          <p:nvPr>
            <p:ph type="ftr" sz="quarter" idx="11"/>
          </p:nvPr>
        </p:nvSpPr>
        <p:spPr>
          <a:xfrm>
            <a:off x="621791" y="-1"/>
            <a:ext cx="4052845" cy="1119673"/>
          </a:xfrm>
        </p:spPr>
        <p:txBody>
          <a:bodyPr/>
          <a:lstStyle/>
          <a:p>
            <a:r>
              <a:rPr lang="en-US" sz="4000" dirty="0">
                <a:latin typeface="+mj-lt"/>
              </a:rPr>
              <a:t>PROJECT</a:t>
            </a:r>
          </a:p>
        </p:txBody>
      </p:sp>
      <p:sp>
        <p:nvSpPr>
          <p:cNvPr id="3" name="Slide Number Placeholder 2">
            <a:extLst>
              <a:ext uri="{FF2B5EF4-FFF2-40B4-BE49-F238E27FC236}">
                <a16:creationId xmlns:a16="http://schemas.microsoft.com/office/drawing/2014/main" id="{B77CC2FE-9F1C-2721-88E9-9F1A926483EF}"/>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5" name="Picture 4">
            <a:extLst>
              <a:ext uri="{FF2B5EF4-FFF2-40B4-BE49-F238E27FC236}">
                <a16:creationId xmlns:a16="http://schemas.microsoft.com/office/drawing/2014/main" id="{78A28F13-F5D3-2896-BCD5-94733E01A04F}"/>
              </a:ext>
            </a:extLst>
          </p:cNvPr>
          <p:cNvPicPr>
            <a:picLocks noChangeAspect="1"/>
          </p:cNvPicPr>
          <p:nvPr/>
        </p:nvPicPr>
        <p:blipFill>
          <a:blip r:embed="rId2"/>
          <a:stretch>
            <a:fillRect/>
          </a:stretch>
        </p:blipFill>
        <p:spPr>
          <a:xfrm>
            <a:off x="621791" y="1038589"/>
            <a:ext cx="10742895" cy="5203591"/>
          </a:xfrm>
          <a:prstGeom prst="rect">
            <a:avLst/>
          </a:prstGeom>
        </p:spPr>
      </p:pic>
    </p:spTree>
    <p:extLst>
      <p:ext uri="{BB962C8B-B14F-4D97-AF65-F5344CB8AC3E}">
        <p14:creationId xmlns:p14="http://schemas.microsoft.com/office/powerpoint/2010/main" val="223103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E4E4720-1CF5-C1B7-99DE-17FD47B9CC9E}"/>
              </a:ext>
            </a:extLst>
          </p:cNvPr>
          <p:cNvSpPr>
            <a:spLocks noGrp="1"/>
          </p:cNvSpPr>
          <p:nvPr>
            <p:ph type="body" sz="quarter" idx="13"/>
          </p:nvPr>
        </p:nvSpPr>
        <p:spPr>
          <a:xfrm>
            <a:off x="675536" y="299878"/>
            <a:ext cx="3932238" cy="588963"/>
          </a:xfrm>
        </p:spPr>
        <p:txBody>
          <a:bodyPr/>
          <a:lstStyle/>
          <a:p>
            <a:r>
              <a:rPr lang="en-US" sz="4000" dirty="0">
                <a:latin typeface="+mj-lt"/>
              </a:rPr>
              <a:t>OUTPUT</a:t>
            </a:r>
          </a:p>
        </p:txBody>
      </p:sp>
      <p:sp>
        <p:nvSpPr>
          <p:cNvPr id="6" name="Slide Number Placeholder 5">
            <a:extLst>
              <a:ext uri="{FF2B5EF4-FFF2-40B4-BE49-F238E27FC236}">
                <a16:creationId xmlns:a16="http://schemas.microsoft.com/office/drawing/2014/main" id="{3CF8E1DA-C4D4-6A67-DC6E-F853C71620A7}"/>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8" name="Picture 7">
            <a:extLst>
              <a:ext uri="{FF2B5EF4-FFF2-40B4-BE49-F238E27FC236}">
                <a16:creationId xmlns:a16="http://schemas.microsoft.com/office/drawing/2014/main" id="{2924585F-5903-2BEE-4F98-F88E1F7898E5}"/>
              </a:ext>
            </a:extLst>
          </p:cNvPr>
          <p:cNvPicPr>
            <a:picLocks noChangeAspect="1"/>
          </p:cNvPicPr>
          <p:nvPr/>
        </p:nvPicPr>
        <p:blipFill>
          <a:blip r:embed="rId2"/>
          <a:stretch>
            <a:fillRect/>
          </a:stretch>
        </p:blipFill>
        <p:spPr>
          <a:xfrm>
            <a:off x="548159" y="888841"/>
            <a:ext cx="10499286" cy="5692633"/>
          </a:xfrm>
          <a:prstGeom prst="rect">
            <a:avLst/>
          </a:prstGeom>
        </p:spPr>
      </p:pic>
    </p:spTree>
    <p:extLst>
      <p:ext uri="{BB962C8B-B14F-4D97-AF65-F5344CB8AC3E}">
        <p14:creationId xmlns:p14="http://schemas.microsoft.com/office/powerpoint/2010/main" val="162457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12C15-0FCC-B30C-5EE1-DC924CE9BFB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7" name="Picture 6">
            <a:extLst>
              <a:ext uri="{FF2B5EF4-FFF2-40B4-BE49-F238E27FC236}">
                <a16:creationId xmlns:a16="http://schemas.microsoft.com/office/drawing/2014/main" id="{856630E9-89E5-B1E1-9F48-597FE14FB36B}"/>
              </a:ext>
            </a:extLst>
          </p:cNvPr>
          <p:cNvPicPr>
            <a:picLocks noChangeAspect="1"/>
          </p:cNvPicPr>
          <p:nvPr/>
        </p:nvPicPr>
        <p:blipFill>
          <a:blip r:embed="rId2"/>
          <a:stretch>
            <a:fillRect/>
          </a:stretch>
        </p:blipFill>
        <p:spPr>
          <a:xfrm>
            <a:off x="636751" y="457199"/>
            <a:ext cx="10562607" cy="5878287"/>
          </a:xfrm>
          <a:prstGeom prst="rect">
            <a:avLst/>
          </a:prstGeom>
        </p:spPr>
      </p:pic>
    </p:spTree>
    <p:extLst>
      <p:ext uri="{BB962C8B-B14F-4D97-AF65-F5344CB8AC3E}">
        <p14:creationId xmlns:p14="http://schemas.microsoft.com/office/powerpoint/2010/main" val="44108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413D-CBD7-C54B-93BF-4656E4E1D4C2}"/>
              </a:ext>
            </a:extLst>
          </p:cNvPr>
          <p:cNvSpPr>
            <a:spLocks noGrp="1"/>
          </p:cNvSpPr>
          <p:nvPr>
            <p:ph type="title"/>
          </p:nvPr>
        </p:nvSpPr>
        <p:spPr>
          <a:xfrm>
            <a:off x="576258" y="347472"/>
            <a:ext cx="6766560" cy="768096"/>
          </a:xfrm>
        </p:spPr>
        <p:txBody>
          <a:bodyPr/>
          <a:lstStyle/>
          <a:p>
            <a:r>
              <a:rPr lang="en-US" sz="4000" dirty="0"/>
              <a:t>OUTPUT</a:t>
            </a:r>
          </a:p>
        </p:txBody>
      </p:sp>
      <p:sp>
        <p:nvSpPr>
          <p:cNvPr id="5" name="Slide Number Placeholder 4">
            <a:extLst>
              <a:ext uri="{FF2B5EF4-FFF2-40B4-BE49-F238E27FC236}">
                <a16:creationId xmlns:a16="http://schemas.microsoft.com/office/drawing/2014/main" id="{81896FCF-1DB3-5F4B-F861-D573B789E695}"/>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7" name="Picture 6">
            <a:extLst>
              <a:ext uri="{FF2B5EF4-FFF2-40B4-BE49-F238E27FC236}">
                <a16:creationId xmlns:a16="http://schemas.microsoft.com/office/drawing/2014/main" id="{BFE136EA-C430-7BAB-9E80-3D2601368353}"/>
              </a:ext>
            </a:extLst>
          </p:cNvPr>
          <p:cNvPicPr>
            <a:picLocks noChangeAspect="1"/>
          </p:cNvPicPr>
          <p:nvPr/>
        </p:nvPicPr>
        <p:blipFill>
          <a:blip r:embed="rId2"/>
          <a:stretch>
            <a:fillRect/>
          </a:stretch>
        </p:blipFill>
        <p:spPr>
          <a:xfrm>
            <a:off x="687134" y="1134229"/>
            <a:ext cx="10463167" cy="5117016"/>
          </a:xfrm>
          <a:prstGeom prst="rect">
            <a:avLst/>
          </a:prstGeom>
        </p:spPr>
      </p:pic>
    </p:spTree>
    <p:extLst>
      <p:ext uri="{BB962C8B-B14F-4D97-AF65-F5344CB8AC3E}">
        <p14:creationId xmlns:p14="http://schemas.microsoft.com/office/powerpoint/2010/main" val="184507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EC7A-7F03-AFFD-7C5F-3AB5EB2A3001}"/>
              </a:ext>
            </a:extLst>
          </p:cNvPr>
          <p:cNvSpPr>
            <a:spLocks noGrp="1"/>
          </p:cNvSpPr>
          <p:nvPr>
            <p:ph type="title"/>
          </p:nvPr>
        </p:nvSpPr>
        <p:spPr>
          <a:xfrm>
            <a:off x="-976604" y="156195"/>
            <a:ext cx="6400800" cy="768096"/>
          </a:xfrm>
        </p:spPr>
        <p:txBody>
          <a:bodyPr/>
          <a:lstStyle/>
          <a:p>
            <a:r>
              <a:rPr lang="en-US" dirty="0"/>
              <a:t>OUTPUT</a:t>
            </a:r>
          </a:p>
        </p:txBody>
      </p:sp>
      <p:pic>
        <p:nvPicPr>
          <p:cNvPr id="5" name="Picture 4">
            <a:extLst>
              <a:ext uri="{FF2B5EF4-FFF2-40B4-BE49-F238E27FC236}">
                <a16:creationId xmlns:a16="http://schemas.microsoft.com/office/drawing/2014/main" id="{035B96E6-43B4-85AB-17B9-9285A8480720}"/>
              </a:ext>
            </a:extLst>
          </p:cNvPr>
          <p:cNvPicPr>
            <a:picLocks noChangeAspect="1"/>
          </p:cNvPicPr>
          <p:nvPr/>
        </p:nvPicPr>
        <p:blipFill>
          <a:blip r:embed="rId2"/>
          <a:stretch>
            <a:fillRect/>
          </a:stretch>
        </p:blipFill>
        <p:spPr>
          <a:xfrm>
            <a:off x="495783" y="919863"/>
            <a:ext cx="10943548" cy="5486875"/>
          </a:xfrm>
          <a:prstGeom prst="rect">
            <a:avLst/>
          </a:prstGeom>
        </p:spPr>
      </p:pic>
    </p:spTree>
    <p:extLst>
      <p:ext uri="{BB962C8B-B14F-4D97-AF65-F5344CB8AC3E}">
        <p14:creationId xmlns:p14="http://schemas.microsoft.com/office/powerpoint/2010/main" val="235881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673842"/>
            <a:ext cx="5256680" cy="2176272"/>
          </a:xfrm>
        </p:spPr>
        <p:txBody>
          <a:bodyPr/>
          <a:lstStyle/>
          <a:p>
            <a:r>
              <a:rPr lang="en-US" dirty="0"/>
              <a:t>Amrut Kumar Behera</a:t>
            </a:r>
          </a:p>
          <a:p>
            <a:r>
              <a:rPr lang="en-US" dirty="0"/>
              <a:t>amrutkumar90@gmail.com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54359" y="446377"/>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introduction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54359" y="1259632"/>
            <a:ext cx="10086391" cy="4767943"/>
          </a:xfrm>
        </p:spPr>
        <p:txBody>
          <a:bodyPr/>
          <a:lstStyle/>
          <a:p>
            <a:pPr algn="just"/>
            <a:r>
              <a:rPr lang="en-US" b="0" i="0" dirty="0">
                <a:solidFill>
                  <a:srgbClr val="374151"/>
                </a:solidFill>
                <a:effectLst/>
                <a:latin typeface="Söhne"/>
              </a:rPr>
              <a:t>In the rapidly evolving landscape of e-commerce, understanding user behavior has become paramount for businesses aiming to enhance customer experiences and optimize their operations. This Python project delves into the intricate patterns of user interactions within the e-commerce domain, with a specific focus on analyzing the Flipkart dataset. Flipkart, being one of the leading e-commerce platforms, provides a rich source of data that can be leveraged to gain valuable insights into customer preferences, purchasing trends, and overall engagement.</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81531" y="344631"/>
            <a:ext cx="8502427" cy="768096"/>
          </a:xfrm>
        </p:spPr>
        <p:txBody>
          <a:bodyPr/>
          <a:lstStyle/>
          <a:p>
            <a:r>
              <a:rPr lang="en-US" sz="4000" dirty="0"/>
              <a:t>Project objectives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701288" y="1142025"/>
            <a:ext cx="10542099" cy="5146807"/>
          </a:xfrm>
        </p:spPr>
        <p:txBody>
          <a:bodyPr/>
          <a:lstStyle/>
          <a:p>
            <a:pPr algn="l"/>
            <a:r>
              <a:rPr lang="en-US" sz="2400" b="1" i="0" u="sng" dirty="0">
                <a:solidFill>
                  <a:srgbClr val="374151"/>
                </a:solidFill>
                <a:effectLst/>
                <a:latin typeface="Söhne"/>
              </a:rPr>
              <a:t>The primary objectives of this project are:</a:t>
            </a:r>
          </a:p>
          <a:p>
            <a:pPr algn="l">
              <a:buFont typeface="+mj-lt"/>
              <a:buAutoNum type="arabicPeriod"/>
            </a:pPr>
            <a:r>
              <a:rPr lang="en-US" sz="2400" b="1" i="0" dirty="0">
                <a:solidFill>
                  <a:srgbClr val="374151"/>
                </a:solidFill>
                <a:effectLst/>
                <a:latin typeface="Söhne"/>
              </a:rPr>
              <a:t>User Journey Mapping:</a:t>
            </a:r>
            <a:r>
              <a:rPr lang="en-US" sz="2400" b="0" i="0" dirty="0">
                <a:solidFill>
                  <a:srgbClr val="374151"/>
                </a:solidFill>
                <a:effectLst/>
                <a:latin typeface="Söhne"/>
              </a:rPr>
              <a:t> Explore and visualize the typical user journey on Flipkart, from product exploration to purchase, in order to identify common pathways and potential bottlenecks.</a:t>
            </a:r>
          </a:p>
          <a:p>
            <a:pPr algn="l">
              <a:buFont typeface="+mj-lt"/>
              <a:buAutoNum type="arabicPeriod"/>
            </a:pPr>
            <a:r>
              <a:rPr lang="en-US" sz="2400" b="1" i="0" dirty="0">
                <a:solidFill>
                  <a:srgbClr val="374151"/>
                </a:solidFill>
                <a:effectLst/>
                <a:latin typeface="Söhne"/>
              </a:rPr>
              <a:t>Product Affinity Analysis:</a:t>
            </a:r>
            <a:r>
              <a:rPr lang="en-US" sz="2400" b="0" i="0" dirty="0">
                <a:solidFill>
                  <a:srgbClr val="374151"/>
                </a:solidFill>
                <a:effectLst/>
                <a:latin typeface="Söhne"/>
              </a:rPr>
              <a:t> Analyze the associations between products frequently bought together, enabling the recommendation of complementary items to users during their shopping experience.</a:t>
            </a:r>
          </a:p>
          <a:p>
            <a:pPr algn="l">
              <a:buFont typeface="+mj-lt"/>
              <a:buAutoNum type="arabicPeriod"/>
            </a:pPr>
            <a:r>
              <a:rPr lang="en-US" sz="2400" b="1" i="0" dirty="0">
                <a:solidFill>
                  <a:srgbClr val="374151"/>
                </a:solidFill>
                <a:effectLst/>
                <a:latin typeface="Söhne"/>
              </a:rPr>
              <a:t>User Segmentation:</a:t>
            </a:r>
            <a:r>
              <a:rPr lang="en-US" sz="2400" b="0" i="0" dirty="0">
                <a:solidFill>
                  <a:srgbClr val="374151"/>
                </a:solidFill>
                <a:effectLst/>
                <a:latin typeface="Söhne"/>
              </a:rPr>
              <a:t> Classify users into segments based on their behavior, allowing for targeted marketing strategies and personalized recommendations.</a:t>
            </a:r>
          </a:p>
          <a:p>
            <a:pPr algn="l">
              <a:buFont typeface="+mj-lt"/>
              <a:buAutoNum type="arabicPeriod"/>
            </a:pPr>
            <a:r>
              <a:rPr lang="en-US" sz="2400" b="1" i="0" dirty="0">
                <a:solidFill>
                  <a:srgbClr val="374151"/>
                </a:solidFill>
                <a:effectLst/>
                <a:latin typeface="Söhne"/>
              </a:rPr>
              <a:t>Predictive Modeling:</a:t>
            </a:r>
            <a:r>
              <a:rPr lang="en-US" sz="2400" b="0" i="0" dirty="0">
                <a:solidFill>
                  <a:srgbClr val="374151"/>
                </a:solidFill>
                <a:effectLst/>
                <a:latin typeface="Söhne"/>
              </a:rPr>
              <a:t> Develop predictive models to anticipate user actions, such as predicting the likelihood of a user making a purchase based on their past behavior and preferences.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E0D512-00EF-DC3F-B93A-AAEA190C09F0}"/>
              </a:ext>
            </a:extLst>
          </p:cNvPr>
          <p:cNvSpPr txBox="1"/>
          <p:nvPr/>
        </p:nvSpPr>
        <p:spPr>
          <a:xfrm>
            <a:off x="688910" y="1053690"/>
            <a:ext cx="10814180" cy="2677656"/>
          </a:xfrm>
          <a:prstGeom prst="rect">
            <a:avLst/>
          </a:prstGeom>
          <a:noFill/>
        </p:spPr>
        <p:txBody>
          <a:bodyPr wrap="square" rtlCol="0">
            <a:spAutoFit/>
          </a:bodyPr>
          <a:lstStyle/>
          <a:p>
            <a:pPr algn="just"/>
            <a:r>
              <a:rPr lang="en-US" sz="2800" b="0" i="0" dirty="0">
                <a:solidFill>
                  <a:srgbClr val="374151"/>
                </a:solidFill>
                <a:effectLst/>
                <a:latin typeface="Söhne"/>
              </a:rPr>
              <a:t>The insights derived from this analysis hold significant implications for both e-commerce platforms and consumers. For businesses, a deeper understanding of user behavior can inform strategic decisions, improve customer engagement, and drive revenue growth. On the consumer side, personalized recommendations and a more seamless shopping experience can enhance satisfaction and loyalty.</a:t>
            </a:r>
            <a:endParaRPr lang="en-US" sz="2800" dirty="0"/>
          </a:p>
        </p:txBody>
      </p:sp>
      <p:sp>
        <p:nvSpPr>
          <p:cNvPr id="8" name="TextBox 7">
            <a:extLst>
              <a:ext uri="{FF2B5EF4-FFF2-40B4-BE49-F238E27FC236}">
                <a16:creationId xmlns:a16="http://schemas.microsoft.com/office/drawing/2014/main" id="{A766CCEE-ABAA-DA8E-BD92-08ACF275C899}"/>
              </a:ext>
            </a:extLst>
          </p:cNvPr>
          <p:cNvSpPr txBox="1"/>
          <p:nvPr/>
        </p:nvSpPr>
        <p:spPr>
          <a:xfrm>
            <a:off x="687355" y="256257"/>
            <a:ext cx="9144000" cy="769441"/>
          </a:xfrm>
          <a:prstGeom prst="rect">
            <a:avLst/>
          </a:prstGeom>
          <a:noFill/>
        </p:spPr>
        <p:txBody>
          <a:bodyPr wrap="square" rtlCol="0">
            <a:spAutoFit/>
          </a:bodyPr>
          <a:lstStyle/>
          <a:p>
            <a:r>
              <a:rPr lang="en-US" sz="4400" b="1" dirty="0">
                <a:solidFill>
                  <a:schemeClr val="accent6"/>
                </a:solidFill>
                <a:latin typeface="+mj-lt"/>
              </a:rPr>
              <a:t>OUTPUT OF MY PROJECT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927463" y="403829"/>
            <a:ext cx="4512284" cy="655382"/>
          </a:xfrm>
        </p:spPr>
        <p:txBody>
          <a:bodyPr/>
          <a:lstStyle/>
          <a:p>
            <a:r>
              <a:rPr lang="en-US" sz="4000" dirty="0"/>
              <a:t>METHODOLOGY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TextBox 11">
            <a:extLst>
              <a:ext uri="{FF2B5EF4-FFF2-40B4-BE49-F238E27FC236}">
                <a16:creationId xmlns:a16="http://schemas.microsoft.com/office/drawing/2014/main" id="{0306DA9D-CCF7-78B8-A246-34B0B9C87DC3}"/>
              </a:ext>
            </a:extLst>
          </p:cNvPr>
          <p:cNvSpPr txBox="1"/>
          <p:nvPr/>
        </p:nvSpPr>
        <p:spPr>
          <a:xfrm>
            <a:off x="858416" y="1240971"/>
            <a:ext cx="10590245" cy="3970318"/>
          </a:xfrm>
          <a:prstGeom prst="rect">
            <a:avLst/>
          </a:prstGeom>
          <a:noFill/>
        </p:spPr>
        <p:txBody>
          <a:bodyPr wrap="square" rtlCol="0">
            <a:spAutoFit/>
          </a:bodyPr>
          <a:lstStyle/>
          <a:p>
            <a:pPr algn="just"/>
            <a:r>
              <a:rPr lang="en-US" sz="2800" b="0" i="0" dirty="0">
                <a:solidFill>
                  <a:srgbClr val="374151"/>
                </a:solidFill>
                <a:effectLst/>
                <a:latin typeface="Söhne"/>
              </a:rPr>
              <a:t>The project employs Python programming language and utilizes various data analysis and machine learning libraries, such as pandas, NumPy, and Matplotlib. </a:t>
            </a:r>
          </a:p>
          <a:p>
            <a:pPr algn="just"/>
            <a:r>
              <a:rPr lang="en-US" sz="2800" b="0" i="0" dirty="0">
                <a:solidFill>
                  <a:srgbClr val="374151"/>
                </a:solidFill>
                <a:effectLst/>
                <a:latin typeface="Söhne"/>
              </a:rPr>
              <a:t>The Flipkart dataset, a comprehensive collection of user interactions and transactions, serves as the cornerstone for the analysis.</a:t>
            </a:r>
          </a:p>
          <a:p>
            <a:pPr algn="just"/>
            <a:r>
              <a:rPr lang="en-US" sz="2800" b="0" i="0" dirty="0">
                <a:solidFill>
                  <a:srgbClr val="374151"/>
                </a:solidFill>
                <a:effectLst/>
                <a:latin typeface="Söhne"/>
              </a:rPr>
              <a:t>Through this project, we aim to contribute valuable knowledge to the e-commerce community, shedding light on the dynamics of user behavior in the digital marketplace.</a:t>
            </a:r>
          </a:p>
          <a:p>
            <a:pPr algn="just"/>
            <a:endParaRPr lang="en-US" sz="2800"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05" y="448056"/>
            <a:ext cx="3421162" cy="768096"/>
          </a:xfrm>
        </p:spPr>
        <p:txBody>
          <a:bodyPr/>
          <a:lstStyle/>
          <a:p>
            <a:r>
              <a:rPr lang="en-US" dirty="0"/>
              <a:t>DATASET</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1" name="TextBox 40">
            <a:extLst>
              <a:ext uri="{FF2B5EF4-FFF2-40B4-BE49-F238E27FC236}">
                <a16:creationId xmlns:a16="http://schemas.microsoft.com/office/drawing/2014/main" id="{E5ECBD6C-7054-680D-CF04-F511B6D6F79E}"/>
              </a:ext>
            </a:extLst>
          </p:cNvPr>
          <p:cNvSpPr txBox="1"/>
          <p:nvPr/>
        </p:nvSpPr>
        <p:spPr>
          <a:xfrm>
            <a:off x="830424" y="1216152"/>
            <a:ext cx="10602671" cy="1938992"/>
          </a:xfrm>
          <a:prstGeom prst="rect">
            <a:avLst/>
          </a:prstGeom>
          <a:noFill/>
        </p:spPr>
        <p:txBody>
          <a:bodyPr wrap="square" rtlCol="0">
            <a:spAutoFit/>
          </a:bodyPr>
          <a:lstStyle/>
          <a:p>
            <a:r>
              <a:rPr lang="en-US" sz="2400" dirty="0">
                <a:latin typeface="Söhne"/>
              </a:rPr>
              <a:t>This is the dataset which I have used for my analysis purpose.</a:t>
            </a:r>
          </a:p>
          <a:p>
            <a:r>
              <a:rPr lang="en-US" sz="2400" dirty="0">
                <a:latin typeface="Söhne"/>
                <a:hlinkClick r:id="rId2"/>
              </a:rPr>
              <a:t>https://www.kaggle.com/datasets/PromptCloudHQ/flipkart-products</a:t>
            </a:r>
            <a:endParaRPr lang="en-US" sz="2400" dirty="0">
              <a:latin typeface="Söhne"/>
            </a:endParaRPr>
          </a:p>
          <a:p>
            <a:endParaRPr lang="en-US" sz="2400" dirty="0">
              <a:latin typeface="Söhne"/>
            </a:endParaRPr>
          </a:p>
          <a:p>
            <a:r>
              <a:rPr lang="en-US" sz="2400" dirty="0">
                <a:latin typeface="Söhne"/>
              </a:rPr>
              <a:t>Basically my dataset contains different product names which has been bought by different users. </a:t>
            </a:r>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906430" y="611715"/>
            <a:ext cx="10671048" cy="768096"/>
          </a:xfrm>
        </p:spPr>
        <p:txBody>
          <a:bodyPr/>
          <a:lstStyle/>
          <a:p>
            <a:r>
              <a:rPr lang="en-US" dirty="0"/>
              <a:t>Uses of panda lib in python</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4">
            <a:extLst>
              <a:ext uri="{FF2B5EF4-FFF2-40B4-BE49-F238E27FC236}">
                <a16:creationId xmlns:a16="http://schemas.microsoft.com/office/drawing/2014/main" id="{DB9F9581-AA35-1336-9BA0-7D1DF2DD638C}"/>
              </a:ext>
            </a:extLst>
          </p:cNvPr>
          <p:cNvSpPr>
            <a:spLocks noChangeArrowheads="1"/>
          </p:cNvSpPr>
          <p:nvPr/>
        </p:nvSpPr>
        <p:spPr bwMode="auto">
          <a:xfrm>
            <a:off x="634483" y="1395827"/>
            <a:ext cx="112984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Söhne"/>
              </a:rPr>
              <a:t>The </a:t>
            </a:r>
            <a:r>
              <a:rPr kumimoji="0" lang="en-US" altLang="en-US" b="1" i="0" u="none" strike="noStrike" cap="none" normalizeH="0" baseline="0" dirty="0">
                <a:ln>
                  <a:noFill/>
                </a:ln>
                <a:solidFill>
                  <a:schemeClr val="tx1"/>
                </a:solidFill>
                <a:effectLst/>
                <a:latin typeface="Söhne Mono"/>
              </a:rPr>
              <a:t>pandas</a:t>
            </a:r>
            <a:r>
              <a:rPr kumimoji="0" lang="en-US" altLang="en-US" b="0" i="0" u="none" strike="noStrike" cap="none" normalizeH="0" baseline="0" dirty="0">
                <a:ln>
                  <a:noFill/>
                </a:ln>
                <a:solidFill>
                  <a:srgbClr val="374151"/>
                </a:solidFill>
                <a:effectLst/>
                <a:latin typeface="Söhne"/>
              </a:rPr>
              <a:t> library in Python is a powerful and widely used library for data manipulation and analysis. It provides data structures for efficiently storing large datasets and tools for working with structured data seamlessly. Here are some common uses of the </a:t>
            </a:r>
            <a:r>
              <a:rPr kumimoji="0" lang="en-US" altLang="en-US" b="1" i="0" u="none" strike="noStrike" cap="none" normalizeH="0" baseline="0" dirty="0">
                <a:ln>
                  <a:noFill/>
                </a:ln>
                <a:solidFill>
                  <a:schemeClr val="tx1"/>
                </a:solidFill>
                <a:effectLst/>
                <a:latin typeface="Söhne Mono"/>
              </a:rPr>
              <a:t>pandas</a:t>
            </a:r>
            <a:r>
              <a:rPr kumimoji="0" lang="en-US" altLang="en-US" b="0" i="0" u="none" strike="noStrike" cap="none" normalizeH="0" baseline="0" dirty="0">
                <a:ln>
                  <a:noFill/>
                </a:ln>
                <a:solidFill>
                  <a:srgbClr val="374151"/>
                </a:solidFill>
                <a:effectLst/>
                <a:latin typeface="Söhne"/>
              </a:rPr>
              <a:t> library:</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6" name="Rectangle 5">
            <a:extLst>
              <a:ext uri="{FF2B5EF4-FFF2-40B4-BE49-F238E27FC236}">
                <a16:creationId xmlns:a16="http://schemas.microsoft.com/office/drawing/2014/main" id="{4F7357C4-A891-DA5F-E580-FF967BAE9863}"/>
              </a:ext>
            </a:extLst>
          </p:cNvPr>
          <p:cNvSpPr>
            <a:spLocks noChangeArrowheads="1"/>
          </p:cNvSpPr>
          <p:nvPr/>
        </p:nvSpPr>
        <p:spPr bwMode="auto">
          <a:xfrm>
            <a:off x="750649" y="1986607"/>
            <a:ext cx="11066106" cy="440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374151"/>
                </a:solidFill>
                <a:effectLst/>
                <a:latin typeface="Söhne"/>
              </a:rPr>
              <a:t>Data Reading and Writing:</a:t>
            </a:r>
            <a:endParaRPr kumimoji="0" lang="en-US" altLang="en-US" sz="16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pd.read_csv</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pd.read_excel</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pd.read_sql</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Import data from various file formats (CSV, Excel, SQL, etc.) into a pandas </a:t>
            </a:r>
            <a:r>
              <a:rPr kumimoji="0" lang="en-US" altLang="en-US" sz="1600" b="0" i="0" u="none" strike="noStrike" cap="none" normalizeH="0" baseline="0" dirty="0" err="1">
                <a:ln>
                  <a:noFill/>
                </a:ln>
                <a:solidFill>
                  <a:srgbClr val="374151"/>
                </a:solidFill>
                <a:effectLst/>
                <a:latin typeface="Söhne"/>
              </a:rPr>
              <a:t>DataFrame</a:t>
            </a:r>
            <a:r>
              <a:rPr kumimoji="0" lang="en-US" altLang="en-US" sz="16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DataFrame.to_csv</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DataFrame.to_excel</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DataFrame.to_sql</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Export </a:t>
            </a:r>
            <a:r>
              <a:rPr kumimoji="0" lang="en-US" altLang="en-US" sz="1600" b="0" i="0" u="none" strike="noStrike" cap="none" normalizeH="0" baseline="0" dirty="0" err="1">
                <a:ln>
                  <a:noFill/>
                </a:ln>
                <a:solidFill>
                  <a:srgbClr val="374151"/>
                </a:solidFill>
                <a:effectLst/>
                <a:latin typeface="Söhne"/>
              </a:rPr>
              <a:t>DataFrame</a:t>
            </a:r>
            <a:r>
              <a:rPr kumimoji="0" lang="en-US" altLang="en-US" sz="1600" b="0" i="0" u="none" strike="noStrike" cap="none" normalizeH="0" baseline="0" dirty="0">
                <a:ln>
                  <a:noFill/>
                </a:ln>
                <a:solidFill>
                  <a:srgbClr val="374151"/>
                </a:solidFill>
                <a:effectLst/>
                <a:latin typeface="Söhne"/>
              </a:rPr>
              <a:t> data to different file formats.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374151"/>
                </a:solidFill>
                <a:effectLst/>
                <a:latin typeface="Söhne"/>
              </a:rPr>
              <a:t>Data Exploration and Inspection:</a:t>
            </a:r>
            <a:endParaRPr kumimoji="0" lang="en-US" altLang="en-US" sz="16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DataFrame.head</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DataFrame.tail</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Display the first or last few rows of a </a:t>
            </a:r>
            <a:r>
              <a:rPr kumimoji="0" lang="en-US" altLang="en-US" sz="1600" b="0" i="0" u="none" strike="noStrike" cap="none" normalizeH="0" baseline="0" dirty="0" err="1">
                <a:ln>
                  <a:noFill/>
                </a:ln>
                <a:solidFill>
                  <a:srgbClr val="374151"/>
                </a:solidFill>
                <a:effectLst/>
                <a:latin typeface="Söhne"/>
              </a:rPr>
              <a:t>DataFrame</a:t>
            </a:r>
            <a:r>
              <a:rPr kumimoji="0" lang="en-US" altLang="en-US" sz="16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DataFrame.info(), </a:t>
            </a:r>
            <a:r>
              <a:rPr kumimoji="0" lang="en-US" altLang="en-US" sz="1600" b="1" i="0" u="none" strike="noStrike" cap="none" normalizeH="0" baseline="0" dirty="0" err="1">
                <a:ln>
                  <a:noFill/>
                </a:ln>
                <a:solidFill>
                  <a:srgbClr val="374151"/>
                </a:solidFill>
                <a:effectLst/>
                <a:latin typeface="Söhne"/>
              </a:rPr>
              <a:t>DataFrame.describe</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Provide information about the </a:t>
            </a:r>
            <a:r>
              <a:rPr kumimoji="0" lang="en-US" altLang="en-US" sz="1600" b="0" i="0" u="none" strike="noStrike" cap="none" normalizeH="0" baseline="0" dirty="0" err="1">
                <a:ln>
                  <a:noFill/>
                </a:ln>
                <a:solidFill>
                  <a:srgbClr val="374151"/>
                </a:solidFill>
                <a:effectLst/>
                <a:latin typeface="Söhne"/>
              </a:rPr>
              <a:t>DataFrame</a:t>
            </a:r>
            <a:r>
              <a:rPr kumimoji="0" lang="en-US" altLang="en-US" sz="1600" b="0" i="0" u="none" strike="noStrike" cap="none" normalizeH="0" baseline="0" dirty="0">
                <a:ln>
                  <a:noFill/>
                </a:ln>
                <a:solidFill>
                  <a:srgbClr val="374151"/>
                </a:solidFill>
                <a:effectLst/>
                <a:latin typeface="Söhne"/>
              </a:rPr>
              <a:t>, including data types, non-null values, and summary statistics.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374151"/>
                </a:solidFill>
                <a:effectLst/>
                <a:latin typeface="Söhne"/>
              </a:rPr>
              <a:t>Data Selection and Indexing:</a:t>
            </a:r>
            <a:endParaRPr kumimoji="0" lang="en-US" altLang="en-US" sz="16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a:t>
            </a:r>
            <a:r>
              <a:rPr kumimoji="0" lang="en-US" altLang="en-US" sz="1600" b="1" i="0" u="none" strike="noStrike" cap="none" normalizeH="0" baseline="0" dirty="0">
                <a:ln>
                  <a:noFill/>
                </a:ln>
                <a:solidFill>
                  <a:srgbClr val="374151"/>
                </a:solidFill>
                <a:effectLst/>
                <a:latin typeface="Söhne"/>
              </a:rPr>
              <a:t>['</a:t>
            </a:r>
            <a:r>
              <a:rPr kumimoji="0" lang="en-US" altLang="en-US" sz="1600" b="1" i="0" u="none" strike="noStrike" cap="none" normalizeH="0" baseline="0" dirty="0" err="1">
                <a:ln>
                  <a:noFill/>
                </a:ln>
                <a:solidFill>
                  <a:srgbClr val="374151"/>
                </a:solidFill>
                <a:effectLst/>
                <a:latin typeface="Söhne"/>
              </a:rPr>
              <a:t>column_name</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a:t>
            </a:r>
            <a:r>
              <a:rPr kumimoji="0" lang="en-US" altLang="en-US" sz="1600" b="1" i="0" u="none" strike="noStrike" cap="none" normalizeH="0" baseline="0" dirty="0">
                <a:ln>
                  <a:noFill/>
                </a:ln>
                <a:solidFill>
                  <a:srgbClr val="374151"/>
                </a:solidFill>
                <a:effectLst/>
                <a:latin typeface="Söhne"/>
              </a:rPr>
              <a:t>[['column1', 'column2']]:</a:t>
            </a:r>
            <a:r>
              <a:rPr kumimoji="0" lang="en-US" altLang="en-US" sz="1600" b="0" i="0" u="none" strike="noStrike" cap="none" normalizeH="0" baseline="0" dirty="0">
                <a:ln>
                  <a:noFill/>
                </a:ln>
                <a:solidFill>
                  <a:srgbClr val="374151"/>
                </a:solidFill>
                <a:effectLst/>
                <a:latin typeface="Söhne"/>
              </a:rPr>
              <a:t> Select specific columns from a </a:t>
            </a:r>
            <a:r>
              <a:rPr kumimoji="0" lang="en-US" altLang="en-US" sz="1600" b="0" i="0" u="none" strike="noStrike" cap="none" normalizeH="0" baseline="0" dirty="0" err="1">
                <a:ln>
                  <a:noFill/>
                </a:ln>
                <a:solidFill>
                  <a:srgbClr val="374151"/>
                </a:solidFill>
                <a:effectLst/>
                <a:latin typeface="Söhne"/>
              </a:rPr>
              <a:t>DataFrame</a:t>
            </a:r>
            <a:r>
              <a:rPr kumimoji="0" lang="en-US" altLang="en-US" sz="16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DataFrame.iloc</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DataFrame.loc</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Access data by index or label-based indexing.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374151"/>
                </a:solidFill>
                <a:effectLst/>
                <a:latin typeface="Söhne"/>
              </a:rPr>
              <a:t>Data Cleaning:</a:t>
            </a:r>
            <a:endParaRPr kumimoji="0" lang="en-US" altLang="en-US" sz="16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DataFrame.dropna</a:t>
            </a:r>
            <a:r>
              <a:rPr kumimoji="0" lang="en-US" altLang="en-US" sz="1600" b="1"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a:rPr>
              <a:t>DataFrame.fillna</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Handle missing values by dropping or filling them.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374151"/>
                </a:solidFill>
                <a:effectLst/>
                <a:latin typeface="Söhne"/>
              </a:rPr>
              <a:t>DataFrame.drop_duplicates</a:t>
            </a:r>
            <a:r>
              <a:rPr kumimoji="0" lang="en-US" altLang="en-US" sz="1600" b="1" i="0" u="none" strike="noStrike" cap="none" normalizeH="0" baseline="0" dirty="0">
                <a:ln>
                  <a:noFill/>
                </a:ln>
                <a:solidFill>
                  <a:srgbClr val="374151"/>
                </a:solidFill>
                <a:effectLst/>
                <a:latin typeface="Söhne"/>
              </a:rPr>
              <a:t>():</a:t>
            </a:r>
            <a:r>
              <a:rPr kumimoji="0" lang="en-US" altLang="en-US" sz="1600" b="0" i="0" u="none" strike="noStrike" cap="none" normalizeH="0" baseline="0" dirty="0">
                <a:ln>
                  <a:noFill/>
                </a:ln>
                <a:solidFill>
                  <a:srgbClr val="374151"/>
                </a:solidFill>
                <a:effectLst/>
                <a:latin typeface="Söhne"/>
              </a:rPr>
              <a:t> Remove duplicate rows from a </a:t>
            </a:r>
            <a:r>
              <a:rPr kumimoji="0" lang="en-US" altLang="en-US" sz="1600" b="0" i="0" u="none" strike="noStrike" cap="none" normalizeH="0" baseline="0" dirty="0" err="1">
                <a:ln>
                  <a:noFill/>
                </a:ln>
                <a:solidFill>
                  <a:srgbClr val="374151"/>
                </a:solidFill>
                <a:effectLst/>
                <a:latin typeface="Söhne"/>
              </a:rPr>
              <a:t>DataFrame</a:t>
            </a:r>
            <a:endParaRPr kumimoji="0" lang="en-US" altLang="en-US" sz="16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250288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5" name="Rectangle 1">
            <a:extLst>
              <a:ext uri="{FF2B5EF4-FFF2-40B4-BE49-F238E27FC236}">
                <a16:creationId xmlns:a16="http://schemas.microsoft.com/office/drawing/2014/main" id="{B9DF06C3-8F15-FC7A-F58F-1A5D1D11369C}"/>
              </a:ext>
            </a:extLst>
          </p:cNvPr>
          <p:cNvSpPr>
            <a:spLocks noGrp="1" noChangeArrowheads="1"/>
          </p:cNvSpPr>
          <p:nvPr>
            <p:ph sz="half" idx="2"/>
          </p:nvPr>
        </p:nvSpPr>
        <p:spPr bwMode="auto">
          <a:xfrm>
            <a:off x="327025" y="-141645"/>
            <a:ext cx="11214941" cy="683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effectLst/>
                <a:latin typeface="Söhne"/>
              </a:rPr>
              <a:t>Data Filtering and Querying:</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a:t>
            </a:r>
            <a:r>
              <a:rPr kumimoji="0" lang="en-US" altLang="en-US" sz="1600" b="1" i="0" u="none" strike="noStrike" cap="none" normalizeH="0" baseline="0" dirty="0">
                <a:ln>
                  <a:noFill/>
                </a:ln>
                <a:effectLst/>
                <a:latin typeface="Söhne"/>
              </a:rPr>
              <a:t>[</a:t>
            </a:r>
            <a:r>
              <a:rPr kumimoji="0" lang="en-US" altLang="en-US" sz="1600" b="1" i="0" u="none" strike="noStrike" cap="none" normalizeH="0" baseline="0" dirty="0" err="1">
                <a:ln>
                  <a:noFill/>
                </a:ln>
                <a:effectLst/>
                <a:latin typeface="Söhne"/>
              </a:rPr>
              <a:t>df</a:t>
            </a:r>
            <a:r>
              <a:rPr kumimoji="0" lang="en-US" altLang="en-US" sz="1600" b="1" i="0" u="none" strike="noStrike" cap="none" normalizeH="0" baseline="0" dirty="0">
                <a:ln>
                  <a:noFill/>
                </a:ln>
                <a:effectLst/>
                <a:latin typeface="Söhne"/>
              </a:rPr>
              <a:t>['column'] &gt; value]:</a:t>
            </a:r>
            <a:r>
              <a:rPr kumimoji="0" lang="en-US" altLang="en-US" sz="1600" b="0" i="0" u="none" strike="noStrike" cap="none" normalizeH="0" baseline="0" dirty="0">
                <a:ln>
                  <a:noFill/>
                </a:ln>
                <a:effectLst/>
                <a:latin typeface="Söhne"/>
              </a:rPr>
              <a:t> Filter rows based on conditions.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DataFrame.query</a:t>
            </a:r>
            <a:r>
              <a:rPr kumimoji="0" lang="en-US" altLang="en-US" sz="1600" b="1" i="0" u="none" strike="noStrike" cap="none" normalizeH="0" baseline="0" dirty="0">
                <a:ln>
                  <a:noFill/>
                </a:ln>
                <a:effectLst/>
                <a:latin typeface="Söhne"/>
              </a:rPr>
              <a:t>('condition'):</a:t>
            </a:r>
            <a:r>
              <a:rPr kumimoji="0" lang="en-US" altLang="en-US" sz="1600" b="0" i="0" u="none" strike="noStrike" cap="none" normalizeH="0" baseline="0" dirty="0">
                <a:ln>
                  <a:noFill/>
                </a:ln>
                <a:effectLst/>
                <a:latin typeface="Söhne"/>
              </a:rPr>
              <a:t> Use SQL-like queries to filter data.</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effectLst/>
                <a:latin typeface="Söhne"/>
              </a:rPr>
              <a:t>Data Aggregation and Grouping:</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DataFrame.groupby</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DataFrame.agg</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Group data based on one or more columns and perform aggregation operations.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DataFrame.pivot_table</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Create pivot tables for more complex aggregations.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effectLst/>
                <a:latin typeface="Söhne"/>
              </a:rPr>
              <a:t>Data Manipulation:</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DataFrame.apply</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DataFrame.applymap</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Apply functions to elements or columns of a </a:t>
            </a:r>
            <a:r>
              <a:rPr kumimoji="0" lang="en-US" altLang="en-US" sz="1600" b="0" i="0" u="none" strike="noStrike" cap="none" normalizeH="0" baseline="0" dirty="0" err="1">
                <a:ln>
                  <a:noFill/>
                </a:ln>
                <a:effectLst/>
                <a:latin typeface="Söhne"/>
              </a:rPr>
              <a:t>DataFrame</a:t>
            </a:r>
            <a:r>
              <a:rPr kumimoji="0" lang="en-US" altLang="en-US" sz="1600" b="0" i="0" u="none" strike="noStrike" cap="none" normalizeH="0" baseline="0" dirty="0">
                <a:ln>
                  <a:noFill/>
                </a:ln>
                <a:effectLst/>
                <a:latin typeface="Söhne"/>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DataFrame.merge</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DataFrame.concat</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Combine multiple </a:t>
            </a:r>
            <a:r>
              <a:rPr kumimoji="0" lang="en-US" altLang="en-US" sz="1600" b="0" i="0" u="none" strike="noStrike" cap="none" normalizeH="0" baseline="0" dirty="0" err="1">
                <a:ln>
                  <a:noFill/>
                </a:ln>
                <a:effectLst/>
                <a:latin typeface="Söhne"/>
              </a:rPr>
              <a:t>DataFrames</a:t>
            </a:r>
            <a:r>
              <a:rPr kumimoji="0" lang="en-US" altLang="en-US" sz="1600" b="0" i="0" u="none" strike="noStrike" cap="none" normalizeH="0" baseline="0" dirty="0">
                <a:ln>
                  <a:noFill/>
                </a:ln>
                <a:effectLst/>
                <a:latin typeface="Söhne"/>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effectLst/>
                <a:latin typeface="Söhne"/>
              </a:rPr>
              <a:t>Time Series Analysis:</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pd.to_datetime</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DataFrame.resample</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Convert date strings to datetime objects and resample time series data.</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effectLst/>
                <a:latin typeface="Söhne"/>
              </a:rPr>
              <a:t>Statistical Analysis:</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DataFrame.corr</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DataFrame.cov</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Calculate correlation and covariance matrices.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DataFrame.mean</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DataFrame.median</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Compute mean, median, and other statistical measures.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effectLst/>
                <a:latin typeface="Söhne"/>
              </a:rPr>
              <a:t>Visualization:</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DataFrame.plot</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Create basic plots directly from </a:t>
            </a:r>
            <a:r>
              <a:rPr kumimoji="0" lang="en-US" altLang="en-US" sz="1600" b="0" i="0" u="none" strike="noStrike" cap="none" normalizeH="0" baseline="0" dirty="0" err="1">
                <a:ln>
                  <a:noFill/>
                </a:ln>
                <a:effectLst/>
                <a:latin typeface="Söhne"/>
              </a:rPr>
              <a:t>DataFrames</a:t>
            </a:r>
            <a:r>
              <a:rPr kumimoji="0" lang="en-US" altLang="en-US" sz="1600" b="0" i="0" u="none" strike="noStrike" cap="none" normalizeH="0" baseline="0" dirty="0">
                <a:ln>
                  <a:noFill/>
                </a:ln>
                <a:effectLst/>
                <a:latin typeface="Söhne"/>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pd.plotting.scatter_matrix</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pd.plotting.boxplot</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Generate more complex visualizations.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effectLst/>
                <a:latin typeface="Söhne"/>
              </a:rPr>
              <a:t>Handling Categorical Data:</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pd.get_dummies</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Convert categorical variables into dummy/indicator variables.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effectLst/>
                <a:latin typeface="Söhne"/>
              </a:rPr>
              <a:t>Merging and Joining:</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pd.merge</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DataFrame.join</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Combine </a:t>
            </a:r>
            <a:r>
              <a:rPr kumimoji="0" lang="en-US" altLang="en-US" sz="1600" b="0" i="0" u="none" strike="noStrike" cap="none" normalizeH="0" baseline="0" dirty="0" err="1">
                <a:ln>
                  <a:noFill/>
                </a:ln>
                <a:effectLst/>
                <a:latin typeface="Söhne"/>
              </a:rPr>
              <a:t>DataFrames</a:t>
            </a:r>
            <a:r>
              <a:rPr kumimoji="0" lang="en-US" altLang="en-US" sz="1600" b="0" i="0" u="none" strike="noStrike" cap="none" normalizeH="0" baseline="0" dirty="0">
                <a:ln>
                  <a:noFill/>
                </a:ln>
                <a:effectLst/>
                <a:latin typeface="Söhne"/>
              </a:rPr>
              <a:t> based on common columns.</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600" b="1" i="0" u="none" strike="noStrike" cap="none" normalizeH="0" baseline="0" dirty="0">
                <a:ln>
                  <a:noFill/>
                </a:ln>
                <a:effectLst/>
                <a:latin typeface="Söhne"/>
              </a:rPr>
              <a:t>Handling Text Data:</a:t>
            </a:r>
            <a:endParaRPr kumimoji="0" lang="en-US" altLang="en-US" sz="1600" b="0" i="0" u="none" strike="noStrike" cap="none" normalizeH="0" baseline="0" dirty="0">
              <a:ln>
                <a:noFill/>
              </a:ln>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effectLst/>
                <a:latin typeface="Söhne"/>
              </a:rPr>
              <a:t>Series.str.contains</a:t>
            </a:r>
            <a:r>
              <a:rPr kumimoji="0" lang="en-US" altLang="en-US" sz="1600" b="1" i="0" u="none" strike="noStrike" cap="none" normalizeH="0" baseline="0" dirty="0">
                <a:ln>
                  <a:noFill/>
                </a:ln>
                <a:effectLst/>
                <a:latin typeface="Söhne"/>
              </a:rPr>
              <a:t>(), </a:t>
            </a:r>
            <a:r>
              <a:rPr kumimoji="0" lang="en-US" altLang="en-US" sz="1600" b="1" i="0" u="none" strike="noStrike" cap="none" normalizeH="0" baseline="0" dirty="0" err="1">
                <a:ln>
                  <a:noFill/>
                </a:ln>
                <a:effectLst/>
                <a:latin typeface="Söhne"/>
              </a:rPr>
              <a:t>Series.str.extract</a:t>
            </a:r>
            <a:r>
              <a:rPr kumimoji="0" lang="en-US" altLang="en-US" sz="1600" b="1" i="0" u="none" strike="noStrike" cap="none" normalizeH="0" baseline="0" dirty="0">
                <a:ln>
                  <a:noFill/>
                </a:ln>
                <a:effectLst/>
                <a:latin typeface="Söhne"/>
              </a:rPr>
              <a:t>():</a:t>
            </a:r>
            <a:r>
              <a:rPr kumimoji="0" lang="en-US" altLang="en-US" sz="1600" b="0" i="0" u="none" strike="noStrike" cap="none" normalizeH="0" baseline="0" dirty="0">
                <a:ln>
                  <a:noFill/>
                </a:ln>
                <a:effectLst/>
                <a:latin typeface="Söhne"/>
              </a:rPr>
              <a:t> Perform text-based operations on string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Söhne"/>
              </a:rPr>
              <a:t>The </a:t>
            </a:r>
            <a:r>
              <a:rPr kumimoji="0" lang="en-US" altLang="en-US" sz="1600" b="1" i="0" u="none" strike="noStrike" cap="none" normalizeH="0" baseline="0" dirty="0">
                <a:ln>
                  <a:noFill/>
                </a:ln>
                <a:effectLst/>
                <a:latin typeface="Söhne"/>
              </a:rPr>
              <a:t>pandas</a:t>
            </a:r>
            <a:r>
              <a:rPr kumimoji="0" lang="en-US" altLang="en-US" sz="1600" b="0" i="0" u="none" strike="noStrike" cap="none" normalizeH="0" baseline="0" dirty="0">
                <a:ln>
                  <a:noFill/>
                </a:ln>
                <a:effectLst/>
                <a:latin typeface="Söhne"/>
              </a:rPr>
              <a:t> library is an essential tool for data scientists and analysts working with structured data in Python, providing a flexible and efficient framework for various data manipulation tasks.</a:t>
            </a: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15657" y="347472"/>
            <a:ext cx="10089191" cy="768096"/>
          </a:xfrm>
        </p:spPr>
        <p:txBody>
          <a:bodyPr/>
          <a:lstStyle/>
          <a:p>
            <a:r>
              <a:rPr lang="en-US" sz="4000" dirty="0"/>
              <a:t>Uses of matplotlib in python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a16="http://schemas.microsoft.com/office/drawing/2014/main" id="{22D10468-F2B8-6DB7-0989-7684FF95F044}"/>
              </a:ext>
            </a:extLst>
          </p:cNvPr>
          <p:cNvSpPr>
            <a:spLocks noChangeArrowheads="1"/>
          </p:cNvSpPr>
          <p:nvPr/>
        </p:nvSpPr>
        <p:spPr bwMode="auto">
          <a:xfrm>
            <a:off x="715656" y="745844"/>
            <a:ext cx="10593045" cy="581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74151"/>
                </a:solidFill>
                <a:effectLst/>
                <a:latin typeface="Söhne Mono"/>
              </a:rPr>
              <a:t>Matplotlib</a:t>
            </a:r>
            <a:r>
              <a:rPr kumimoji="0" lang="en-US" altLang="en-US" sz="1600" b="0" i="0" u="none" strike="noStrike" cap="none" normalizeH="0" baseline="0" dirty="0">
                <a:ln>
                  <a:noFill/>
                </a:ln>
                <a:solidFill>
                  <a:srgbClr val="374151"/>
                </a:solidFill>
                <a:effectLst/>
                <a:latin typeface="Söhne"/>
              </a:rPr>
              <a:t> is a popular Python library for creating static, animated, and interactive visualizations in a wide range of formats. It provides a flexible and comprehensive set of plotting tools that make it a go-to choice for data visualization. Here are some common uses of </a:t>
            </a:r>
            <a:r>
              <a:rPr kumimoji="0" lang="en-US" altLang="en-US" sz="1600" b="1" i="0" u="none" strike="noStrike" cap="none" normalizeH="0" baseline="0" dirty="0">
                <a:ln>
                  <a:noFill/>
                </a:ln>
                <a:solidFill>
                  <a:srgbClr val="374151"/>
                </a:solidFill>
                <a:effectLst/>
                <a:latin typeface="Söhne Mono"/>
              </a:rPr>
              <a:t>matplotlib</a:t>
            </a:r>
            <a:r>
              <a:rPr kumimoji="0" lang="en-US" altLang="en-US" sz="1600" b="0" i="0" u="none" strike="noStrike" cap="none" normalizeH="0" baseline="0" dirty="0">
                <a:ln>
                  <a:noFill/>
                </a:ln>
                <a:solidFill>
                  <a:srgbClr val="374151"/>
                </a:solidFill>
                <a:effectLst/>
                <a:latin typeface="Söhne"/>
              </a:rPr>
              <a:t>:</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374151"/>
                </a:solidFill>
                <a:effectLst/>
                <a:latin typeface="Söhne"/>
              </a:rPr>
              <a:t>Line Plots: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Display trends over a continuous variable.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plt.plot</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374151"/>
                </a:solidFill>
                <a:effectLst/>
                <a:latin typeface="Söhne"/>
              </a:rPr>
              <a:t>Scatter Plots: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Show the relationship between two continuous variables.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plt.scatter</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374151"/>
                </a:solidFill>
                <a:effectLst/>
                <a:latin typeface="Söhne"/>
              </a:rPr>
              <a:t>Bar Plots: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Compare categories or show the distribution of a categorical variable.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plt.bar</a:t>
            </a:r>
            <a:r>
              <a:rPr kumimoji="0" lang="en-US" altLang="en-US" sz="1600" b="1" i="0" u="none" strike="noStrike" cap="none" normalizeH="0" baseline="0" dirty="0">
                <a:ln>
                  <a:noFill/>
                </a:ln>
                <a:solidFill>
                  <a:srgbClr val="374151"/>
                </a:solidFill>
                <a:effectLst/>
                <a:latin typeface="Söhne Mono"/>
              </a:rPr>
              <a:t>()</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plt.barh</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374151"/>
                </a:solidFill>
                <a:effectLst/>
                <a:latin typeface="Söhne"/>
              </a:rPr>
              <a:t>Histograms: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Display the distribution of a single variable.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plt.hist</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374151"/>
                </a:solidFill>
                <a:effectLst/>
                <a:latin typeface="Söhne"/>
              </a:rPr>
              <a:t>Box Plots: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Visualize the distribution of a dataset and identify outliers.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plt.boxplot</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374151"/>
                </a:solidFill>
                <a:effectLst/>
                <a:latin typeface="Söhne"/>
              </a:rPr>
              <a:t>Pie Charts:</a:t>
            </a:r>
            <a:endParaRPr kumimoji="0" lang="en-US" altLang="en-US" sz="1600" b="0" i="0" u="none" strike="noStrike" cap="none" normalizeH="0" baseline="0" dirty="0">
              <a:ln>
                <a:noFill/>
              </a:ln>
              <a:solidFill>
                <a:srgbClr val="374151"/>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Purpose:</a:t>
            </a:r>
            <a:r>
              <a:rPr kumimoji="0" lang="en-US" altLang="en-US" sz="1600" b="0" i="0" u="none" strike="noStrike" cap="none" normalizeH="0" baseline="0" dirty="0">
                <a:ln>
                  <a:noFill/>
                </a:ln>
                <a:solidFill>
                  <a:srgbClr val="374151"/>
                </a:solidFill>
                <a:effectLst/>
                <a:latin typeface="Söhne"/>
              </a:rPr>
              <a:t> Show the proportion of each category in a dataset.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374151"/>
                </a:solidFill>
                <a:effectLst/>
                <a:latin typeface="Söhne"/>
              </a:rPr>
              <a:t>Function:</a:t>
            </a:r>
            <a:r>
              <a:rPr kumimoji="0" lang="en-US" altLang="en-US" sz="1600" b="0" i="0" u="none" strike="noStrike" cap="none" normalizeH="0" baseline="0" dirty="0">
                <a:ln>
                  <a:noFill/>
                </a:ln>
                <a:solidFill>
                  <a:srgbClr val="374151"/>
                </a:solidFill>
                <a:effectLst/>
                <a:latin typeface="Söhne"/>
              </a:rPr>
              <a:t> </a:t>
            </a:r>
            <a:r>
              <a:rPr kumimoji="0" lang="en-US" altLang="en-US" sz="1600" b="1" i="0" u="none" strike="noStrike" cap="none" normalizeH="0" baseline="0" dirty="0" err="1">
                <a:ln>
                  <a:noFill/>
                </a:ln>
                <a:solidFill>
                  <a:srgbClr val="374151"/>
                </a:solidFill>
                <a:effectLst/>
                <a:latin typeface="Söhne Mono"/>
              </a:rPr>
              <a:t>plt.pie</a:t>
            </a:r>
            <a:r>
              <a:rPr kumimoji="0" lang="en-US" altLang="en-US" sz="1600" b="1" i="0" u="none" strike="noStrike" cap="none" normalizeH="0" baseline="0" dirty="0">
                <a:ln>
                  <a:noFill/>
                </a:ln>
                <a:solidFill>
                  <a:srgbClr val="374151"/>
                </a:solidFill>
                <a:effectLst/>
                <a:latin typeface="Söhne Mono"/>
              </a:rPr>
              <a:t>()</a:t>
            </a:r>
            <a:endParaRPr kumimoji="0" lang="en-US" altLang="en-US" sz="1600" b="0" i="0" u="none" strike="noStrike" cap="none" normalizeH="0" baseline="0" dirty="0">
              <a:ln>
                <a:noFill/>
              </a:ln>
              <a:solidFill>
                <a:srgbClr val="37415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{6652D8BE-1D9C-4693-A2B2-A427767A07C0}tf78438558_win32</Template>
  <TotalTime>78</TotalTime>
  <Words>1367</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Sabon Next LT</vt:lpstr>
      <vt:lpstr>Söhne</vt:lpstr>
      <vt:lpstr>Söhne Mono</vt:lpstr>
      <vt:lpstr>Office Theme</vt:lpstr>
      <vt:lpstr>Python Project  on E-Commerce User behavior analysis </vt:lpstr>
      <vt:lpstr>introduction</vt:lpstr>
      <vt:lpstr>Project objectives</vt:lpstr>
      <vt:lpstr>PowerPoint Presentation</vt:lpstr>
      <vt:lpstr>METHODOLOGY</vt:lpstr>
      <vt:lpstr>DATASET</vt:lpstr>
      <vt:lpstr>Uses of panda lib in python</vt:lpstr>
      <vt:lpstr>PowerPoint Presentation</vt:lpstr>
      <vt:lpstr>Uses of matplotlib in python </vt:lpstr>
      <vt:lpstr>PowerPoint Presentation</vt:lpstr>
      <vt:lpstr>PowerPoint Presentation</vt:lpstr>
      <vt:lpstr>PowerPoint Presentation</vt:lpstr>
      <vt:lpstr>PowerPoint Presentation</vt:lpstr>
      <vt:lpstr>OUTPUT</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on E-Commerce User behavior analysis </dc:title>
  <dc:subject/>
  <dc:creator>Amrut Kumar</dc:creator>
  <cp:lastModifiedBy>Amrut Kumar</cp:lastModifiedBy>
  <cp:revision>1</cp:revision>
  <dcterms:created xsi:type="dcterms:W3CDTF">2023-11-30T13:35:37Z</dcterms:created>
  <dcterms:modified xsi:type="dcterms:W3CDTF">2023-11-30T14:54:06Z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