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1" r:id="rId4"/>
  </p:sldMasterIdLst>
  <p:notesMasterIdLst>
    <p:notesMasterId r:id="rId25"/>
  </p:notesMasterIdLst>
  <p:sldIdLst>
    <p:sldId id="274" r:id="rId5"/>
    <p:sldId id="296" r:id="rId6"/>
    <p:sldId id="373" r:id="rId7"/>
    <p:sldId id="297" r:id="rId8"/>
    <p:sldId id="374" r:id="rId9"/>
    <p:sldId id="336" r:id="rId10"/>
    <p:sldId id="337" r:id="rId11"/>
    <p:sldId id="338" r:id="rId12"/>
    <p:sldId id="339" r:id="rId13"/>
    <p:sldId id="341" r:id="rId14"/>
    <p:sldId id="375" r:id="rId15"/>
    <p:sldId id="351" r:id="rId16"/>
    <p:sldId id="352" r:id="rId17"/>
    <p:sldId id="376" r:id="rId18"/>
    <p:sldId id="368" r:id="rId19"/>
    <p:sldId id="369" r:id="rId20"/>
    <p:sldId id="371" r:id="rId21"/>
    <p:sldId id="372" r:id="rId22"/>
    <p:sldId id="370" r:id="rId23"/>
    <p:sldId id="31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8DD"/>
    <a:srgbClr val="F856EC"/>
    <a:srgbClr val="FFFFCC"/>
    <a:srgbClr val="BFBFBF"/>
    <a:srgbClr val="FFFFFF"/>
    <a:srgbClr val="FF6600"/>
    <a:srgbClr val="FF0066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3945" autoAdjust="0"/>
  </p:normalViewPr>
  <p:slideViewPr>
    <p:cSldViewPr>
      <p:cViewPr>
        <p:scale>
          <a:sx n="100" d="100"/>
          <a:sy n="100" d="100"/>
        </p:scale>
        <p:origin x="275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19" d="100"/>
          <a:sy n="119" d="100"/>
        </p:scale>
        <p:origin x="4986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71E0-B661-4F2E-9188-0DBE52DFE61E}" type="datetimeFigureOut">
              <a:rPr lang="en-US" smtClean="0"/>
              <a:t>2024-10-08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F94B-11AA-4D22-9CB2-4603CDB8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quot;Sense the power of light&quot;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light beam&#10;&#10;Description automatically generated">
            <a:extLst>
              <a:ext uri="{FF2B5EF4-FFF2-40B4-BE49-F238E27FC236}">
                <a16:creationId xmlns:a16="http://schemas.microsoft.com/office/drawing/2014/main" id="{1B9D1E72-5088-B952-6319-24748FD219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303" b="11302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6188866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74759-9A1C-AF4E-BDFC-6340478CC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5FB517-ABC1-0F42-8E1B-3ADBDD46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6184637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C940B57-E068-B946-800C-03C5520805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6184637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27DD70-7C52-7043-93B4-F0AD5E1D46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6184637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4CD67-97C4-4A97-6A4C-AAB06D8F2D3A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AT" sz="1500" b="1" i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 the power of light</a:t>
            </a:r>
            <a:endParaRPr lang="en-DE" sz="15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2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D2A96-445A-0840-9CE6-762C01BE3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74759-9A1C-AF4E-BDFC-6340478CC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5FB517-ABC1-0F42-8E1B-3ADBDD46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C940B57-E068-B946-800C-03C5520805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27DD70-7C52-7043-93B4-F0AD5E1D46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4CD67-97C4-4A97-6A4C-AAB06D8F2D3A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AT" sz="1500" b="1" i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 the power of light</a:t>
            </a:r>
            <a:endParaRPr lang="en-DE" sz="1500" b="1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206A0-0B4F-9444-9EE3-84F82AEE57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8127D-2F70-5840-A648-B1A0A782A0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95968-5B7F-5840-0148-936F1EBBFE17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AT" sz="1500" b="1" i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 the power of light</a:t>
            </a:r>
            <a:endParaRPr lang="en-DE" sz="1500" b="1" i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4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CAD27-995B-844A-90EF-81083D67F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BA2E639-53E3-644A-88CF-452584391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ct val="105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B488D-9830-B64E-9F07-ED4C413278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92C8-F782-AC4F-8949-EF4270158F6E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2944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E3E1D8-143F-4E69-9A90-220BD2F75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1631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ECE3E1D8-143F-4E69-9A90-220BD2F75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50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ct val="1050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ct val="1050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ct val="1050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0FD415-FF23-5B4D-A181-ABAD87A28C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BE0A7-3D74-144A-9E29-F5BA9EE205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32A5B4-2098-A74A-8AD3-6DBA53639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5625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5606087-6802-4696-ABAA-DA0FF1A0E4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80393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06" imgH="306" progId="TCLayout.ActiveDocument.1">
                  <p:embed/>
                </p:oleObj>
              </mc:Choice>
              <mc:Fallback>
                <p:oleObj name="think-cell Folie" r:id="rId9" imgW="306" imgH="30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5606087-6802-4696-ABAA-DA0FF1A0E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7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58" r:id="rId3"/>
    <p:sldLayoutId id="2147483661" r:id="rId4"/>
    <p:sldLayoutId id="2147483652" r:id="rId5"/>
    <p:sldLayoutId id="2147483675" r:id="rId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7321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9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s-OSRAM/OSP_aotop/blob/main/gettingstarted.md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550-CCEB-28DF-3F84-21050227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 on Arduino –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9B3E3-1668-39B7-7018-0B6E3D13D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Arduino OSP evaluation kit</a:t>
            </a:r>
          </a:p>
        </p:txBody>
      </p:sp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22E884A-CAA5-E6C3-EA0B-9B9DF44E6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07" y="3520439"/>
            <a:ext cx="5294387" cy="32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0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210098-1221-AFA0-D893-778338A0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A156D-85EA-CAD9-A147-6BCE40A07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D2353-12E9-C150-4FC9-2E8113D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70" y="518502"/>
            <a:ext cx="11076174" cy="331917"/>
          </a:xfrm>
        </p:spPr>
        <p:txBody>
          <a:bodyPr/>
          <a:lstStyle/>
          <a:p>
            <a:r>
              <a:rPr lang="en-US" dirty="0"/>
              <a:t>Libraries in detail –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3AF1-2DA3-1F6D-6674-EB761750B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70" y="899735"/>
            <a:ext cx="11076174" cy="494351"/>
          </a:xfrm>
        </p:spPr>
        <p:txBody>
          <a:bodyPr/>
          <a:lstStyle/>
          <a:p>
            <a:r>
              <a:rPr lang="en-US" dirty="0"/>
              <a:t>OSP Telegrams </a:t>
            </a:r>
            <a:r>
              <a:rPr lang="en-US" dirty="0" err="1"/>
              <a:t>aoosp</a:t>
            </a:r>
            <a:r>
              <a:rPr lang="en-US" dirty="0"/>
              <a:t> - continued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BE9D9-9D04-827E-9872-6D13A9302772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CC3073C-E127-C84F-DA58-23AD1CEC1B59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telegrams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47C03D-644C-5DDE-AFA3-5F4F84BFFD61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90E13-52B7-0F9D-1364-A93C291F27B8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FCE134-11A6-62D9-30CA-07450A3D468E}"/>
              </a:ext>
            </a:extLst>
          </p:cNvPr>
          <p:cNvSpPr txBox="1"/>
          <p:nvPr/>
        </p:nvSpPr>
        <p:spPr>
          <a:xfrm>
            <a:off x="335343" y="1508781"/>
            <a:ext cx="7772315" cy="1737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rgbClr val="00B249"/>
                </a:solidFill>
                <a:latin typeface="Consolas" panose="020B0609020204030204" pitchFamily="49" charset="0"/>
              </a:rPr>
              <a:t>// Sends RESET and INIT telegrams, auto detecting BiDir or Loop.</a:t>
            </a:r>
          </a:p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</a:rPr>
              <a:t>aoresult_t aoosp_exec_resetinit(uint16_t *last=0, int *loop=0);</a:t>
            </a:r>
          </a:p>
          <a:p>
            <a:pPr algn="l">
              <a:lnSpc>
                <a:spcPct val="80000"/>
              </a:lnSpc>
            </a:pPr>
            <a:endParaRPr lang="en-US" sz="9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</a:pPr>
            <a:endParaRPr lang="en-US" sz="9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noProof="1">
                <a:solidFill>
                  <a:srgbClr val="00B249"/>
                </a:solidFill>
                <a:latin typeface="Consolas" panose="020B0609020204030204" pitchFamily="49" charset="0"/>
              </a:rPr>
              <a:t>// Reads the I2C_BRIDGE_EN bit in OTP (mirror).</a:t>
            </a:r>
          </a:p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</a:rPr>
              <a:t>aoresult_t aoosp_exec_i2cenable_get(uint16_t addr, int * enable);</a:t>
            </a:r>
          </a:p>
          <a:p>
            <a:pPr>
              <a:lnSpc>
                <a:spcPct val="80000"/>
              </a:lnSpc>
            </a:pPr>
            <a:r>
              <a:rPr lang="en-US" sz="900" noProof="1">
                <a:solidFill>
                  <a:srgbClr val="00B249"/>
                </a:solidFill>
                <a:latin typeface="Consolas" panose="020B0609020204030204" pitchFamily="49" charset="0"/>
              </a:rPr>
              <a:t>// Checks if the SAID has an I2C bridge, if so, powers the I2C bus.</a:t>
            </a:r>
          </a:p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</a:rPr>
              <a:t>aoresult_t aoosp_exec_i2cpower(uint16_t addr);</a:t>
            </a:r>
          </a:p>
          <a:p>
            <a:pPr algn="l">
              <a:lnSpc>
                <a:spcPct val="80000"/>
              </a:lnSpc>
            </a:pPr>
            <a:endParaRPr lang="en-US" sz="9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</a:pPr>
            <a:endParaRPr lang="en-US" sz="9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noProof="1">
                <a:solidFill>
                  <a:srgbClr val="00B249"/>
                </a:solidFill>
                <a:latin typeface="Consolas" panose="020B0609020204030204" pitchFamily="49" charset="0"/>
              </a:rPr>
              <a:t>// Writes to an I2C device connected to a SAID with I2C bridge..</a:t>
            </a:r>
          </a:p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</a:rPr>
              <a:t>aoresult_t aoosp_exec_i2cwrite8(uint16_t addr, uint8_t daddr7, uint8_t raddr, const uint8_t *buf, uint8_t count);</a:t>
            </a:r>
          </a:p>
          <a:p>
            <a:pPr>
              <a:lnSpc>
                <a:spcPct val="80000"/>
              </a:lnSpc>
            </a:pPr>
            <a:r>
              <a:rPr lang="en-US" sz="900" noProof="1">
                <a:solidFill>
                  <a:srgbClr val="00B249"/>
                </a:solidFill>
                <a:latin typeface="Consolas" panose="020B0609020204030204" pitchFamily="49" charset="0"/>
              </a:rPr>
              <a:t>// Reads from an I2C device connected to a SAID with I2C bridge.</a:t>
            </a:r>
          </a:p>
          <a:p>
            <a:pPr algn="l">
              <a:lnSpc>
                <a:spcPct val="80000"/>
              </a:lnSpc>
            </a:pPr>
            <a:r>
              <a:rPr lang="en-US" sz="900" noProof="1">
                <a:solidFill>
                  <a:schemeClr val="tx1"/>
                </a:solidFill>
                <a:latin typeface="Consolas" panose="020B0609020204030204" pitchFamily="49" charset="0"/>
              </a:rPr>
              <a:t>aoresult_t aoosp_exec_i2cread8(uint16_t addr, uint8_t daddr7, uint8_t raddr, uint8_t *buf, uint8_t count);</a:t>
            </a:r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C19899EE-A793-5CB5-39D4-9830ACA6A0C6}"/>
              </a:ext>
            </a:extLst>
          </p:cNvPr>
          <p:cNvSpPr/>
          <p:nvPr/>
        </p:nvSpPr>
        <p:spPr>
          <a:xfrm>
            <a:off x="5181610" y="320074"/>
            <a:ext cx="4937706" cy="548634"/>
          </a:xfrm>
          <a:prstGeom prst="borderCallout2">
            <a:avLst>
              <a:gd name="adj1" fmla="val 122114"/>
              <a:gd name="adj2" fmla="val -30469"/>
              <a:gd name="adj3" fmla="val 24451"/>
              <a:gd name="adj4" fmla="val -8458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dirty="0" err="1">
                <a:solidFill>
                  <a:schemeClr val="tx2"/>
                </a:solidFill>
              </a:rPr>
              <a:t>aoosp_exec</a:t>
            </a:r>
            <a:r>
              <a:rPr lang="en-US" sz="1600" dirty="0">
                <a:solidFill>
                  <a:schemeClr val="tx2"/>
                </a:solidFill>
              </a:rPr>
              <a:t> module implements “macros”: multiple telegrams to achieve one user action</a:t>
            </a:r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5113C4C-D32C-B8B1-8656-D2E50212DA15}"/>
              </a:ext>
            </a:extLst>
          </p:cNvPr>
          <p:cNvSpPr/>
          <p:nvPr/>
        </p:nvSpPr>
        <p:spPr>
          <a:xfrm>
            <a:off x="6187439" y="1234464"/>
            <a:ext cx="5577779" cy="548634"/>
          </a:xfrm>
          <a:prstGeom prst="borderCallout2">
            <a:avLst>
              <a:gd name="adj1" fmla="val 92598"/>
              <a:gd name="adj2" fmla="val -30930"/>
              <a:gd name="adj3" fmla="val 24451"/>
              <a:gd name="adj4" fmla="val -8458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dirty="0" err="1">
                <a:solidFill>
                  <a:schemeClr val="tx2"/>
                </a:solidFill>
              </a:rPr>
              <a:t>resetinit</a:t>
            </a:r>
            <a:r>
              <a:rPr lang="en-US" sz="1600" dirty="0">
                <a:solidFill>
                  <a:schemeClr val="tx2"/>
                </a:solidFill>
              </a:rPr>
              <a:t> performs reset then </a:t>
            </a:r>
            <a:r>
              <a:rPr lang="en-US" sz="1600" dirty="0" err="1">
                <a:solidFill>
                  <a:schemeClr val="tx2"/>
                </a:solidFill>
              </a:rPr>
              <a:t>init</a:t>
            </a:r>
            <a:r>
              <a:rPr lang="en-US" sz="1600" dirty="0">
                <a:solidFill>
                  <a:schemeClr val="tx2"/>
                </a:solidFill>
              </a:rPr>
              <a:t>, but tries both initloop and initbidir (and sets the </a:t>
            </a:r>
            <a:r>
              <a:rPr lang="en-US" sz="1600" dirty="0" err="1">
                <a:solidFill>
                  <a:schemeClr val="tx2"/>
                </a:solidFill>
              </a:rPr>
              <a:t>dirmux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6BD3324D-80B9-D337-D59E-F8FAABA02A06}"/>
              </a:ext>
            </a:extLst>
          </p:cNvPr>
          <p:cNvSpPr/>
          <p:nvPr/>
        </p:nvSpPr>
        <p:spPr>
          <a:xfrm>
            <a:off x="8930609" y="2057415"/>
            <a:ext cx="2468853" cy="548634"/>
          </a:xfrm>
          <a:prstGeom prst="borderCallout2">
            <a:avLst>
              <a:gd name="adj1" fmla="val 101484"/>
              <a:gd name="adj2" fmla="val -41589"/>
              <a:gd name="adj3" fmla="val 24451"/>
              <a:gd name="adj4" fmla="val -8458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I2C is for a next chapter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FB519-3B13-A31E-CB1C-8CF8C649A5E9}"/>
              </a:ext>
            </a:extLst>
          </p:cNvPr>
          <p:cNvSpPr txBox="1"/>
          <p:nvPr/>
        </p:nvSpPr>
        <p:spPr>
          <a:xfrm>
            <a:off x="152465" y="3611878"/>
            <a:ext cx="594353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aospi_dirmux_set_loop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"initloop(001)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7BAFA-3BE6-5740-E2F9-EE932CE2E94A}"/>
              </a:ext>
            </a:extLst>
          </p:cNvPr>
          <p:cNvSpPr txBox="1"/>
          <p:nvPr/>
        </p:nvSpPr>
        <p:spPr>
          <a:xfrm>
            <a:off x="6187439" y="3611878"/>
            <a:ext cx="5943535" cy="1985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and </a:t>
            </a:r>
            <a:r>
              <a:rPr lang="en-US" sz="9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all nodes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&amp;last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resetinit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() %s %d\n"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EF8FC2-2A68-A447-42D3-AA5415E57408}"/>
              </a:ext>
            </a:extLst>
          </p:cNvPr>
          <p:cNvGrpSpPr/>
          <p:nvPr/>
        </p:nvGrpSpPr>
        <p:grpSpPr>
          <a:xfrm>
            <a:off x="373443" y="3886195"/>
            <a:ext cx="5539679" cy="1097268"/>
            <a:chOff x="335343" y="3886195"/>
            <a:chExt cx="5212023" cy="64007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8801F5-DB69-7101-675A-4FB17AA4FA8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EFFCC5-72F4-9423-DFEE-2F41FFF68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CF1EF8-8139-DB8C-5337-B96D96B2EF85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335FA8E-6188-4766-A631-D43046F1C3E5}"/>
              </a:ext>
            </a:extLst>
          </p:cNvPr>
          <p:cNvSpPr/>
          <p:nvPr/>
        </p:nvSpPr>
        <p:spPr>
          <a:xfrm>
            <a:off x="6377872" y="3832875"/>
            <a:ext cx="5577779" cy="510516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ECEF34-917C-ADE3-78F2-F8BDC64BF572}"/>
              </a:ext>
            </a:extLst>
          </p:cNvPr>
          <p:cNvSpPr/>
          <p:nvPr/>
        </p:nvSpPr>
        <p:spPr>
          <a:xfrm>
            <a:off x="7650463" y="2057415"/>
            <a:ext cx="182878" cy="109726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C2285-DC48-B195-6E49-C61EAE7B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8EC-B521-6020-D407-9FD396B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Training2 – </a:t>
            </a:r>
            <a:r>
              <a:rPr lang="en-US" dirty="0" err="1"/>
              <a:t>eeprom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23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Training2 - </a:t>
            </a:r>
            <a:r>
              <a:rPr lang="en-US" dirty="0" err="1"/>
              <a:t>eeprom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I2C EEPROM read/write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47A1-3600-09F0-DC61-D6F3899F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1" y="1325904"/>
            <a:ext cx="4630712" cy="2285974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/>
          <a:p>
            <a:pPr lvl="1"/>
            <a:r>
              <a:rPr lang="en-US" sz="1200" dirty="0"/>
              <a:t>From </a:t>
            </a:r>
            <a:r>
              <a:rPr lang="en-US" sz="1200" i="1" dirty="0" err="1"/>
              <a:t>aotop</a:t>
            </a:r>
            <a:r>
              <a:rPr lang="en-US" sz="1200" dirty="0"/>
              <a:t> build </a:t>
            </a:r>
            <a:r>
              <a:rPr lang="en-US" sz="1200" i="1" dirty="0"/>
              <a:t>training2 </a:t>
            </a:r>
            <a:r>
              <a:rPr lang="en-US" sz="1200" dirty="0"/>
              <a:t>using “ESP32S3 Dev Module”</a:t>
            </a:r>
            <a:endParaRPr lang="en-US" sz="1200" i="1" dirty="0"/>
          </a:p>
          <a:p>
            <a:pPr lvl="1"/>
            <a:r>
              <a:rPr lang="en-US" sz="1200" dirty="0"/>
              <a:t>Connect OSP32.OUT to OSP32.IN (Loop)</a:t>
            </a:r>
          </a:p>
          <a:p>
            <a:pPr lvl="1"/>
            <a:r>
              <a:rPr lang="en-US" sz="1200" dirty="0"/>
              <a:t>Note SAID.OUT has an I2C EEPROM</a:t>
            </a:r>
          </a:p>
          <a:p>
            <a:pPr lvl="1"/>
            <a:endParaRPr lang="en-US" sz="1200" dirty="0"/>
          </a:p>
          <a:p>
            <a:pPr marL="7144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i2c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1EFA315-911C-A48F-D33F-EE5B6C0BD7E5}"/>
              </a:ext>
            </a:extLst>
          </p:cNvPr>
          <p:cNvSpPr txBox="1">
            <a:spLocks/>
          </p:cNvSpPr>
          <p:nvPr/>
        </p:nvSpPr>
        <p:spPr>
          <a:xfrm>
            <a:off x="518221" y="3703317"/>
            <a:ext cx="4663389" cy="2743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b="1" dirty="0"/>
              <a:t>The sketch should step location 40 in EEPROM by one</a:t>
            </a:r>
          </a:p>
          <a:p>
            <a:pPr marL="7144" lvl="1" indent="0">
              <a:buNone/>
            </a:pPr>
            <a:endParaRPr lang="en-US" sz="1200" dirty="0"/>
          </a:p>
          <a:p>
            <a:pPr marL="7144" lvl="1" indent="0">
              <a:buNone/>
            </a:pPr>
            <a:r>
              <a:rPr lang="en-US" sz="1200" dirty="0"/>
              <a:t>Fill out the gaps in the </a:t>
            </a:r>
            <a:r>
              <a:rPr lang="en-US" sz="1200" i="1" dirty="0"/>
              <a:t>training2</a:t>
            </a:r>
            <a:r>
              <a:rPr lang="en-US" sz="1200" dirty="0"/>
              <a:t> sketch</a:t>
            </a:r>
            <a:endParaRPr lang="en-US" sz="1200" i="1" dirty="0"/>
          </a:p>
          <a:p>
            <a:pPr lvl="1"/>
            <a:r>
              <a:rPr lang="en-US" sz="1200" dirty="0"/>
              <a:t>Power the I2C bus</a:t>
            </a:r>
          </a:p>
          <a:p>
            <a:pPr lvl="1"/>
            <a:r>
              <a:rPr lang="en-US" sz="1200" dirty="0"/>
              <a:t>Read the current register value from the EEPROM</a:t>
            </a:r>
          </a:p>
          <a:p>
            <a:pPr lvl="1"/>
            <a:r>
              <a:rPr lang="en-US" sz="1200" dirty="0"/>
              <a:t>Show value, step value</a:t>
            </a:r>
          </a:p>
          <a:p>
            <a:pPr lvl="1"/>
            <a:r>
              <a:rPr lang="en-US" sz="1200" dirty="0"/>
              <a:t>Write the new register value to the EEPROM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Use the EEPROM on SAID.OUT (has I2C address 0x54)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Open serial monitor, and press reset (or power cycle)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DF5F5-FCD3-9C38-6534-4C8DBC049E39}"/>
              </a:ext>
            </a:extLst>
          </p:cNvPr>
          <p:cNvSpPr txBox="1"/>
          <p:nvPr/>
        </p:nvSpPr>
        <p:spPr>
          <a:xfrm>
            <a:off x="5455927" y="1325903"/>
            <a:ext cx="6492169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"\n\ntraining1.ino - 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step </a:t>
            </a:r>
            <a:r>
              <a:rPr lang="en-US" sz="900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eeprom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aospi_init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aoosp_loglevel_set( aoosp_loglevel_tele );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i2ceeprom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Serial.printf("tx %d rx %d\n", aospi_txcount_get(), aospi_rxcount_get() );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2A8DDF-E6B5-5785-7CD9-14456791FE23}"/>
              </a:ext>
            </a:extLst>
          </p:cNvPr>
          <p:cNvSpPr/>
          <p:nvPr/>
        </p:nvSpPr>
        <p:spPr>
          <a:xfrm>
            <a:off x="4907293" y="141734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31CB9A-20F2-12F8-CD9B-3087ED6C88E0}"/>
              </a:ext>
            </a:extLst>
          </p:cNvPr>
          <p:cNvSpPr/>
          <p:nvPr/>
        </p:nvSpPr>
        <p:spPr>
          <a:xfrm>
            <a:off x="4998732" y="3794756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EA283-EF82-1756-0B74-3EB2006D9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2" y="2148854"/>
            <a:ext cx="3017487" cy="13192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75D1C-A982-BE25-4751-6FD3B83F9CFE}"/>
              </a:ext>
            </a:extLst>
          </p:cNvPr>
          <p:cNvSpPr txBox="1"/>
          <p:nvPr/>
        </p:nvSpPr>
        <p:spPr>
          <a:xfrm>
            <a:off x="5455927" y="3154683"/>
            <a:ext cx="6492169" cy="337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the address of the OSP node with I2C (SAID OUT on OSP32)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DADDR7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I2C device address of the I2C EEPROM connected to SAID OUT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RADDR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some "random" register address in the EEPROM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0097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i2ceeprom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(broadcast); all "off"; they also lose their address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&amp;last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"resetinit() %s %d\n"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last!=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"ERROR: unexpected topology\n"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Power the I2C bus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the current register value from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Show value, step value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 value %02x\n"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Write the new register value to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5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I2C EEPROM read/write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i2c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C19B506-D8AD-5482-E989-9ECE6CC8BC36}"/>
              </a:ext>
            </a:extLst>
          </p:cNvPr>
          <p:cNvSpPr txBox="1"/>
          <p:nvPr/>
        </p:nvSpPr>
        <p:spPr>
          <a:xfrm>
            <a:off x="5547367" y="1234464"/>
            <a:ext cx="6400730" cy="3924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i2ceeprom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BUFSIZE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[BUFSIZE];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last;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(broadcast); all "off"; they also lose their address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&amp;last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"resetinit() %s %d\n"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last!=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"ERROR: unexpected topology\n"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Power the I2C bus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aoosp_exec_i2cpower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"i2cpower(%03X)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ADDR,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the current register value from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aoosp_exec_i2cread8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ADDR, DADDR7, RADDR, buf, BUFSIZE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"i2cread8(%03X,%02X,%02X)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ADDR, DADDR7, RADDR,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Show value, step value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 value %02x\n"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Write the new register value to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aoosp_exec_i2cwrite8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ADDR, DADDR7, RADDR, buf, BUFSIZE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"i2cwrite8(%03X,%02X,%02X)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ADDR, DADDR7, RADDR,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3E6A6-7FA4-A07B-2095-83046B94F8F5}"/>
              </a:ext>
            </a:extLst>
          </p:cNvPr>
          <p:cNvSpPr txBox="1"/>
          <p:nvPr/>
        </p:nvSpPr>
        <p:spPr>
          <a:xfrm>
            <a:off x="152466" y="1234464"/>
            <a:ext cx="4937706" cy="3924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i2ceeprom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BUFSIZE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[BUFSIZE];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last;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(broadcast); all "off"; they also lose their address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&amp;last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"resetinit() %s %d\n"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last!=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"ERROR: unexpected topology\n"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Power the I2C bus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the current register value from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Show value, step value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 value %02x\n"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Write the new register value to the EEPROM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6D3B9-16D8-B808-2ABE-23873495AEDD}"/>
              </a:ext>
            </a:extLst>
          </p:cNvPr>
          <p:cNvSpPr txBox="1"/>
          <p:nvPr/>
        </p:nvSpPr>
        <p:spPr>
          <a:xfrm>
            <a:off x="1706928" y="5349219"/>
            <a:ext cx="2194536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training2.ino - step eeprom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spi: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osp: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resetinit() ok 2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i2cpower(001)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i2cread8(001,54,40)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value 07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i2cwrite8(001,54,40) 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9CAC06-5AFC-2705-2A04-633996F9C9D5}"/>
              </a:ext>
            </a:extLst>
          </p:cNvPr>
          <p:cNvSpPr txBox="1"/>
          <p:nvPr/>
        </p:nvSpPr>
        <p:spPr>
          <a:xfrm>
            <a:off x="4084342" y="5349219"/>
            <a:ext cx="2194536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training2.ino - step eeprom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spi: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osp: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resetinit() ok 2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i2cpower(001)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i2cread8(001,54,40)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value 08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i2cwrite8(001,54,40) 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E55207-B84F-8187-0B9F-4F568A828CFE}"/>
              </a:ext>
            </a:extLst>
          </p:cNvPr>
          <p:cNvSpPr txBox="1"/>
          <p:nvPr/>
        </p:nvSpPr>
        <p:spPr>
          <a:xfrm>
            <a:off x="6461756" y="5349219"/>
            <a:ext cx="2194536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training2.ino - step eeprom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spi: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osp: init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resetinit() ok 2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i2cpower(001)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i2cread8(001,54,40) ok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value 09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i2cwrite8(001,54,40) 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06AF18-E264-9BF2-8B72-F7C2FEF52DCD}"/>
              </a:ext>
            </a:extLst>
          </p:cNvPr>
          <p:cNvSpPr/>
          <p:nvPr/>
        </p:nvSpPr>
        <p:spPr>
          <a:xfrm>
            <a:off x="1889806" y="6263609"/>
            <a:ext cx="640073" cy="132429"/>
          </a:xfrm>
          <a:prstGeom prst="rect">
            <a:avLst/>
          </a:prstGeom>
          <a:noFill/>
          <a:ln w="19050">
            <a:solidFill>
              <a:srgbClr val="FF00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FB137-63B4-1181-25D4-7BB9E7A310D6}"/>
              </a:ext>
            </a:extLst>
          </p:cNvPr>
          <p:cNvSpPr/>
          <p:nvPr/>
        </p:nvSpPr>
        <p:spPr>
          <a:xfrm>
            <a:off x="4242481" y="6263609"/>
            <a:ext cx="640073" cy="132429"/>
          </a:xfrm>
          <a:prstGeom prst="rect">
            <a:avLst/>
          </a:prstGeom>
          <a:noFill/>
          <a:ln w="19050">
            <a:solidFill>
              <a:srgbClr val="FF00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2EE286-F5ED-FC79-496C-C420D7FBB989}"/>
              </a:ext>
            </a:extLst>
          </p:cNvPr>
          <p:cNvSpPr/>
          <p:nvPr/>
        </p:nvSpPr>
        <p:spPr>
          <a:xfrm>
            <a:off x="6642781" y="6263609"/>
            <a:ext cx="640073" cy="132429"/>
          </a:xfrm>
          <a:prstGeom prst="rect">
            <a:avLst/>
          </a:prstGeom>
          <a:noFill/>
          <a:ln w="19050">
            <a:solidFill>
              <a:srgbClr val="FF00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B8BE67-29E8-8418-3B75-9EC77F42DEC0}"/>
              </a:ext>
            </a:extLst>
          </p:cNvPr>
          <p:cNvSpPr/>
          <p:nvPr/>
        </p:nvSpPr>
        <p:spPr>
          <a:xfrm>
            <a:off x="61026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2CCAE-D579-2CE2-6D68-8707B9F4FABB}"/>
              </a:ext>
            </a:extLst>
          </p:cNvPr>
          <p:cNvSpPr/>
          <p:nvPr/>
        </p:nvSpPr>
        <p:spPr>
          <a:xfrm>
            <a:off x="5730244" y="2971805"/>
            <a:ext cx="6126413" cy="293909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1540F-8E99-AD96-6FF4-3B4206426D1B}"/>
              </a:ext>
            </a:extLst>
          </p:cNvPr>
          <p:cNvSpPr/>
          <p:nvPr/>
        </p:nvSpPr>
        <p:spPr>
          <a:xfrm>
            <a:off x="5730244" y="3519201"/>
            <a:ext cx="6126413" cy="293909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0F1B6-CAB4-E332-02D8-3914AD75C9EC}"/>
              </a:ext>
            </a:extLst>
          </p:cNvPr>
          <p:cNvSpPr/>
          <p:nvPr/>
        </p:nvSpPr>
        <p:spPr>
          <a:xfrm>
            <a:off x="5730244" y="4626433"/>
            <a:ext cx="6126413" cy="293909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8CA9-FD5B-2719-B65B-5E882652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50E0-5C7B-9285-CFBC-73E7AA60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Training3 – command and topo</a:t>
            </a:r>
          </a:p>
        </p:txBody>
      </p:sp>
    </p:spTree>
    <p:extLst>
      <p:ext uri="{BB962C8B-B14F-4D97-AF65-F5344CB8AC3E}">
        <p14:creationId xmlns:p14="http://schemas.microsoft.com/office/powerpoint/2010/main" val="416427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E035F-3069-2610-C4F4-913F1B08A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E9A7147-B464-879B-F4FA-EAD91E7BE142}"/>
              </a:ext>
            </a:extLst>
          </p:cNvPr>
          <p:cNvSpPr txBox="1"/>
          <p:nvPr/>
        </p:nvSpPr>
        <p:spPr>
          <a:xfrm>
            <a:off x="5090171" y="1417342"/>
            <a:ext cx="6857925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topo_build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send_clrerror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send_goactive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send_setpwmchn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send_setpwmchn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002E-0B4D-8025-7D25-BCB252E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Training3 – command and topo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B72-AC17-6C42-71E1-D4D666296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606BC-DD9B-6936-02D8-3DD5B7E736EB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E496F-0A37-9D6C-EFE9-8F7BD88A01F4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commands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B54350-7D39-0212-35BE-429EC99D8FD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BA53E-0F6D-3F11-A02C-82942BBE6D8A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D648-E6F1-337C-9D43-AFD777B47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B8A2CCB-10C7-C228-8F6F-4674D978D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0" y="1325903"/>
            <a:ext cx="3840439" cy="1097268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/>
          <a:p>
            <a:pPr marL="7144" lvl="1" indent="0">
              <a:buNone/>
            </a:pPr>
            <a:r>
              <a:rPr lang="en-US" sz="1200" dirty="0"/>
              <a:t>Flash and run </a:t>
            </a:r>
            <a:r>
              <a:rPr lang="en-US" sz="1200" i="1" dirty="0"/>
              <a:t>training3</a:t>
            </a:r>
          </a:p>
          <a:p>
            <a:pPr marL="7144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marL="7144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18" name="Content Placeholder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7241401-4E53-C3DB-0654-292BBE68B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59" y="1661180"/>
            <a:ext cx="2468853" cy="66366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286C237-DE74-9F9D-AE3E-864D83463BB0}"/>
              </a:ext>
            </a:extLst>
          </p:cNvPr>
          <p:cNvSpPr/>
          <p:nvPr/>
        </p:nvSpPr>
        <p:spPr>
          <a:xfrm>
            <a:off x="4175781" y="1234464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21082BD-6612-F931-C2E1-275305A8DEF1}"/>
              </a:ext>
            </a:extLst>
          </p:cNvPr>
          <p:cNvSpPr txBox="1">
            <a:spLocks/>
          </p:cNvSpPr>
          <p:nvPr/>
        </p:nvSpPr>
        <p:spPr>
          <a:xfrm>
            <a:off x="518221" y="2606049"/>
            <a:ext cx="3840438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Use </a:t>
            </a:r>
            <a:r>
              <a:rPr lang="en-US" sz="1200" b="1" dirty="0"/>
              <a:t>topo</a:t>
            </a:r>
            <a:r>
              <a:rPr lang="en-US" sz="1200" dirty="0"/>
              <a:t> in start and step</a:t>
            </a:r>
          </a:p>
          <a:p>
            <a:pPr lvl="1"/>
            <a:r>
              <a:rPr lang="en-US" sz="1200" dirty="0" err="1"/>
              <a:t>aomw_topo_build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 err="1"/>
              <a:t>omw_topo_settriplet</a:t>
            </a:r>
            <a:r>
              <a:rPr lang="en-US" sz="1200" dirty="0"/>
              <a:t>()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4FE24-3535-8C2A-FBB8-CB791FED06A4}"/>
              </a:ext>
            </a:extLst>
          </p:cNvPr>
          <p:cNvSpPr txBox="1">
            <a:spLocks/>
          </p:cNvSpPr>
          <p:nvPr/>
        </p:nvSpPr>
        <p:spPr>
          <a:xfrm>
            <a:off x="518221" y="3611878"/>
            <a:ext cx="3840438" cy="13715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Code a “walking yellow animation”</a:t>
            </a:r>
          </a:p>
          <a:p>
            <a:pPr lvl="1"/>
            <a:r>
              <a:rPr lang="en-US" sz="1200" dirty="0"/>
              <a:t>Step 1</a:t>
            </a:r>
          </a:p>
          <a:p>
            <a:pPr lvl="1"/>
            <a:r>
              <a:rPr lang="en-US" sz="1200" dirty="0"/>
              <a:t>Step 2</a:t>
            </a:r>
          </a:p>
          <a:p>
            <a:pPr lvl="1"/>
            <a:r>
              <a:rPr lang="en-US" sz="1200" dirty="0"/>
              <a:t>Step 3</a:t>
            </a:r>
          </a:p>
          <a:p>
            <a:pPr lvl="1"/>
            <a:r>
              <a:rPr lang="en-US" sz="1200" dirty="0"/>
              <a:t>Step 4</a:t>
            </a:r>
          </a:p>
          <a:p>
            <a:pPr lvl="3"/>
            <a:endParaRPr lang="en-US" sz="1200" dirty="0"/>
          </a:p>
          <a:p>
            <a:pPr marL="7144" lvl="1" indent="0">
              <a:buFont typeface="System Font Regular"/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DA9413-768D-A727-2D7D-12347D26922F}"/>
              </a:ext>
            </a:extLst>
          </p:cNvPr>
          <p:cNvSpPr txBox="1">
            <a:spLocks/>
          </p:cNvSpPr>
          <p:nvPr/>
        </p:nvSpPr>
        <p:spPr>
          <a:xfrm>
            <a:off x="518221" y="5166341"/>
            <a:ext cx="3840438" cy="1097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Every step read colors from EEPROM (</a:t>
            </a:r>
            <a:r>
              <a:rPr lang="en-US" sz="1200" dirty="0" err="1"/>
              <a:t>daddr</a:t>
            </a:r>
            <a:r>
              <a:rPr lang="en-US" sz="1200" dirty="0"/>
              <a:t> 0x54)</a:t>
            </a:r>
          </a:p>
          <a:p>
            <a:pPr lvl="1"/>
            <a:r>
              <a:rPr lang="en-US" sz="1200" dirty="0"/>
              <a:t>Foreground color (yellow) 6 bytes at 0x10</a:t>
            </a:r>
          </a:p>
          <a:p>
            <a:pPr lvl="1"/>
            <a:r>
              <a:rPr lang="en-US" sz="1200" dirty="0"/>
              <a:t>Background color (cyan) 6 bytes at 0x20</a:t>
            </a:r>
          </a:p>
          <a:p>
            <a:pPr lvl="1"/>
            <a:r>
              <a:rPr lang="fr-FR" sz="1200" dirty="0"/>
              <a:t>Write helper </a:t>
            </a:r>
            <a:r>
              <a:rPr lang="fr-FR" sz="1200" dirty="0" err="1"/>
              <a:t>function</a:t>
            </a:r>
            <a:br>
              <a:rPr lang="fr-FR" sz="1200" dirty="0"/>
            </a:br>
            <a:endParaRPr lang="en-US" sz="1200" dirty="0"/>
          </a:p>
          <a:p>
            <a:pPr marL="7144" lvl="1" indent="0">
              <a:buFont typeface="System Font Regular"/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3B2555-8240-9177-FEF8-657AF80FF83B}"/>
              </a:ext>
            </a:extLst>
          </p:cNvPr>
          <p:cNvSpPr/>
          <p:nvPr/>
        </p:nvSpPr>
        <p:spPr>
          <a:xfrm>
            <a:off x="1524102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F9BA3-6E65-9746-D84A-14A27DFC208A}"/>
              </a:ext>
            </a:extLst>
          </p:cNvPr>
          <p:cNvSpPr/>
          <p:nvPr/>
        </p:nvSpPr>
        <p:spPr>
          <a:xfrm>
            <a:off x="1798419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88C913-9A93-8D11-B7EC-564268326D01}"/>
              </a:ext>
            </a:extLst>
          </p:cNvPr>
          <p:cNvSpPr/>
          <p:nvPr/>
        </p:nvSpPr>
        <p:spPr>
          <a:xfrm>
            <a:off x="2072736" y="3977634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988D39-F809-D5AD-5C05-1E56BB0E0CCF}"/>
              </a:ext>
            </a:extLst>
          </p:cNvPr>
          <p:cNvSpPr/>
          <p:nvPr/>
        </p:nvSpPr>
        <p:spPr>
          <a:xfrm>
            <a:off x="2347053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7A7E75-47A9-D5DB-84ED-8121C5035BC7}"/>
              </a:ext>
            </a:extLst>
          </p:cNvPr>
          <p:cNvSpPr/>
          <p:nvPr/>
        </p:nvSpPr>
        <p:spPr>
          <a:xfrm>
            <a:off x="2621370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084744-3F3A-1406-8B7D-FFEC94AEED7E}"/>
              </a:ext>
            </a:extLst>
          </p:cNvPr>
          <p:cNvSpPr/>
          <p:nvPr/>
        </p:nvSpPr>
        <p:spPr>
          <a:xfrm>
            <a:off x="2895687" y="3977634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964156-414D-7FBA-0C30-EBAF7E0D19FF}"/>
              </a:ext>
            </a:extLst>
          </p:cNvPr>
          <p:cNvSpPr/>
          <p:nvPr/>
        </p:nvSpPr>
        <p:spPr>
          <a:xfrm>
            <a:off x="1798367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E1204B-69E2-B697-45A9-D4839DA986F8}"/>
              </a:ext>
            </a:extLst>
          </p:cNvPr>
          <p:cNvSpPr/>
          <p:nvPr/>
        </p:nvSpPr>
        <p:spPr>
          <a:xfrm>
            <a:off x="2072684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5D66B6-2AC3-1245-FC0F-F6BDCD7ADD6E}"/>
              </a:ext>
            </a:extLst>
          </p:cNvPr>
          <p:cNvSpPr/>
          <p:nvPr/>
        </p:nvSpPr>
        <p:spPr>
          <a:xfrm>
            <a:off x="2347001" y="4206242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4111A7-45A7-7A7C-8568-529703EC0D3A}"/>
              </a:ext>
            </a:extLst>
          </p:cNvPr>
          <p:cNvSpPr/>
          <p:nvPr/>
        </p:nvSpPr>
        <p:spPr>
          <a:xfrm>
            <a:off x="2621318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A5D25B-188C-F8EB-AC8E-C01C5194299A}"/>
              </a:ext>
            </a:extLst>
          </p:cNvPr>
          <p:cNvSpPr/>
          <p:nvPr/>
        </p:nvSpPr>
        <p:spPr>
          <a:xfrm>
            <a:off x="2895635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A5D37D1-013F-0166-DFE1-FA336AF8D88B}"/>
              </a:ext>
            </a:extLst>
          </p:cNvPr>
          <p:cNvSpPr/>
          <p:nvPr/>
        </p:nvSpPr>
        <p:spPr>
          <a:xfrm>
            <a:off x="1524050" y="4206242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418EEE-7265-ED95-454C-D3B8752633CC}"/>
              </a:ext>
            </a:extLst>
          </p:cNvPr>
          <p:cNvSpPr/>
          <p:nvPr/>
        </p:nvSpPr>
        <p:spPr>
          <a:xfrm>
            <a:off x="2072684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1BB92FC-E474-424B-1AC3-AE09DB76BFAA}"/>
              </a:ext>
            </a:extLst>
          </p:cNvPr>
          <p:cNvSpPr/>
          <p:nvPr/>
        </p:nvSpPr>
        <p:spPr>
          <a:xfrm>
            <a:off x="2347001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4FA7C8-D10D-04E3-76DE-5304F20A7583}"/>
              </a:ext>
            </a:extLst>
          </p:cNvPr>
          <p:cNvSpPr/>
          <p:nvPr/>
        </p:nvSpPr>
        <p:spPr>
          <a:xfrm>
            <a:off x="2621318" y="4434836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C748B2-476D-D266-EEA6-BDACCB03489F}"/>
              </a:ext>
            </a:extLst>
          </p:cNvPr>
          <p:cNvSpPr/>
          <p:nvPr/>
        </p:nvSpPr>
        <p:spPr>
          <a:xfrm>
            <a:off x="2895635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1A08F0-AFC2-59E7-C129-46C01DC0F152}"/>
              </a:ext>
            </a:extLst>
          </p:cNvPr>
          <p:cNvSpPr/>
          <p:nvPr/>
        </p:nvSpPr>
        <p:spPr>
          <a:xfrm>
            <a:off x="1524050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04C22A-7B8C-CA18-23FD-772F087E489A}"/>
              </a:ext>
            </a:extLst>
          </p:cNvPr>
          <p:cNvSpPr/>
          <p:nvPr/>
        </p:nvSpPr>
        <p:spPr>
          <a:xfrm>
            <a:off x="1798367" y="4434836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F605E46-AA1C-9B7A-0048-52AB859DDE32}"/>
              </a:ext>
            </a:extLst>
          </p:cNvPr>
          <p:cNvSpPr/>
          <p:nvPr/>
        </p:nvSpPr>
        <p:spPr>
          <a:xfrm>
            <a:off x="1531670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11136E4-404B-9380-8194-A3C2FCCAE651}"/>
              </a:ext>
            </a:extLst>
          </p:cNvPr>
          <p:cNvSpPr/>
          <p:nvPr/>
        </p:nvSpPr>
        <p:spPr>
          <a:xfrm>
            <a:off x="1805987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12BE312-306E-0858-F5A1-C1FB01A94960}"/>
              </a:ext>
            </a:extLst>
          </p:cNvPr>
          <p:cNvSpPr/>
          <p:nvPr/>
        </p:nvSpPr>
        <p:spPr>
          <a:xfrm>
            <a:off x="2080304" y="4678670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15239A9-5E56-4547-892E-599B4B49683A}"/>
              </a:ext>
            </a:extLst>
          </p:cNvPr>
          <p:cNvSpPr/>
          <p:nvPr/>
        </p:nvSpPr>
        <p:spPr>
          <a:xfrm>
            <a:off x="2354621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826F013-BA36-01EE-92AC-E00BAF115E6C}"/>
              </a:ext>
            </a:extLst>
          </p:cNvPr>
          <p:cNvSpPr/>
          <p:nvPr/>
        </p:nvSpPr>
        <p:spPr>
          <a:xfrm>
            <a:off x="2628938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35BB4D-EF34-1F16-BE00-73349657ACCB}"/>
              </a:ext>
            </a:extLst>
          </p:cNvPr>
          <p:cNvSpPr/>
          <p:nvPr/>
        </p:nvSpPr>
        <p:spPr>
          <a:xfrm>
            <a:off x="2903255" y="4678670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215AC2B-3365-EEA8-34C2-D829F6705DB3}"/>
              </a:ext>
            </a:extLst>
          </p:cNvPr>
          <p:cNvSpPr/>
          <p:nvPr/>
        </p:nvSpPr>
        <p:spPr>
          <a:xfrm>
            <a:off x="3170004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62D6FB0-BC74-408C-1585-3415869209AC}"/>
              </a:ext>
            </a:extLst>
          </p:cNvPr>
          <p:cNvSpPr/>
          <p:nvPr/>
        </p:nvSpPr>
        <p:spPr>
          <a:xfrm>
            <a:off x="3444321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84D1B6-A106-59C8-0208-6F4E50759DA2}"/>
              </a:ext>
            </a:extLst>
          </p:cNvPr>
          <p:cNvSpPr/>
          <p:nvPr/>
        </p:nvSpPr>
        <p:spPr>
          <a:xfrm>
            <a:off x="3718638" y="3977634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2C774A-D752-7C0D-245A-407E5500F34C}"/>
              </a:ext>
            </a:extLst>
          </p:cNvPr>
          <p:cNvSpPr/>
          <p:nvPr/>
        </p:nvSpPr>
        <p:spPr>
          <a:xfrm>
            <a:off x="3992955" y="3977634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F82B39-3EA5-E444-78C4-96C9DAB84C21}"/>
              </a:ext>
            </a:extLst>
          </p:cNvPr>
          <p:cNvSpPr/>
          <p:nvPr/>
        </p:nvSpPr>
        <p:spPr>
          <a:xfrm>
            <a:off x="3444269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E7DB436-3D96-6360-2592-167D1FE921F7}"/>
              </a:ext>
            </a:extLst>
          </p:cNvPr>
          <p:cNvSpPr/>
          <p:nvPr/>
        </p:nvSpPr>
        <p:spPr>
          <a:xfrm>
            <a:off x="3718586" y="4206242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E37AEB9-6BBD-33B9-2EA0-B78B08797B10}"/>
              </a:ext>
            </a:extLst>
          </p:cNvPr>
          <p:cNvSpPr/>
          <p:nvPr/>
        </p:nvSpPr>
        <p:spPr>
          <a:xfrm>
            <a:off x="3992903" y="4206242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C3AC7F-DB67-7995-87BA-00FF14DF28D9}"/>
              </a:ext>
            </a:extLst>
          </p:cNvPr>
          <p:cNvSpPr/>
          <p:nvPr/>
        </p:nvSpPr>
        <p:spPr>
          <a:xfrm>
            <a:off x="3169952" y="4206242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B095ED7-868C-6894-4A1E-7DC3B7947B5F}"/>
              </a:ext>
            </a:extLst>
          </p:cNvPr>
          <p:cNvSpPr/>
          <p:nvPr/>
        </p:nvSpPr>
        <p:spPr>
          <a:xfrm>
            <a:off x="3718586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E66EA8-20CB-C575-FBED-2F4FACD1EEE3}"/>
              </a:ext>
            </a:extLst>
          </p:cNvPr>
          <p:cNvSpPr/>
          <p:nvPr/>
        </p:nvSpPr>
        <p:spPr>
          <a:xfrm>
            <a:off x="3992903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B532142-4C06-4DA8-529A-3D138C11477B}"/>
              </a:ext>
            </a:extLst>
          </p:cNvPr>
          <p:cNvSpPr/>
          <p:nvPr/>
        </p:nvSpPr>
        <p:spPr>
          <a:xfrm>
            <a:off x="3169952" y="4434836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2C82DD-17AD-8CA2-2C14-968F398A32B2}"/>
              </a:ext>
            </a:extLst>
          </p:cNvPr>
          <p:cNvSpPr/>
          <p:nvPr/>
        </p:nvSpPr>
        <p:spPr>
          <a:xfrm>
            <a:off x="3444269" y="4434836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DE68B6B-A09B-2E08-AE18-FA12166C3583}"/>
              </a:ext>
            </a:extLst>
          </p:cNvPr>
          <p:cNvSpPr/>
          <p:nvPr/>
        </p:nvSpPr>
        <p:spPr>
          <a:xfrm>
            <a:off x="3177572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3AABD75-E67A-B39F-27C0-E8342DD79919}"/>
              </a:ext>
            </a:extLst>
          </p:cNvPr>
          <p:cNvSpPr/>
          <p:nvPr/>
        </p:nvSpPr>
        <p:spPr>
          <a:xfrm>
            <a:off x="3451889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EFC1EBB-73F1-4CE9-3D56-149070244705}"/>
              </a:ext>
            </a:extLst>
          </p:cNvPr>
          <p:cNvSpPr/>
          <p:nvPr/>
        </p:nvSpPr>
        <p:spPr>
          <a:xfrm>
            <a:off x="3726206" y="4678670"/>
            <a:ext cx="91439" cy="91439"/>
          </a:xfrm>
          <a:prstGeom prst="ellipse">
            <a:avLst/>
          </a:prstGeom>
          <a:solidFill>
            <a:srgbClr val="FFE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EF94784-0421-9541-85BA-FB38684E5132}"/>
              </a:ext>
            </a:extLst>
          </p:cNvPr>
          <p:cNvSpPr/>
          <p:nvPr/>
        </p:nvSpPr>
        <p:spPr>
          <a:xfrm>
            <a:off x="4000523" y="4678670"/>
            <a:ext cx="91439" cy="91439"/>
          </a:xfrm>
          <a:prstGeom prst="ellipse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CD00EFC-6B00-AEBB-409A-288588A446CB}"/>
              </a:ext>
            </a:extLst>
          </p:cNvPr>
          <p:cNvSpPr/>
          <p:nvPr/>
        </p:nvSpPr>
        <p:spPr>
          <a:xfrm>
            <a:off x="4175781" y="3520439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C86E7E-7D4D-E855-F83E-4BEE8EA8AD34}"/>
              </a:ext>
            </a:extLst>
          </p:cNvPr>
          <p:cNvSpPr txBox="1"/>
          <p:nvPr/>
        </p:nvSpPr>
        <p:spPr>
          <a:xfrm>
            <a:off x="975416" y="6172170"/>
            <a:ext cx="3840438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fr-FR" sz="9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anim_getcol</a:t>
            </a:r>
            <a:r>
              <a:rPr lang="fr-FR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raddr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fr-FR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DD3D442-9943-C1F5-64E9-927155622DA9}"/>
              </a:ext>
            </a:extLst>
          </p:cNvPr>
          <p:cNvSpPr/>
          <p:nvPr/>
        </p:nvSpPr>
        <p:spPr>
          <a:xfrm>
            <a:off x="4175781" y="507490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8861831-6029-D8A3-A153-B763ED25655B}"/>
              </a:ext>
            </a:extLst>
          </p:cNvPr>
          <p:cNvSpPr/>
          <p:nvPr/>
        </p:nvSpPr>
        <p:spPr>
          <a:xfrm>
            <a:off x="4175781" y="2514610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527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E035F-3069-2610-C4F4-913F1B08A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6734B-59F6-78E6-9BDE-D507CACE0BBF}"/>
              </a:ext>
            </a:extLst>
          </p:cNvPr>
          <p:cNvSpPr txBox="1"/>
          <p:nvPr/>
        </p:nvSpPr>
        <p:spPr>
          <a:xfrm>
            <a:off x="5273050" y="1417342"/>
            <a:ext cx="6583608" cy="503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aomw_topo_build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topo_build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result;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&amp;aomw_topo_yellow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topo_settriplet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&amp;aomw_topo_cyan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topo_settriplet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E9A7147-B464-879B-F4FA-EAD91E7BE142}"/>
              </a:ext>
            </a:extLst>
          </p:cNvPr>
          <p:cNvSpPr txBox="1"/>
          <p:nvPr/>
        </p:nvSpPr>
        <p:spPr>
          <a:xfrm>
            <a:off x="518222" y="1417342"/>
            <a:ext cx="4571950" cy="5032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aoosp_exec_resetinit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 result;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1FFF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002E-0B4D-8025-7D25-BCB252E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Assignment – Training3 – command and topo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B72-AC17-6C42-71E1-D4D666296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Using topo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606BC-DD9B-6936-02D8-3DD5B7E736EB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E496F-0A37-9D6C-EFE9-8F7BD88A01F4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commands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B54350-7D39-0212-35BE-429EC99D8FD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P7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BA53E-0F6D-3F11-A02C-82942BBE6D8A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noProof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D648-E6F1-337C-9D43-AFD777B47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4596404-F6B6-FC70-5C37-56C85D98D54B}"/>
              </a:ext>
            </a:extLst>
          </p:cNvPr>
          <p:cNvGrpSpPr/>
          <p:nvPr/>
        </p:nvGrpSpPr>
        <p:grpSpPr>
          <a:xfrm>
            <a:off x="708723" y="2202181"/>
            <a:ext cx="3375619" cy="1135380"/>
            <a:chOff x="335343" y="3886195"/>
            <a:chExt cx="5212023" cy="6400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AC20BF-29F3-2D64-5751-8C7689AED67A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AA119F-A22C-A2CF-B2FE-52D6C0EC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F704C4-B23E-CDDE-6F79-3809AE7F74A6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070CA-3EE4-E218-D93B-D73657ABCEAE}"/>
              </a:ext>
            </a:extLst>
          </p:cNvPr>
          <p:cNvSpPr/>
          <p:nvPr/>
        </p:nvSpPr>
        <p:spPr>
          <a:xfrm>
            <a:off x="5455918" y="2183816"/>
            <a:ext cx="5943544" cy="330794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9E3DC1-C4E8-CD8E-AA70-840556D612A8}"/>
              </a:ext>
            </a:extLst>
          </p:cNvPr>
          <p:cNvSpPr/>
          <p:nvPr/>
        </p:nvSpPr>
        <p:spPr>
          <a:xfrm>
            <a:off x="152465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3F8355-34A6-D524-7F62-21113AF916EA}"/>
              </a:ext>
            </a:extLst>
          </p:cNvPr>
          <p:cNvGrpSpPr/>
          <p:nvPr/>
        </p:nvGrpSpPr>
        <p:grpSpPr>
          <a:xfrm>
            <a:off x="843194" y="4952105"/>
            <a:ext cx="4112047" cy="157777"/>
            <a:chOff x="335343" y="3886195"/>
            <a:chExt cx="5212023" cy="64007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D210C9-F685-A46D-D51A-AE4D29940150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A843B5-7D4C-0139-06B7-442B94102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53FAA4-815F-A0F0-E871-3C472F9FAD71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B2927E-991D-F831-4AA2-E4BE6A0457C2}"/>
              </a:ext>
            </a:extLst>
          </p:cNvPr>
          <p:cNvGrpSpPr/>
          <p:nvPr/>
        </p:nvGrpSpPr>
        <p:grpSpPr>
          <a:xfrm>
            <a:off x="843194" y="5355517"/>
            <a:ext cx="4112047" cy="157777"/>
            <a:chOff x="335343" y="3886195"/>
            <a:chExt cx="5212023" cy="64007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AC6969-BA82-5BC5-8A77-0A7E074DEEC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E49DF7-08D5-058E-1D88-F6FFC8C5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B22CF5-25F8-9B8C-4215-4D0818D59BDF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92318B3-16C7-02E2-DC53-E40C88671C3E}"/>
              </a:ext>
            </a:extLst>
          </p:cNvPr>
          <p:cNvSpPr/>
          <p:nvPr/>
        </p:nvSpPr>
        <p:spPr>
          <a:xfrm>
            <a:off x="5583665" y="4947187"/>
            <a:ext cx="3459482" cy="149248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D9AAEB-D7A9-495C-F0E5-E098CBC10E63}"/>
              </a:ext>
            </a:extLst>
          </p:cNvPr>
          <p:cNvSpPr/>
          <p:nvPr/>
        </p:nvSpPr>
        <p:spPr>
          <a:xfrm>
            <a:off x="5583665" y="5350598"/>
            <a:ext cx="3459482" cy="149248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E035F-3069-2610-C4F4-913F1B08A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6734B-59F6-78E6-9BDE-D507CACE0BBF}"/>
              </a:ext>
            </a:extLst>
          </p:cNvPr>
          <p:cNvSpPr txBox="1"/>
          <p:nvPr/>
        </p:nvSpPr>
        <p:spPr>
          <a:xfrm>
            <a:off x="426782" y="1417342"/>
            <a:ext cx="4114755" cy="420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aomw_topo_build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result;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&amp;aomw_topo_yellow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&amp;aomw_topo_cyan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(…)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002E-0B4D-8025-7D25-BCB252E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Assignment – Training3 – command and topo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B72-AC17-6C42-71E1-D4D666296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Walking yellow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606BC-DD9B-6936-02D8-3DD5B7E736EB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E496F-0A37-9D6C-EFE9-8F7BD88A01F4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commands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B54350-7D39-0212-35BE-429EC99D8FD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P7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BA53E-0F6D-3F11-A02C-82942BBE6D8A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596404-F6B6-FC70-5C37-56C85D98D54B}"/>
              </a:ext>
            </a:extLst>
          </p:cNvPr>
          <p:cNvGrpSpPr/>
          <p:nvPr/>
        </p:nvGrpSpPr>
        <p:grpSpPr>
          <a:xfrm>
            <a:off x="617283" y="3855716"/>
            <a:ext cx="3764236" cy="1135380"/>
            <a:chOff x="335343" y="3886195"/>
            <a:chExt cx="5212023" cy="6400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AC20BF-29F3-2D64-5751-8C7689AED67A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AA119F-A22C-A2CF-B2FE-52D6C0EC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F704C4-B23E-CDDE-6F79-3809AE7F74A6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D588AA8-36A0-4C38-5F37-BAA14391634E}"/>
              </a:ext>
            </a:extLst>
          </p:cNvPr>
          <p:cNvSpPr/>
          <p:nvPr/>
        </p:nvSpPr>
        <p:spPr>
          <a:xfrm>
            <a:off x="152465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BFD8C-8C1C-ADB7-5ACB-A790897A1C3D}"/>
              </a:ext>
            </a:extLst>
          </p:cNvPr>
          <p:cNvSpPr txBox="1"/>
          <p:nvPr/>
        </p:nvSpPr>
        <p:spPr>
          <a:xfrm>
            <a:off x="4998732" y="1417342"/>
            <a:ext cx="6857925" cy="420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aomw_topo_build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tix&lt;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aomw_topo_numtriplets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tix++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* col = tix%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? &amp;aomw_topo_yellow  : &amp;aomw_topo_cyan 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tix, col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settriplet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(%d)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tix,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070CA-3EE4-E218-D93B-D73657ABCEAE}"/>
              </a:ext>
            </a:extLst>
          </p:cNvPr>
          <p:cNvSpPr/>
          <p:nvPr/>
        </p:nvSpPr>
        <p:spPr>
          <a:xfrm>
            <a:off x="5158738" y="3855729"/>
            <a:ext cx="6629340" cy="868643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D648-E6F1-337C-9D43-AFD777B47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E035F-3069-2610-C4F4-913F1B08A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002E-0B4D-8025-7D25-BCB252E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Assignment – Training3 – command and topo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B72-AC17-6C42-71E1-D4D666296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Read colors from EEPROM</a:t>
            </a:r>
            <a:endParaRPr lang="en-US" noProof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606BC-DD9B-6936-02D8-3DD5B7E736EB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E496F-0A37-9D6C-EFE9-8F7BD88A01F4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commands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B54350-7D39-0212-35BE-429EC99D8FD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noProof="1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noProof="1">
                  <a:solidFill>
                    <a:schemeClr val="accent6">
                      <a:lumMod val="50000"/>
                    </a:schemeClr>
                  </a:solidFill>
                </a:rPr>
                <a:t>P7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BA53E-0F6D-3F11-A02C-82942BBE6D8A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noProof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6BFD8C-8C1C-ADB7-5ACB-A790897A1C3D}"/>
              </a:ext>
            </a:extLst>
          </p:cNvPr>
          <p:cNvSpPr txBox="1"/>
          <p:nvPr/>
        </p:nvSpPr>
        <p:spPr>
          <a:xfrm>
            <a:off x="426783" y="1234464"/>
            <a:ext cx="4114754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aomw_topo_build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noProof="1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tix&lt;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aomw_topo_numtriplets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tix++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… col = … ? &amp;aomw_topo_yellow : &amp;aomw_topo_cyan 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tix, col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D234A-2ECC-96DF-7DBB-566B794AD405}"/>
              </a:ext>
            </a:extLst>
          </p:cNvPr>
          <p:cNvSpPr txBox="1"/>
          <p:nvPr/>
        </p:nvSpPr>
        <p:spPr>
          <a:xfrm>
            <a:off x="4907293" y="1234464"/>
            <a:ext cx="7132242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anim_ticknum;</a:t>
            </a: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anim_lastms;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anim_getcol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raddr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[BUFSIZE];</a:t>
            </a: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the color from the EEPROM from location raddr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aoosp_exec_i2cread8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ADDR, DADDR7, raddr, buf, BUFSIZE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exec_i2cread8(%02X)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raddr,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 &amp;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 &amp;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 &amp;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anim_start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aomw_topo_build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 =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 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"anim: started\n"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anim_step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-anim_lastms &lt;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fgcol =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"fg"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anim_getcol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RADDR_FG, &amp;fgcol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bgcol =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"bg"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anim_getcol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RADDR_BG, &amp;bgcol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tix=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tix&lt;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aomw_topo_numtriplets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tix++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aomw_topo_rgb_t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* col = tix%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anim_ticknum%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? &amp;fgcol : &amp;bgcol 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aoresult_t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aomw_topo_settriplet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tix, col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noProof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result!=aoresult_ok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"ERROR topo_setpwm(%d)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tix,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anim_ticknum++;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anim_lastms=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070CA-3EE4-E218-D93B-D73657ABCEAE}"/>
              </a:ext>
            </a:extLst>
          </p:cNvPr>
          <p:cNvSpPr/>
          <p:nvPr/>
        </p:nvSpPr>
        <p:spPr>
          <a:xfrm>
            <a:off x="4968248" y="1706900"/>
            <a:ext cx="6979847" cy="1348720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878B4-E465-F857-90E1-A03A2709E9B6}"/>
              </a:ext>
            </a:extLst>
          </p:cNvPr>
          <p:cNvSpPr/>
          <p:nvPr/>
        </p:nvSpPr>
        <p:spPr>
          <a:xfrm>
            <a:off x="5074933" y="4838686"/>
            <a:ext cx="4701528" cy="365774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C24BA-E080-51AB-0CCB-AD794A347013}"/>
              </a:ext>
            </a:extLst>
          </p:cNvPr>
          <p:cNvSpPr/>
          <p:nvPr/>
        </p:nvSpPr>
        <p:spPr>
          <a:xfrm>
            <a:off x="8747731" y="5394940"/>
            <a:ext cx="1066829" cy="228620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DD3D442-9943-C1F5-64E9-927155622DA9}"/>
              </a:ext>
            </a:extLst>
          </p:cNvPr>
          <p:cNvSpPr/>
          <p:nvPr/>
        </p:nvSpPr>
        <p:spPr>
          <a:xfrm>
            <a:off x="152465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088EE-72C3-5D62-98D2-F5ACD2778454}"/>
              </a:ext>
            </a:extLst>
          </p:cNvPr>
          <p:cNvSpPr txBox="1"/>
          <p:nvPr/>
        </p:nvSpPr>
        <p:spPr>
          <a:xfrm>
            <a:off x="3810025" y="137196"/>
            <a:ext cx="6583608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the address of the OSP node with I2C (SAID OUT on OSP32)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DADDR7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I2C device address of the I2C EEPROM connected to SAID OUT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RADDR_FG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"random" register address in the EEPROM to store 6 bytes for </a:t>
            </a:r>
            <a:r>
              <a:rPr lang="en-US" sz="9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color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RADDR_BG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0x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"random" register address in the EEPROM to store 6 bytes for </a:t>
            </a:r>
            <a:r>
              <a:rPr lang="en-US" sz="9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color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BUFSIZE</a:t>
            </a:r>
            <a:r>
              <a:rPr lang="en-US" sz="9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9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R/G/B each need two bytes</a:t>
            </a:r>
            <a:endParaRPr lang="en-US" sz="9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D648-E6F1-337C-9D43-AFD777B47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E035F-3069-2610-C4F4-913F1B08AB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002E-0B4D-8025-7D25-BCB252E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Training3 – command and topo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B72-AC17-6C42-71E1-D4D666296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606BC-DD9B-6936-02D8-3DD5B7E736EB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E496F-0A37-9D6C-EFE9-8F7BD88A01F4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commands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B54350-7D39-0212-35BE-429EC99D8FD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BA53E-0F6D-3F11-A02C-82942BBE6D8A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D648-E6F1-337C-9D43-AFD777B47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DCC17C-9861-1B69-BF6E-10A7BEECDD5D}"/>
              </a:ext>
            </a:extLst>
          </p:cNvPr>
          <p:cNvSpPr txBox="1"/>
          <p:nvPr/>
        </p:nvSpPr>
        <p:spPr>
          <a:xfrm>
            <a:off x="518221" y="1417342"/>
            <a:ext cx="4937706" cy="4755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said i2c 000 scan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 001 has I2C (now powered)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00:  00  01  02  03  04  05  06  07  08  09  0a  0b  0c  0d  0e  0f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10:  10  11  12  13  14  15  16  17  18  19  1a  1b  1c  1d  1e  1f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20:  20  21  22  23  24  25  26  27  28  29  2a  2b  2c  2d  2e  2f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30:  30  31  32  33  34  35  36  37  38  39  3a  3b  3c  3d  3e  3f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40:  40  41  42  43  44  45  46  47  48  49  4a  4b  4c  4d  4e  4f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50:  50  51  52  53 [54] 55  56  57  58  59  5a  5b  5c  5d  5e  5f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60:  60  61  62  63  64  65  66  67  68  69  6a  6b  6c  6d  6e  6f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70:  70  71  72  73  74  75  76  77  78  79  7a  7b  7c  7d  7e  7f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 001 has 1 I2C devices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 005 has I2C (now powered)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00:  00  01  02  03  04  05  06  07  08  09  0a  0b  0c  0d  0e  0f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10:  10  11  12  13  14  15  16  17  18  19  1a  1b  1c  1d  1e  1f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20: [20] 21  22  23  24  25  26  27  28  29  2a  2b  2c  2d  2e  2f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30:  30  31  32  33  34  35  36  37  38  39  3a  3b  3c  3d  3e  3f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40:  40  41  42  43  44  45  46  47  48  49  4a  4b  4c  4d  4e  4f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50: [50] 51  52  53  54  55  56  57  58  59  5a  5b  5c  5d  5e  5f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60:  60  61  62  63  64  65  66  67  68  69  6a  6b  6c  6d  6e  6f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70:  70  71  72  73  74  75  76  77  78  79  7a  7b  7c  7d  7e  7f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 005 has 2 I2C devices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total 2 SAIDs have 3 I2C devices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@said i2c 000 scan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[54] SAID 001 has 1 I2C devices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[20][50] SAID 005 has 2 I2C devices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total 2 SAIDs have 3 I2C devices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3CA0AD-50EE-659E-80F4-37F76D102D6E}"/>
              </a:ext>
            </a:extLst>
          </p:cNvPr>
          <p:cNvSpPr/>
          <p:nvPr/>
        </p:nvSpPr>
        <p:spPr>
          <a:xfrm>
            <a:off x="1981245" y="2423171"/>
            <a:ext cx="314280" cy="23906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0A8F3F-640D-8CBB-1CC1-FE7E315DA68B}"/>
              </a:ext>
            </a:extLst>
          </p:cNvPr>
          <p:cNvSpPr/>
          <p:nvPr/>
        </p:nvSpPr>
        <p:spPr>
          <a:xfrm>
            <a:off x="585833" y="5314009"/>
            <a:ext cx="314280" cy="23906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9B652-EE86-3DB6-A4DC-B4D3FB154BFC}"/>
              </a:ext>
            </a:extLst>
          </p:cNvPr>
          <p:cNvSpPr txBox="1"/>
          <p:nvPr/>
        </p:nvSpPr>
        <p:spPr>
          <a:xfrm>
            <a:off x="5821683" y="3154683"/>
            <a:ext cx="3684207" cy="3093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said i2c 001 read 54 10 6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said(001).i2c.dev(54).reg(10) FF FF FF FF FF FF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said i2c 001 write 54 10   1F FF   1F FF   00 00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said(001).i2c.dev(54).reg(10) 1F FF 1F FF 00 00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&gt;&gt;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said i2c 001 read 54 20 6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said(001).i2c.dev(54).reg(20) FF FF FF FF FF FF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 said i2c 001 write 54 20   00 00   1F FF   1F FF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said(001).i2c.dev(54).reg(20) 00 00 1F FF 1F FF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&gt;&gt; topo dim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dim 100/1024 (said 21x, rgbi 53x below max power)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&gt;&gt; topo dim 200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dim 200/1024 (said 11x, rgbi 28x below max power)</a:t>
            </a:r>
          </a:p>
          <a:p>
            <a:r>
              <a:rPr lang="en-US" sz="900" noProof="1">
                <a:solidFill>
                  <a:srgbClr val="4E5B61"/>
                </a:solidFill>
                <a:latin typeface="Consolas" panose="020B0609020204030204" pitchFamily="49" charset="0"/>
              </a:rPr>
              <a:t>&gt;&gt; </a:t>
            </a:r>
          </a:p>
          <a:p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5F8BD129-56D8-522C-E7C1-B6BCE3D5B511}"/>
              </a:ext>
            </a:extLst>
          </p:cNvPr>
          <p:cNvSpPr/>
          <p:nvPr/>
        </p:nvSpPr>
        <p:spPr>
          <a:xfrm>
            <a:off x="8930609" y="1965976"/>
            <a:ext cx="1828780" cy="365756"/>
          </a:xfrm>
          <a:prstGeom prst="borderCallout2">
            <a:avLst>
              <a:gd name="adj1" fmla="val 347430"/>
              <a:gd name="adj2" fmla="val -79637"/>
              <a:gd name="adj3" fmla="val 49107"/>
              <a:gd name="adj4" fmla="val -29036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Read </a:t>
            </a:r>
            <a:r>
              <a:rPr lang="en-US" sz="1600" dirty="0" err="1">
                <a:solidFill>
                  <a:schemeClr val="tx2"/>
                </a:solidFill>
              </a:rPr>
              <a:t>fgcol</a:t>
            </a:r>
            <a:r>
              <a:rPr lang="en-US" sz="1600" dirty="0">
                <a:solidFill>
                  <a:schemeClr val="tx2"/>
                </a:solidFill>
              </a:rPr>
              <a:t> at 10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203902C-5268-16F1-ABEB-DACCF5C75E03}"/>
              </a:ext>
            </a:extLst>
          </p:cNvPr>
          <p:cNvSpPr/>
          <p:nvPr/>
        </p:nvSpPr>
        <p:spPr>
          <a:xfrm>
            <a:off x="8930609" y="2514610"/>
            <a:ext cx="2926048" cy="365756"/>
          </a:xfrm>
          <a:prstGeom prst="borderCallout2">
            <a:avLst>
              <a:gd name="adj1" fmla="val 235296"/>
              <a:gd name="adj2" fmla="val -36668"/>
              <a:gd name="adj3" fmla="val 49107"/>
              <a:gd name="adj4" fmla="val -15709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white: (FFFF </a:t>
            </a:r>
            <a:r>
              <a:rPr lang="en-US" sz="1600" dirty="0" err="1">
                <a:solidFill>
                  <a:schemeClr val="tx2"/>
                </a:solidFill>
              </a:rPr>
              <a:t>FFFF</a:t>
            </a:r>
            <a:r>
              <a:rPr lang="en-US" sz="1600" dirty="0">
                <a:solidFill>
                  <a:schemeClr val="tx2"/>
                </a:solidFill>
              </a:rPr>
              <a:t> FFFF)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8774593E-DE8B-E100-0DE3-5721D27C6B98}"/>
              </a:ext>
            </a:extLst>
          </p:cNvPr>
          <p:cNvSpPr/>
          <p:nvPr/>
        </p:nvSpPr>
        <p:spPr>
          <a:xfrm>
            <a:off x="10119316" y="3063244"/>
            <a:ext cx="1828780" cy="365756"/>
          </a:xfrm>
          <a:prstGeom prst="borderCallout2">
            <a:avLst>
              <a:gd name="adj1" fmla="val 167281"/>
              <a:gd name="adj2" fmla="val -62358"/>
              <a:gd name="adj3" fmla="val 49107"/>
              <a:gd name="adj4" fmla="val -29036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Write Yellow at 10</a:t>
            </a:r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BA78EB9C-06B0-2C66-B70D-F087228EFF3F}"/>
              </a:ext>
            </a:extLst>
          </p:cNvPr>
          <p:cNvSpPr/>
          <p:nvPr/>
        </p:nvSpPr>
        <p:spPr>
          <a:xfrm>
            <a:off x="9204926" y="3886195"/>
            <a:ext cx="1828780" cy="365756"/>
          </a:xfrm>
          <a:prstGeom prst="borderCallout2">
            <a:avLst>
              <a:gd name="adj1" fmla="val 132355"/>
              <a:gd name="adj2" fmla="val -89196"/>
              <a:gd name="adj3" fmla="val 58298"/>
              <a:gd name="adj4" fmla="val -52198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Read </a:t>
            </a:r>
            <a:r>
              <a:rPr lang="en-US" sz="1600" dirty="0" err="1">
                <a:solidFill>
                  <a:schemeClr val="tx2"/>
                </a:solidFill>
              </a:rPr>
              <a:t>bgcol</a:t>
            </a:r>
            <a:r>
              <a:rPr lang="en-US" sz="1600" dirty="0">
                <a:solidFill>
                  <a:schemeClr val="tx2"/>
                </a:solidFill>
              </a:rPr>
              <a:t> at 20</a:t>
            </a: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DA45D7D6-41AA-7A16-3294-CE2C92650FB0}"/>
              </a:ext>
            </a:extLst>
          </p:cNvPr>
          <p:cNvSpPr/>
          <p:nvPr/>
        </p:nvSpPr>
        <p:spPr>
          <a:xfrm>
            <a:off x="10119316" y="4343390"/>
            <a:ext cx="1828780" cy="365756"/>
          </a:xfrm>
          <a:prstGeom prst="borderCallout2">
            <a:avLst>
              <a:gd name="adj1" fmla="val 115810"/>
              <a:gd name="adj2" fmla="val -50226"/>
              <a:gd name="adj3" fmla="val 49107"/>
              <a:gd name="adj4" fmla="val -29036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Write Cyan at 20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F0F4068F-F8A6-637F-57CE-9AFEB41B7DC9}"/>
              </a:ext>
            </a:extLst>
          </p:cNvPr>
          <p:cNvSpPr/>
          <p:nvPr/>
        </p:nvSpPr>
        <p:spPr>
          <a:xfrm>
            <a:off x="10119316" y="5166341"/>
            <a:ext cx="1828780" cy="365756"/>
          </a:xfrm>
          <a:prstGeom prst="borderCallout2">
            <a:avLst>
              <a:gd name="adj1" fmla="val 115810"/>
              <a:gd name="adj2" fmla="val -50226"/>
              <a:gd name="adj3" fmla="val 49107"/>
              <a:gd name="adj4" fmla="val -29036"/>
              <a:gd name="adj5" fmla="val 50715"/>
              <a:gd name="adj6" fmla="val -368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Change dim level</a:t>
            </a:r>
          </a:p>
        </p:txBody>
      </p:sp>
    </p:spTree>
    <p:extLst>
      <p:ext uri="{BB962C8B-B14F-4D97-AF65-F5344CB8AC3E}">
        <p14:creationId xmlns:p14="http://schemas.microsoft.com/office/powerpoint/2010/main" val="25798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completed </a:t>
            </a:r>
            <a:r>
              <a:rPr lang="en-US" i="1" dirty="0"/>
              <a:t>before</a:t>
            </a:r>
            <a:r>
              <a:rPr lang="en-US" dirty="0"/>
              <a:t> the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47A1-3600-09F0-DC61-D6F3899F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Make sure all software is downloaded, installed and running.</a:t>
            </a:r>
          </a:p>
          <a:p>
            <a:r>
              <a:rPr lang="en-US" dirty="0"/>
              <a:t>Follow the chapter “Installation” at </a:t>
            </a:r>
            <a:r>
              <a:rPr lang="en-US" dirty="0">
                <a:hlinkClick r:id="rId2"/>
              </a:rPr>
              <a:t>https://github.com/ams-OSRAM/OSP_aotop/blob/main/gettingstarted.md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Install Arduino IDE</a:t>
            </a:r>
          </a:p>
          <a:p>
            <a:pPr lvl="1"/>
            <a:r>
              <a:rPr lang="en-US" dirty="0"/>
              <a:t>Via Arduino board manager add ESP32 boards</a:t>
            </a:r>
          </a:p>
          <a:p>
            <a:pPr lvl="1"/>
            <a:r>
              <a:rPr lang="en-US" dirty="0"/>
              <a:t>Via Arduino library manager add the OSP libraries</a:t>
            </a:r>
          </a:p>
          <a:p>
            <a:pPr lvl="1"/>
            <a:r>
              <a:rPr lang="en-US" dirty="0"/>
              <a:t>Compile and run example </a:t>
            </a:r>
            <a:r>
              <a:rPr lang="en-US" dirty="0" err="1"/>
              <a:t>aoosp_min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Hope you did that</a:t>
            </a:r>
          </a:p>
          <a:p>
            <a:pPr lvl="1"/>
            <a:r>
              <a:rPr lang="en-US" dirty="0"/>
              <a:t>Because needed for the first hands-on of this training</a:t>
            </a:r>
          </a:p>
          <a:p>
            <a:pPr lvl="1"/>
            <a:r>
              <a:rPr lang="en-US" dirty="0"/>
              <a:t>… which is now … 😱</a:t>
            </a:r>
          </a:p>
          <a:p>
            <a:pPr marL="7144" lvl="1" indent="0">
              <a:buNone/>
            </a:pPr>
            <a:endParaRPr lang="en-US" dirty="0"/>
          </a:p>
          <a:p>
            <a:pPr marL="7144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90359B-ADB7-763D-9B55-D3858E2F25F3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790C6-F579-F888-F277-2AC68AA51D9C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boards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A527D1-0849-CE6C-9E92-32F63E186F76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FC4916-1047-A49A-9A9E-7025BCAB86AD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522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0059-334F-50C7-A242-451B83F8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Training0 – </a:t>
            </a:r>
            <a:r>
              <a:rPr lang="en-US" dirty="0" err="1"/>
              <a:t>saidbasic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67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Training0 - </a:t>
            </a:r>
            <a:r>
              <a:rPr lang="en-US" dirty="0" err="1"/>
              <a:t>saidbasic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familiar with the evaluation kit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47A1-3600-09F0-DC61-D6F3899F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60" y="1325904"/>
            <a:ext cx="4571951" cy="2377414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/>
          <a:p>
            <a:r>
              <a:rPr lang="en-US" sz="1200" dirty="0"/>
              <a:t>In Arduino IDE:</a:t>
            </a:r>
          </a:p>
          <a:p>
            <a:pPr lvl="1"/>
            <a:r>
              <a:rPr lang="en-US" sz="1200" dirty="0"/>
              <a:t>From library </a:t>
            </a:r>
            <a:r>
              <a:rPr lang="en-US" sz="1200" i="1" dirty="0" err="1"/>
              <a:t>aotop</a:t>
            </a:r>
            <a:r>
              <a:rPr lang="en-US" sz="1200" dirty="0"/>
              <a:t> open the example </a:t>
            </a:r>
            <a:r>
              <a:rPr lang="en-US" sz="1200" i="1" dirty="0" err="1"/>
              <a:t>saidbasic</a:t>
            </a:r>
            <a:endParaRPr lang="en-US" sz="1200" i="1" dirty="0"/>
          </a:p>
          <a:p>
            <a:pPr lvl="1"/>
            <a:r>
              <a:rPr lang="en-US" sz="1200" dirty="0"/>
              <a:t>Build using “ESP32S3 Dev Module”</a:t>
            </a:r>
          </a:p>
          <a:p>
            <a:pPr lvl="1"/>
            <a:r>
              <a:rPr lang="en-US" sz="1200" dirty="0"/>
              <a:t>Flash/upload it to the ESP (use USB “CMD”)</a:t>
            </a:r>
          </a:p>
          <a:p>
            <a:pPr lvl="1"/>
            <a:r>
              <a:rPr lang="en-US" sz="1200" dirty="0"/>
              <a:t>Connect the SAIDbasic board in BiDir mode</a:t>
            </a:r>
          </a:p>
          <a:p>
            <a:pPr lvl="1"/>
            <a:r>
              <a:rPr lang="en-US" sz="1200" dirty="0"/>
              <a:t>Don’t forget the terminator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7144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</p:txBody>
      </p:sp>
      <p:pic>
        <p:nvPicPr>
          <p:cNvPr id="10" name="Content Placeholder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72561A24-16B6-0F9B-9B91-C273301E0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34" y="2788928"/>
            <a:ext cx="3131766" cy="888963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E065DF-E698-EC85-1A3C-6D9EE03BC8A1}"/>
              </a:ext>
            </a:extLst>
          </p:cNvPr>
          <p:cNvSpPr txBox="1">
            <a:spLocks/>
          </p:cNvSpPr>
          <p:nvPr/>
        </p:nvSpPr>
        <p:spPr>
          <a:xfrm>
            <a:off x="5913122" y="3337561"/>
            <a:ext cx="4571950" cy="2743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Signaling LEDs on OSP32 board</a:t>
            </a:r>
          </a:p>
          <a:p>
            <a:pPr lvl="1"/>
            <a:r>
              <a:rPr lang="en-US" sz="1200" dirty="0"/>
              <a:t>Green OK heartbeat and BiDir LED is on</a:t>
            </a:r>
          </a:p>
          <a:p>
            <a:pPr lvl="5"/>
            <a:endParaRPr lang="en-US" sz="600" dirty="0"/>
          </a:p>
          <a:p>
            <a:pPr lvl="1"/>
            <a:r>
              <a:rPr lang="en-US" sz="1200" dirty="0"/>
              <a:t>Remove terminator and reset</a:t>
            </a:r>
          </a:p>
          <a:p>
            <a:pPr lvl="1"/>
            <a:r>
              <a:rPr lang="en-US" sz="1200" dirty="0"/>
              <a:t>Notice red ERR (io heartbeat) and message on OLED</a:t>
            </a:r>
          </a:p>
          <a:p>
            <a:pPr lvl="5"/>
            <a:endParaRPr lang="en-US" sz="600" dirty="0"/>
          </a:p>
          <a:p>
            <a:pPr lvl="1"/>
            <a:r>
              <a:rPr lang="en-US" sz="1200" dirty="0"/>
              <a:t>Connect Loop wire and reset</a:t>
            </a:r>
          </a:p>
          <a:p>
            <a:pPr lvl="1"/>
            <a:r>
              <a:rPr lang="en-US" sz="1200" dirty="0"/>
              <a:t>Notice heartbeat and Loop LED is on</a:t>
            </a:r>
          </a:p>
          <a:p>
            <a:pPr lvl="5"/>
            <a:endParaRPr lang="en-US" sz="600" dirty="0"/>
          </a:p>
          <a:p>
            <a:pPr lvl="1"/>
            <a:r>
              <a:rPr lang="en-US" sz="1200" dirty="0"/>
              <a:t>Press Y for high FPS in </a:t>
            </a:r>
            <a:r>
              <a:rPr lang="en-US" sz="1200" i="1" dirty="0"/>
              <a:t>Animation script</a:t>
            </a:r>
            <a:r>
              <a:rPr lang="en-US" sz="1200" dirty="0"/>
              <a:t>: blue OUT on</a:t>
            </a:r>
          </a:p>
          <a:p>
            <a:pPr lvl="1"/>
            <a:r>
              <a:rPr lang="en-US" sz="1200" dirty="0"/>
              <a:t>Start </a:t>
            </a:r>
            <a:r>
              <a:rPr lang="en-US" sz="1200" i="1" dirty="0"/>
              <a:t>Switch flag</a:t>
            </a:r>
            <a:r>
              <a:rPr lang="en-US" sz="1200" dirty="0"/>
              <a:t>; blue IN on (reading buttons)</a:t>
            </a:r>
          </a:p>
          <a:p>
            <a:pPr lvl="5"/>
            <a:endParaRPr lang="en-US" sz="600" dirty="0"/>
          </a:p>
          <a:p>
            <a:pPr lvl="1"/>
            <a:r>
              <a:rPr lang="en-US" sz="1200" dirty="0"/>
              <a:t>Switch USB cable from CMD to PWR; check 5V/4V7 LEDs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E5B5F2-0C5C-9365-E090-194458E793AA}"/>
              </a:ext>
            </a:extLst>
          </p:cNvPr>
          <p:cNvSpPr txBox="1">
            <a:spLocks/>
          </p:cNvSpPr>
          <p:nvPr/>
        </p:nvSpPr>
        <p:spPr>
          <a:xfrm>
            <a:off x="609660" y="4709146"/>
            <a:ext cx="4571950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In app </a:t>
            </a:r>
            <a:r>
              <a:rPr lang="en-US" sz="1200" i="1" dirty="0"/>
              <a:t>Running LED</a:t>
            </a:r>
            <a:r>
              <a:rPr lang="en-US" sz="1200" dirty="0"/>
              <a:t> (press A switch for next app)</a:t>
            </a:r>
            <a:endParaRPr lang="en-US" sz="1200" i="1" dirty="0"/>
          </a:p>
          <a:p>
            <a:pPr lvl="1"/>
            <a:r>
              <a:rPr lang="en-US" sz="1200" dirty="0"/>
              <a:t>Add second demo board (</a:t>
            </a:r>
            <a:r>
              <a:rPr lang="en-US" sz="1200" dirty="0" err="1"/>
              <a:t>SAIDlooker</a:t>
            </a:r>
            <a:r>
              <a:rPr lang="en-US" sz="1200" dirty="0"/>
              <a:t>) to see </a:t>
            </a:r>
            <a:r>
              <a:rPr lang="en-US" sz="1200" dirty="0" err="1"/>
              <a:t>autoconfig</a:t>
            </a:r>
            <a:endParaRPr lang="en-US" sz="1200" dirty="0"/>
          </a:p>
          <a:p>
            <a:pPr lvl="1"/>
            <a:r>
              <a:rPr lang="en-US" sz="1200" dirty="0"/>
              <a:t>Dim up and down with X and Y button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4B7819-29B2-41A5-DBA1-1432754C7C32}"/>
              </a:ext>
            </a:extLst>
          </p:cNvPr>
          <p:cNvSpPr txBox="1">
            <a:spLocks/>
          </p:cNvSpPr>
          <p:nvPr/>
        </p:nvSpPr>
        <p:spPr>
          <a:xfrm>
            <a:off x="609660" y="5623536"/>
            <a:ext cx="4571950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In app </a:t>
            </a:r>
            <a:r>
              <a:rPr lang="en-US" sz="1200" i="1" dirty="0"/>
              <a:t>Switch flag</a:t>
            </a:r>
          </a:p>
          <a:p>
            <a:pPr lvl="1"/>
            <a:r>
              <a:rPr lang="en-US" sz="1200" dirty="0"/>
              <a:t>Change flags (press one of 4 buttons, see indicator LED)</a:t>
            </a:r>
          </a:p>
          <a:p>
            <a:pPr lvl="1"/>
            <a:r>
              <a:rPr lang="en-US" sz="1200" dirty="0"/>
              <a:t>Dim up and down with X and Y button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B9260D-DF9B-20BA-A4C5-64FEB3C67BC7}"/>
              </a:ext>
            </a:extLst>
          </p:cNvPr>
          <p:cNvSpPr txBox="1">
            <a:spLocks/>
          </p:cNvSpPr>
          <p:nvPr/>
        </p:nvSpPr>
        <p:spPr>
          <a:xfrm>
            <a:off x="5913122" y="1325903"/>
            <a:ext cx="4571950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In app </a:t>
            </a:r>
            <a:r>
              <a:rPr lang="en-US" sz="1200" i="1" dirty="0"/>
              <a:t>Dithering</a:t>
            </a:r>
          </a:p>
          <a:p>
            <a:pPr lvl="1"/>
            <a:r>
              <a:rPr lang="en-US" sz="1200" dirty="0"/>
              <a:t>Use mobile phone video recording with high frame rate</a:t>
            </a:r>
          </a:p>
          <a:p>
            <a:pPr lvl="1"/>
            <a:r>
              <a:rPr lang="en-US" sz="1200" dirty="0"/>
              <a:t>Toggle dithering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129E05F-D544-FFBB-5D14-DD90CFAB75C0}"/>
              </a:ext>
            </a:extLst>
          </p:cNvPr>
          <p:cNvSpPr txBox="1">
            <a:spLocks/>
          </p:cNvSpPr>
          <p:nvPr/>
        </p:nvSpPr>
        <p:spPr>
          <a:xfrm>
            <a:off x="5913122" y="2240293"/>
            <a:ext cx="4571950" cy="1005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In Arduino IDE (with app Running LEDs active)</a:t>
            </a:r>
            <a:endParaRPr lang="en-US" sz="1200" i="1" dirty="0"/>
          </a:p>
          <a:p>
            <a:pPr lvl="1"/>
            <a:r>
              <a:rPr lang="en-US" sz="1200" dirty="0"/>
              <a:t>Open Serial monitor on correct port (and baud 115200)</a:t>
            </a:r>
          </a:p>
          <a:p>
            <a:pPr lvl="1"/>
            <a:r>
              <a:rPr lang="en-US" sz="1200" dirty="0"/>
              <a:t>Type </a:t>
            </a:r>
            <a:r>
              <a:rPr lang="en-US" sz="1200" b="1" dirty="0">
                <a:latin typeface="Consolas" panose="020B0609020204030204" pitchFamily="49" charset="0"/>
              </a:rPr>
              <a:t>topo dim</a:t>
            </a:r>
            <a:r>
              <a:rPr lang="en-US" sz="1200" dirty="0"/>
              <a:t>, then </a:t>
            </a:r>
            <a:r>
              <a:rPr lang="en-US" sz="1200" b="1" dirty="0">
                <a:latin typeface="Consolas" panose="020B0609020204030204" pitchFamily="49" charset="0"/>
              </a:rPr>
              <a:t>topo dim 1</a:t>
            </a:r>
            <a:r>
              <a:rPr lang="en-US" sz="1200" dirty="0"/>
              <a:t>, and </a:t>
            </a:r>
            <a:r>
              <a:rPr lang="en-US" sz="1200" b="1" dirty="0">
                <a:latin typeface="Consolas" panose="020B0609020204030204" pitchFamily="49" charset="0"/>
              </a:rPr>
              <a:t>topo dim 1024</a:t>
            </a:r>
          </a:p>
          <a:p>
            <a:pPr lvl="1"/>
            <a:r>
              <a:rPr lang="en-US" sz="1200" dirty="0"/>
              <a:t>Press A button and see message on terminal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3DD9AADA-F9CC-8C4A-3835-D70DA49959F8}"/>
              </a:ext>
            </a:extLst>
          </p:cNvPr>
          <p:cNvSpPr/>
          <p:nvPr/>
        </p:nvSpPr>
        <p:spPr>
          <a:xfrm>
            <a:off x="5730244" y="594391"/>
            <a:ext cx="2834609" cy="365756"/>
          </a:xfrm>
          <a:prstGeom prst="borderCallout2">
            <a:avLst>
              <a:gd name="adj1" fmla="val 87659"/>
              <a:gd name="adj2" fmla="val -977"/>
              <a:gd name="adj3" fmla="val 90094"/>
              <a:gd name="adj4" fmla="val -27348"/>
              <a:gd name="adj5" fmla="val 237821"/>
              <a:gd name="adj6" fmla="val -43998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User manual of this demo in </a:t>
            </a:r>
            <a:r>
              <a:rPr lang="en-US" sz="1100" dirty="0" err="1">
                <a:solidFill>
                  <a:schemeClr val="tx2"/>
                </a:solidFill>
              </a:rPr>
              <a:t>OSP_aotop</a:t>
            </a:r>
            <a:r>
              <a:rPr lang="en-US" sz="1100" dirty="0">
                <a:solidFill>
                  <a:schemeClr val="tx2"/>
                </a:solidFill>
              </a:rPr>
              <a:t>\extras\manuals\saidbasic.pptx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BE96D-0F5B-B80B-DB1B-8FA043D83777}"/>
              </a:ext>
            </a:extLst>
          </p:cNvPr>
          <p:cNvSpPr/>
          <p:nvPr/>
        </p:nvSpPr>
        <p:spPr>
          <a:xfrm>
            <a:off x="4998732" y="4800585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429DD5-5D2A-2E61-BE69-54342235758E}"/>
              </a:ext>
            </a:extLst>
          </p:cNvPr>
          <p:cNvSpPr/>
          <p:nvPr/>
        </p:nvSpPr>
        <p:spPr>
          <a:xfrm>
            <a:off x="4998732" y="5714975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79DB3D-CC7D-E460-65D8-6A62EDB761FC}"/>
              </a:ext>
            </a:extLst>
          </p:cNvPr>
          <p:cNvSpPr/>
          <p:nvPr/>
        </p:nvSpPr>
        <p:spPr>
          <a:xfrm>
            <a:off x="10302194" y="141734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477BA-A60D-EF0E-725F-242922A7D8DB}"/>
              </a:ext>
            </a:extLst>
          </p:cNvPr>
          <p:cNvSpPr/>
          <p:nvPr/>
        </p:nvSpPr>
        <p:spPr>
          <a:xfrm>
            <a:off x="10302194" y="3429000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4F70E-B98A-4EE8-DCF7-DAAAEAC61972}"/>
              </a:ext>
            </a:extLst>
          </p:cNvPr>
          <p:cNvSpPr/>
          <p:nvPr/>
        </p:nvSpPr>
        <p:spPr>
          <a:xfrm>
            <a:off x="10302194" y="233173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73C98B-F856-70FF-9CC3-32738864625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1C15855-828F-5130-5446-E49E3D0E8B39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boards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E3EDC7-EA6A-ECA6-4292-76C9A00BBC83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1A9054-BAAC-AECB-BAAB-66933B76997D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E27E0D2-4706-95AB-BD5E-B744C5544BFA}"/>
              </a:ext>
            </a:extLst>
          </p:cNvPr>
          <p:cNvSpPr txBox="1">
            <a:spLocks/>
          </p:cNvSpPr>
          <p:nvPr/>
        </p:nvSpPr>
        <p:spPr>
          <a:xfrm>
            <a:off x="609660" y="3794756"/>
            <a:ext cx="4571950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In app </a:t>
            </a:r>
            <a:r>
              <a:rPr lang="en-US" sz="1200" i="1" dirty="0"/>
              <a:t>Animation script</a:t>
            </a:r>
          </a:p>
          <a:p>
            <a:pPr lvl="1"/>
            <a:r>
              <a:rPr lang="en-US" sz="1200" dirty="0"/>
              <a:t>Change animation by plugging in I2C EEPROM stick</a:t>
            </a:r>
          </a:p>
          <a:p>
            <a:pPr lvl="1"/>
            <a:r>
              <a:rPr lang="en-US" sz="1200" dirty="0"/>
              <a:t>FPS up and down with X and Y button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31CB9A-20F2-12F8-CD9B-3087ED6C88E0}"/>
              </a:ext>
            </a:extLst>
          </p:cNvPr>
          <p:cNvSpPr/>
          <p:nvPr/>
        </p:nvSpPr>
        <p:spPr>
          <a:xfrm>
            <a:off x="4998732" y="3886195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9376F5-9464-348C-9570-7C8917161CF8}"/>
              </a:ext>
            </a:extLst>
          </p:cNvPr>
          <p:cNvSpPr/>
          <p:nvPr/>
        </p:nvSpPr>
        <p:spPr>
          <a:xfrm>
            <a:off x="4998732" y="141734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50EDCFB-A061-AFD2-9F1F-2E05DA3E1A96}"/>
              </a:ext>
            </a:extLst>
          </p:cNvPr>
          <p:cNvSpPr/>
          <p:nvPr/>
        </p:nvSpPr>
        <p:spPr>
          <a:xfrm>
            <a:off x="10759389" y="4160512"/>
            <a:ext cx="1280146" cy="365756"/>
          </a:xfrm>
          <a:prstGeom prst="borderCallout2">
            <a:avLst>
              <a:gd name="adj1" fmla="val -14946"/>
              <a:gd name="adj2" fmla="val 14770"/>
              <a:gd name="adj3" fmla="val -89595"/>
              <a:gd name="adj4" fmla="val 14977"/>
              <a:gd name="adj5" fmla="val -144995"/>
              <a:gd name="adj6" fmla="val -11323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Understand the signaling LEDs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0E6BAE7B-9D21-9A6A-4C8E-310FA94AFDEC}"/>
              </a:ext>
            </a:extLst>
          </p:cNvPr>
          <p:cNvSpPr/>
          <p:nvPr/>
        </p:nvSpPr>
        <p:spPr>
          <a:xfrm>
            <a:off x="10667950" y="2971805"/>
            <a:ext cx="1371585" cy="365756"/>
          </a:xfrm>
          <a:prstGeom prst="borderCallout2">
            <a:avLst>
              <a:gd name="adj1" fmla="val -9738"/>
              <a:gd name="adj2" fmla="val 22538"/>
              <a:gd name="adj3" fmla="val -63554"/>
              <a:gd name="adj4" fmla="val 22795"/>
              <a:gd name="adj5" fmla="val -129371"/>
              <a:gd name="adj6" fmla="val -3605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Meet the </a:t>
            </a:r>
            <a:br>
              <a:rPr lang="en-US" sz="1100" dirty="0">
                <a:solidFill>
                  <a:schemeClr val="tx2"/>
                </a:solidFill>
              </a:rPr>
            </a:br>
            <a:r>
              <a:rPr lang="en-US" sz="1100" dirty="0">
                <a:solidFill>
                  <a:schemeClr val="tx2"/>
                </a:solidFill>
              </a:rPr>
              <a:t>command interpreter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581437DC-C9FA-FB85-F81F-D0BA8EF76063}"/>
              </a:ext>
            </a:extLst>
          </p:cNvPr>
          <p:cNvSpPr/>
          <p:nvPr/>
        </p:nvSpPr>
        <p:spPr>
          <a:xfrm>
            <a:off x="5455927" y="6355048"/>
            <a:ext cx="1097268" cy="365756"/>
          </a:xfrm>
          <a:prstGeom prst="borderCallout2">
            <a:avLst>
              <a:gd name="adj1" fmla="val -16509"/>
              <a:gd name="adj2" fmla="val 15690"/>
              <a:gd name="adj3" fmla="val -1171899"/>
              <a:gd name="adj4" fmla="val 13278"/>
              <a:gd name="adj5" fmla="val -1279382"/>
              <a:gd name="adj6" fmla="val 4806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Use the demo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1E71FB47-18FC-443F-7F53-075A8B539AA9}"/>
              </a:ext>
            </a:extLst>
          </p:cNvPr>
          <p:cNvSpPr/>
          <p:nvPr/>
        </p:nvSpPr>
        <p:spPr>
          <a:xfrm>
            <a:off x="5455927" y="6355048"/>
            <a:ext cx="1097268" cy="365756"/>
          </a:xfrm>
          <a:prstGeom prst="borderCallout2">
            <a:avLst>
              <a:gd name="adj1" fmla="val -16509"/>
              <a:gd name="adj2" fmla="val 15690"/>
              <a:gd name="adj3" fmla="val -236993"/>
              <a:gd name="adj4" fmla="val 15014"/>
              <a:gd name="adj5" fmla="val -144996"/>
              <a:gd name="adj6" fmla="val -16864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Use the demo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1F7E6A02-EE0F-FE43-7478-D286830CA345}"/>
              </a:ext>
            </a:extLst>
          </p:cNvPr>
          <p:cNvSpPr/>
          <p:nvPr/>
        </p:nvSpPr>
        <p:spPr>
          <a:xfrm>
            <a:off x="5455927" y="6355048"/>
            <a:ext cx="1097268" cy="365756"/>
          </a:xfrm>
          <a:prstGeom prst="borderCallout2">
            <a:avLst>
              <a:gd name="adj1" fmla="val -16509"/>
              <a:gd name="adj2" fmla="val 15690"/>
              <a:gd name="adj3" fmla="val -236993"/>
              <a:gd name="adj4" fmla="val 15014"/>
              <a:gd name="adj5" fmla="val -352810"/>
              <a:gd name="adj6" fmla="val -1356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Use the demo</a:t>
            </a:r>
          </a:p>
        </p:txBody>
      </p:sp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EF418019-6E15-47A5-FBE1-F1F0A161D18C}"/>
              </a:ext>
            </a:extLst>
          </p:cNvPr>
          <p:cNvSpPr/>
          <p:nvPr/>
        </p:nvSpPr>
        <p:spPr>
          <a:xfrm>
            <a:off x="5455927" y="6355048"/>
            <a:ext cx="1097268" cy="365756"/>
          </a:xfrm>
          <a:prstGeom prst="borderCallout2">
            <a:avLst>
              <a:gd name="adj1" fmla="val -16509"/>
              <a:gd name="adj2" fmla="val 15690"/>
              <a:gd name="adj3" fmla="val -236993"/>
              <a:gd name="adj4" fmla="val 15014"/>
              <a:gd name="adj5" fmla="val -595000"/>
              <a:gd name="adj6" fmla="val -13913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Use the demo</a:t>
            </a:r>
          </a:p>
        </p:txBody>
      </p:sp>
    </p:spTree>
    <p:extLst>
      <p:ext uri="{BB962C8B-B14F-4D97-AF65-F5344CB8AC3E}">
        <p14:creationId xmlns:p14="http://schemas.microsoft.com/office/powerpoint/2010/main" val="21086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DDC4-DC19-622F-1286-0D61F4C5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22F4-439E-484F-7C61-9DA7341C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Training1 – green/magenta/green</a:t>
            </a:r>
          </a:p>
        </p:txBody>
      </p:sp>
    </p:spTree>
    <p:extLst>
      <p:ext uri="{BB962C8B-B14F-4D97-AF65-F5344CB8AC3E}">
        <p14:creationId xmlns:p14="http://schemas.microsoft.com/office/powerpoint/2010/main" val="112125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Training1 – green/magenta/green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“Hello world” on OSP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47A1-3600-09F0-DC61-D6F3899F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1" y="1481479"/>
            <a:ext cx="4630712" cy="2011658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/>
          <a:p>
            <a:pPr lvl="1"/>
            <a:r>
              <a:rPr lang="en-US" sz="1200" dirty="0"/>
              <a:t>From </a:t>
            </a:r>
            <a:r>
              <a:rPr lang="en-US" sz="1200" i="1" dirty="0" err="1"/>
              <a:t>aotop</a:t>
            </a:r>
            <a:r>
              <a:rPr lang="en-US" sz="1200" dirty="0"/>
              <a:t> build </a:t>
            </a:r>
            <a:r>
              <a:rPr lang="en-US" sz="1200" i="1" dirty="0"/>
              <a:t>training1 </a:t>
            </a:r>
            <a:r>
              <a:rPr lang="en-US" sz="1200" dirty="0"/>
              <a:t>using “ESP32S3 Dev Module”</a:t>
            </a:r>
            <a:endParaRPr lang="en-US" sz="1200" i="1" dirty="0"/>
          </a:p>
          <a:p>
            <a:pPr lvl="1"/>
            <a:r>
              <a:rPr lang="en-US" sz="1200" dirty="0"/>
              <a:t>Flash/upload it to the ESP (use USB “CMD”)</a:t>
            </a:r>
          </a:p>
          <a:p>
            <a:pPr lvl="1"/>
            <a:r>
              <a:rPr lang="en-US" sz="1200" dirty="0"/>
              <a:t>Connect the SAIDbasic board in BiDir mode</a:t>
            </a:r>
          </a:p>
          <a:p>
            <a:pPr lvl="1"/>
            <a:r>
              <a:rPr lang="en-US" sz="1200" dirty="0"/>
              <a:t>Don’t forget the terminator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7144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</p:txBody>
      </p:sp>
      <p:pic>
        <p:nvPicPr>
          <p:cNvPr id="10" name="Content Placeholder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72561A24-16B6-0F9B-9B91-C273301E0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55" y="2487308"/>
            <a:ext cx="3458245" cy="9296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telegrams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EB3938F-DCA1-B001-C478-F0293EA70925}"/>
              </a:ext>
            </a:extLst>
          </p:cNvPr>
          <p:cNvSpPr/>
          <p:nvPr/>
        </p:nvSpPr>
        <p:spPr>
          <a:xfrm>
            <a:off x="3552377" y="2874494"/>
            <a:ext cx="45719" cy="45719"/>
          </a:xfrm>
          <a:prstGeom prst="rect">
            <a:avLst/>
          </a:prstGeom>
          <a:solidFill>
            <a:srgbClr val="F856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61CAF5C-D866-74DA-E9D6-7FC69EA652D7}"/>
              </a:ext>
            </a:extLst>
          </p:cNvPr>
          <p:cNvSpPr/>
          <p:nvPr/>
        </p:nvSpPr>
        <p:spPr>
          <a:xfrm>
            <a:off x="2712757" y="1024283"/>
            <a:ext cx="2285975" cy="365756"/>
          </a:xfrm>
          <a:prstGeom prst="borderCallout2">
            <a:avLst>
              <a:gd name="adj1" fmla="val 493584"/>
              <a:gd name="adj2" fmla="val 39810"/>
              <a:gd name="adj3" fmla="val 278560"/>
              <a:gd name="adj4" fmla="val 92169"/>
              <a:gd name="adj5" fmla="val 114069"/>
              <a:gd name="adj6" fmla="val 91559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In step 0: magenta RGBI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DA200670-2BA7-45CB-6602-95E8624613BD}"/>
              </a:ext>
            </a:extLst>
          </p:cNvPr>
          <p:cNvSpPr txBox="1">
            <a:spLocks/>
          </p:cNvSpPr>
          <p:nvPr/>
        </p:nvSpPr>
        <p:spPr>
          <a:xfrm>
            <a:off x="518221" y="4498965"/>
            <a:ext cx="4663389" cy="9762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Switch system to Loop mode</a:t>
            </a:r>
            <a:endParaRPr lang="en-US" sz="1200" i="1" dirty="0"/>
          </a:p>
          <a:p>
            <a:pPr lvl="1"/>
            <a:r>
              <a:rPr lang="en-US" sz="1200" dirty="0"/>
              <a:t>Replace terminator by cable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aoosp_send_initloop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aospi_dirmux_set_loop</a:t>
            </a:r>
            <a:r>
              <a:rPr lang="en-US" sz="1200" dirty="0"/>
              <a:t>()</a:t>
            </a:r>
          </a:p>
          <a:p>
            <a:pPr lvl="1"/>
            <a:endParaRPr lang="en-US" sz="120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1EFA315-911C-A48F-D33F-EE5B6C0BD7E5}"/>
              </a:ext>
            </a:extLst>
          </p:cNvPr>
          <p:cNvSpPr txBox="1">
            <a:spLocks/>
          </p:cNvSpPr>
          <p:nvPr/>
        </p:nvSpPr>
        <p:spPr>
          <a:xfrm>
            <a:off x="518221" y="5596233"/>
            <a:ext cx="4663389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Make led to the left and right of the magenta RGBI turn green</a:t>
            </a:r>
            <a:endParaRPr lang="en-US" sz="1200" i="1" dirty="0"/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aoosp_send_setpwmchn</a:t>
            </a:r>
            <a:r>
              <a:rPr lang="en-US" sz="1200" dirty="0"/>
              <a:t>() – pass correct channel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aoosp_send_goactive</a:t>
            </a:r>
            <a:r>
              <a:rPr lang="en-US" sz="1200" dirty="0"/>
              <a:t>() – don’t forget to clear error first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76AAE4-9FFF-2E78-51D4-F486701D5DDF}"/>
              </a:ext>
            </a:extLst>
          </p:cNvPr>
          <p:cNvSpPr/>
          <p:nvPr/>
        </p:nvSpPr>
        <p:spPr>
          <a:xfrm>
            <a:off x="4998732" y="4590404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DF5F5-FCD3-9C38-6534-4C8DBC049E39}"/>
              </a:ext>
            </a:extLst>
          </p:cNvPr>
          <p:cNvSpPr txBox="1"/>
          <p:nvPr/>
        </p:nvSpPr>
        <p:spPr>
          <a:xfrm>
            <a:off x="5455927" y="1572917"/>
            <a:ext cx="6492169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"\n\ntraining1.ino - green/magenta/green\n"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aospi_init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aoosp_init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aoosp_loglevel_set( aoosp_loglevel_tele );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Serial.printf("tx %d rx %d\n", aospi_txcount_get(), aospi_rxcount_get() );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EE704807-00BF-C548-0A23-AC80D3765DA8}"/>
              </a:ext>
            </a:extLst>
          </p:cNvPr>
          <p:cNvSpPr txBox="1">
            <a:spLocks/>
          </p:cNvSpPr>
          <p:nvPr/>
        </p:nvSpPr>
        <p:spPr>
          <a:xfrm>
            <a:off x="518221" y="3584575"/>
            <a:ext cx="4663389" cy="822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/>
          <a:lstStyle>
            <a:lvl1pPr marL="0" indent="0" algn="l" defTabSz="4572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ClrTx/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1307" indent="-2841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+mj-lt"/>
              <a:buAutoNum type="arabicPeriod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7369" indent="-246063" algn="l" defTabSz="457200" rtl="0" eaLnBrk="1" latinLnBrk="0" hangingPunct="1">
              <a:lnSpc>
                <a:spcPct val="105000"/>
              </a:lnSpc>
              <a:spcBef>
                <a:spcPts val="250"/>
              </a:spcBef>
              <a:buFont typeface="System Font Regular"/>
              <a:buChar char="–"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7369" indent="0" algn="l" defTabSz="457200" rtl="0" eaLnBrk="1" latinLnBrk="0" hangingPunct="1">
              <a:lnSpc>
                <a:spcPts val="1900"/>
              </a:lnSpc>
              <a:spcBef>
                <a:spcPts val="250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lvl="1" indent="0">
              <a:buNone/>
            </a:pPr>
            <a:r>
              <a:rPr lang="en-US" sz="1200" dirty="0"/>
              <a:t>Check the logging</a:t>
            </a:r>
            <a:endParaRPr lang="en-US" sz="1200" i="1" dirty="0"/>
          </a:p>
          <a:p>
            <a:pPr lvl="1"/>
            <a:r>
              <a:rPr lang="en-US" sz="1200" dirty="0"/>
              <a:t>Uncomment </a:t>
            </a:r>
            <a:r>
              <a:rPr lang="en-US" sz="1200" dirty="0" err="1"/>
              <a:t>aoosp_loglevel_set</a:t>
            </a:r>
            <a:r>
              <a:rPr lang="en-US" sz="1200" dirty="0"/>
              <a:t>() </a:t>
            </a:r>
          </a:p>
          <a:p>
            <a:pPr lvl="1"/>
            <a:r>
              <a:rPr lang="en-US" sz="1200" dirty="0"/>
              <a:t>and/or </a:t>
            </a:r>
            <a:r>
              <a:rPr lang="en-US" sz="1200" dirty="0" err="1"/>
              <a:t>aospi_txcount_get</a:t>
            </a:r>
            <a:r>
              <a:rPr lang="en-US" sz="1200" dirty="0"/>
              <a:t>()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2A8DDF-E6B5-5785-7CD9-14456791FE23}"/>
              </a:ext>
            </a:extLst>
          </p:cNvPr>
          <p:cNvSpPr/>
          <p:nvPr/>
        </p:nvSpPr>
        <p:spPr>
          <a:xfrm>
            <a:off x="4907293" y="1572917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31CB9A-20F2-12F8-CD9B-3087ED6C88E0}"/>
              </a:ext>
            </a:extLst>
          </p:cNvPr>
          <p:cNvSpPr/>
          <p:nvPr/>
        </p:nvSpPr>
        <p:spPr>
          <a:xfrm>
            <a:off x="4998732" y="3676014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429DD5-5D2A-2E61-BE69-54342235758E}"/>
              </a:ext>
            </a:extLst>
          </p:cNvPr>
          <p:cNvSpPr/>
          <p:nvPr/>
        </p:nvSpPr>
        <p:spPr>
          <a:xfrm>
            <a:off x="4998732" y="568767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AD1B23A-BC6A-E095-B35C-FA227FCC4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7" y="6263609"/>
            <a:ext cx="3017487" cy="4844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19B506-D8AD-5482-E989-9ECE6CC8BC36}"/>
              </a:ext>
            </a:extLst>
          </p:cNvPr>
          <p:cNvSpPr txBox="1"/>
          <p:nvPr/>
        </p:nvSpPr>
        <p:spPr>
          <a:xfrm>
            <a:off x="5455927" y="3493136"/>
            <a:ext cx="6492169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aospi_dirmux_set_bidir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aoosp_send_initbidir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"initbidir(001)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46AC096C-F179-4BCB-004D-CE3A4745408E}"/>
              </a:ext>
            </a:extLst>
          </p:cNvPr>
          <p:cNvSpPr/>
          <p:nvPr/>
        </p:nvSpPr>
        <p:spPr>
          <a:xfrm>
            <a:off x="9479244" y="3218819"/>
            <a:ext cx="2560292" cy="365756"/>
          </a:xfrm>
          <a:prstGeom prst="borderCallout2">
            <a:avLst>
              <a:gd name="adj1" fmla="val 175872"/>
              <a:gd name="adj2" fmla="val -32791"/>
              <a:gd name="adj3" fmla="val 70225"/>
              <a:gd name="adj4" fmla="val -19027"/>
              <a:gd name="adj5" fmla="val 69797"/>
              <a:gd name="adj6" fmla="val -2011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reset has 150us exec 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FF4B71-07CB-01ED-50A1-C5CF61BD1DA1}"/>
              </a:ext>
            </a:extLst>
          </p:cNvPr>
          <p:cNvGrpSpPr/>
          <p:nvPr/>
        </p:nvGrpSpPr>
        <p:grpSpPr>
          <a:xfrm>
            <a:off x="7376146" y="685830"/>
            <a:ext cx="2813360" cy="1097268"/>
            <a:chOff x="2072684" y="5714975"/>
            <a:chExt cx="2813360" cy="1097268"/>
          </a:xfrm>
        </p:grpSpPr>
        <p:pic>
          <p:nvPicPr>
            <p:cNvPr id="34" name="Content Placeholder 4" descr="A close up of a circuit board&#10;&#10;Description automatically generated">
              <a:extLst>
                <a:ext uri="{FF2B5EF4-FFF2-40B4-BE49-F238E27FC236}">
                  <a16:creationId xmlns:a16="http://schemas.microsoft.com/office/drawing/2014/main" id="{770A7C65-9CCD-E612-BECB-5C6608187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2684" y="5714975"/>
              <a:ext cx="2813360" cy="109726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57FF89-0774-7AD4-7C67-9DE9D9DED95F}"/>
                </a:ext>
              </a:extLst>
            </p:cNvPr>
            <p:cNvSpPr/>
            <p:nvPr/>
          </p:nvSpPr>
          <p:spPr>
            <a:xfrm>
              <a:off x="3254024" y="6056528"/>
              <a:ext cx="91439" cy="91439"/>
            </a:xfrm>
            <a:prstGeom prst="rect">
              <a:avLst/>
            </a:prstGeom>
            <a:solidFill>
              <a:srgbClr val="F856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677EA7-E3CE-0A87-851B-4CE59150D5F3}"/>
                </a:ext>
              </a:extLst>
            </p:cNvPr>
            <p:cNvSpPr/>
            <p:nvPr/>
          </p:nvSpPr>
          <p:spPr>
            <a:xfrm>
              <a:off x="3149249" y="6056528"/>
              <a:ext cx="91439" cy="91439"/>
            </a:xfrm>
            <a:prstGeom prst="rect">
              <a:avLst/>
            </a:prstGeom>
            <a:solidFill>
              <a:srgbClr val="00E6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21260F-3FED-0C89-4FED-29D5E00474D5}"/>
                </a:ext>
              </a:extLst>
            </p:cNvPr>
            <p:cNvSpPr/>
            <p:nvPr/>
          </p:nvSpPr>
          <p:spPr>
            <a:xfrm>
              <a:off x="3361180" y="6056528"/>
              <a:ext cx="91439" cy="91439"/>
            </a:xfrm>
            <a:prstGeom prst="rect">
              <a:avLst/>
            </a:prstGeom>
            <a:solidFill>
              <a:srgbClr val="00E6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allout: Bent Line 41">
            <a:extLst>
              <a:ext uri="{FF2B5EF4-FFF2-40B4-BE49-F238E27FC236}">
                <a16:creationId xmlns:a16="http://schemas.microsoft.com/office/drawing/2014/main" id="{EE08D2ED-1777-EB65-5A4F-03469ADC0749}"/>
              </a:ext>
            </a:extLst>
          </p:cNvPr>
          <p:cNvSpPr/>
          <p:nvPr/>
        </p:nvSpPr>
        <p:spPr>
          <a:xfrm>
            <a:off x="5090171" y="1024283"/>
            <a:ext cx="2032907" cy="365756"/>
          </a:xfrm>
          <a:prstGeom prst="borderCallout2">
            <a:avLst>
              <a:gd name="adj1" fmla="val 21877"/>
              <a:gd name="adj2" fmla="val 162971"/>
              <a:gd name="adj3" fmla="val 81682"/>
              <a:gd name="adj4" fmla="val 128921"/>
              <a:gd name="adj5" fmla="val 88027"/>
              <a:gd name="adj6" fmla="val 103007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In step 3: two greens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56AF6-FB0A-43F2-59F6-E2A9C2B0C0B6}"/>
              </a:ext>
            </a:extLst>
          </p:cNvPr>
          <p:cNvCxnSpPr>
            <a:cxnSpLocks/>
          </p:cNvCxnSpPr>
          <p:nvPr/>
        </p:nvCxnSpPr>
        <p:spPr>
          <a:xfrm>
            <a:off x="4632976" y="5989292"/>
            <a:ext cx="2011658" cy="457195"/>
          </a:xfrm>
          <a:prstGeom prst="straightConnector1">
            <a:avLst/>
          </a:prstGeom>
          <a:solidFill>
            <a:srgbClr val="FFFFCC"/>
          </a:solidFill>
          <a:ln w="19050">
            <a:solidFill>
              <a:schemeClr val="tx2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40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Switch system to Loop mode</a:t>
            </a:r>
            <a:br>
              <a:rPr lang="en-US" sz="2400" i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“Hello world” on OSP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telegrams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EB3938F-DCA1-B001-C478-F0293EA70925}"/>
              </a:ext>
            </a:extLst>
          </p:cNvPr>
          <p:cNvSpPr/>
          <p:nvPr/>
        </p:nvSpPr>
        <p:spPr>
          <a:xfrm>
            <a:off x="3643816" y="2718919"/>
            <a:ext cx="45719" cy="45719"/>
          </a:xfrm>
          <a:prstGeom prst="rect">
            <a:avLst/>
          </a:prstGeom>
          <a:solidFill>
            <a:srgbClr val="F856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AD1B23A-BC6A-E095-B35C-FA227FCC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74" y="5714975"/>
            <a:ext cx="3017487" cy="4844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19B506-D8AD-5482-E989-9ECE6CC8BC36}"/>
              </a:ext>
            </a:extLst>
          </p:cNvPr>
          <p:cNvSpPr txBox="1"/>
          <p:nvPr/>
        </p:nvSpPr>
        <p:spPr>
          <a:xfrm>
            <a:off x="61026" y="1417342"/>
            <a:ext cx="594353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aospi_dirmux_set_bidir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aoosp_send_initbidir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"initbidir(001)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AF6C5-7B03-16AF-463C-8B57BC85DAE6}"/>
              </a:ext>
            </a:extLst>
          </p:cNvPr>
          <p:cNvSpPr txBox="1"/>
          <p:nvPr/>
        </p:nvSpPr>
        <p:spPr>
          <a:xfrm>
            <a:off x="6187439" y="1417342"/>
            <a:ext cx="594353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aospi_dirmux_set_loop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"initloop(001)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F1BA3-FF96-B7CD-710D-04ADA134C819}"/>
              </a:ext>
            </a:extLst>
          </p:cNvPr>
          <p:cNvSpPr/>
          <p:nvPr/>
        </p:nvSpPr>
        <p:spPr>
          <a:xfrm>
            <a:off x="61026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03BA03-73EE-C144-F6D2-5D8D8C0E9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9" y="5714975"/>
            <a:ext cx="3385591" cy="449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B3045C-DB0D-CCE9-1962-4438431171BE}"/>
              </a:ext>
            </a:extLst>
          </p:cNvPr>
          <p:cNvSpPr txBox="1"/>
          <p:nvPr/>
        </p:nvSpPr>
        <p:spPr>
          <a:xfrm>
            <a:off x="3352830" y="4251951"/>
            <a:ext cx="2651731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effectLst/>
                <a:latin typeface="Consolas" panose="020B0609020204030204" pitchFamily="49" charset="0"/>
              </a:rPr>
              <a:t>training1.ino - green/magenta/green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spi: init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osp: init</a:t>
            </a:r>
          </a:p>
          <a:p>
            <a:endParaRPr lang="en-US" sz="900" b="0" noProof="1"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reset(000) ok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initbidir(001) ok last 008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goactive(004) ok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setpwm(004,magenta) 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9C57F-8A10-DD56-6CDE-E69142876FD6}"/>
              </a:ext>
            </a:extLst>
          </p:cNvPr>
          <p:cNvSpPr txBox="1"/>
          <p:nvPr/>
        </p:nvSpPr>
        <p:spPr>
          <a:xfrm>
            <a:off x="6187439" y="4251951"/>
            <a:ext cx="2651731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effectLst/>
                <a:latin typeface="Consolas" panose="020B0609020204030204" pitchFamily="49" charset="0"/>
              </a:rPr>
              <a:t>training1.ino - green/magenta/green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spi: init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osp: init</a:t>
            </a:r>
          </a:p>
          <a:p>
            <a:endParaRPr lang="en-US" sz="900" b="0" noProof="1"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reset(000) ok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initloop(001) ok last 009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goactive(004) ok</a:t>
            </a:r>
          </a:p>
          <a:p>
            <a:r>
              <a:rPr lang="en-US" sz="900" b="0" noProof="1">
                <a:effectLst/>
                <a:latin typeface="Consolas" panose="020B0609020204030204" pitchFamily="49" charset="0"/>
              </a:rPr>
              <a:t>setpwm(004,magenta) ok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91EAE1-935A-D6D4-8209-64BE66941957}"/>
              </a:ext>
            </a:extLst>
          </p:cNvPr>
          <p:cNvCxnSpPr>
            <a:cxnSpLocks/>
          </p:cNvCxnSpPr>
          <p:nvPr/>
        </p:nvCxnSpPr>
        <p:spPr>
          <a:xfrm>
            <a:off x="243904" y="2148854"/>
            <a:ext cx="5212023" cy="6400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541FD6-E978-4026-6F61-D85957BE1E4E}"/>
              </a:ext>
            </a:extLst>
          </p:cNvPr>
          <p:cNvCxnSpPr>
            <a:cxnSpLocks/>
          </p:cNvCxnSpPr>
          <p:nvPr/>
        </p:nvCxnSpPr>
        <p:spPr>
          <a:xfrm flipV="1">
            <a:off x="243904" y="2148854"/>
            <a:ext cx="5212023" cy="6400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0CDE40D-B365-AC09-5FFD-A88844488253}"/>
              </a:ext>
            </a:extLst>
          </p:cNvPr>
          <p:cNvSpPr/>
          <p:nvPr/>
        </p:nvSpPr>
        <p:spPr>
          <a:xfrm>
            <a:off x="6278878" y="2148854"/>
            <a:ext cx="5577779" cy="640073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E323A8FB-B8D3-B490-3FB8-7391351C0DBA}"/>
              </a:ext>
            </a:extLst>
          </p:cNvPr>
          <p:cNvSpPr/>
          <p:nvPr/>
        </p:nvSpPr>
        <p:spPr>
          <a:xfrm>
            <a:off x="9479243" y="5257780"/>
            <a:ext cx="2377414" cy="365756"/>
          </a:xfrm>
          <a:prstGeom prst="borderCallout2">
            <a:avLst>
              <a:gd name="adj1" fmla="val -24619"/>
              <a:gd name="adj2" fmla="val -62732"/>
              <a:gd name="adj3" fmla="val 28618"/>
              <a:gd name="adj4" fmla="val -36343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One more node in chain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8F6DBBD-0DF0-C3D3-C1D7-B206B574FE43}"/>
              </a:ext>
            </a:extLst>
          </p:cNvPr>
          <p:cNvSpPr/>
          <p:nvPr/>
        </p:nvSpPr>
        <p:spPr>
          <a:xfrm>
            <a:off x="7623176" y="4997451"/>
            <a:ext cx="304800" cy="226060"/>
          </a:xfrm>
          <a:prstGeom prst="roundRect">
            <a:avLst>
              <a:gd name="adj" fmla="val 30712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30D71F-9D69-AD46-B674-8EBADBEF29C3}"/>
              </a:ext>
            </a:extLst>
          </p:cNvPr>
          <p:cNvSpPr/>
          <p:nvPr/>
        </p:nvSpPr>
        <p:spPr>
          <a:xfrm>
            <a:off x="9074151" y="5692775"/>
            <a:ext cx="422274" cy="504825"/>
          </a:xfrm>
          <a:prstGeom prst="roundRect">
            <a:avLst>
              <a:gd name="adj" fmla="val 20938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65" name="Callout: Bent Line 64">
            <a:extLst>
              <a:ext uri="{FF2B5EF4-FFF2-40B4-BE49-F238E27FC236}">
                <a16:creationId xmlns:a16="http://schemas.microsoft.com/office/drawing/2014/main" id="{ABFFB756-5E75-AF5B-4B7D-D50D4A6B2C28}"/>
              </a:ext>
            </a:extLst>
          </p:cNvPr>
          <p:cNvSpPr/>
          <p:nvPr/>
        </p:nvSpPr>
        <p:spPr>
          <a:xfrm>
            <a:off x="7284707" y="502952"/>
            <a:ext cx="2651731" cy="365756"/>
          </a:xfrm>
          <a:prstGeom prst="borderCallout2">
            <a:avLst>
              <a:gd name="adj1" fmla="val 504313"/>
              <a:gd name="adj2" fmla="val -2315"/>
              <a:gd name="adj3" fmla="val 278621"/>
              <a:gd name="adj4" fmla="val 26639"/>
              <a:gd name="adj5" fmla="val 119955"/>
              <a:gd name="adj6" fmla="val 25613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Don’t forget to set the mux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86AEDC-9EC4-55B4-8086-6636E5FCA164}"/>
              </a:ext>
            </a:extLst>
          </p:cNvPr>
          <p:cNvSpPr/>
          <p:nvPr/>
        </p:nvSpPr>
        <p:spPr>
          <a:xfrm>
            <a:off x="243904" y="2148854"/>
            <a:ext cx="5212023" cy="64007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Make led to the left and right of the magenta RGBI turn green</a:t>
            </a:r>
            <a:br>
              <a:rPr lang="en-US" sz="2400" i="1" dirty="0"/>
            </a:br>
            <a:br>
              <a:rPr lang="en-US" sz="2400" i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“Hello world” on OSP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telegrams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1AF6C5-7B03-16AF-463C-8B57BC85DAE6}"/>
              </a:ext>
            </a:extLst>
          </p:cNvPr>
          <p:cNvSpPr txBox="1"/>
          <p:nvPr/>
        </p:nvSpPr>
        <p:spPr>
          <a:xfrm>
            <a:off x="152465" y="1325903"/>
            <a:ext cx="5943535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aospi_dirmux_set_loop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"initloop(001)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34F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 // Clear the error flags of node 003 (unicast)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"clrerror(003)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Switch the state node 003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"goactive(003)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SAID.CH2 at 003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"setpwmchn(003,2,green)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Clear the error flags of node 005 (unicast)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"clrerror(005)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Switch the state node 005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"goactive(005)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SAID.CH0 at 005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"setpwmchn(005,0,green)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F1BA3-FF96-B7CD-710D-04ADA134C819}"/>
              </a:ext>
            </a:extLst>
          </p:cNvPr>
          <p:cNvSpPr/>
          <p:nvPr/>
        </p:nvSpPr>
        <p:spPr>
          <a:xfrm>
            <a:off x="61026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E323A8FB-B8D3-B490-3FB8-7391351C0DBA}"/>
              </a:ext>
            </a:extLst>
          </p:cNvPr>
          <p:cNvSpPr/>
          <p:nvPr/>
        </p:nvSpPr>
        <p:spPr>
          <a:xfrm>
            <a:off x="6644634" y="2880366"/>
            <a:ext cx="4846268" cy="914391"/>
          </a:xfrm>
          <a:prstGeom prst="borderCallout2">
            <a:avLst>
              <a:gd name="adj1" fmla="val 110774"/>
              <a:gd name="adj2" fmla="val -106212"/>
              <a:gd name="adj3" fmla="val 25312"/>
              <a:gd name="adj4" fmla="val -19153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SAIDs have the V flag (under-voltage) after reset, preventing them from going active; we must clear the error flags of 003 and 005.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AFAC8-65FE-CCBC-2F27-8F04A00D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4" y="1325903"/>
            <a:ext cx="3385591" cy="44957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4FD993-B864-3978-4E9F-74C7F2D616AE}"/>
              </a:ext>
            </a:extLst>
          </p:cNvPr>
          <p:cNvSpPr/>
          <p:nvPr/>
        </p:nvSpPr>
        <p:spPr>
          <a:xfrm>
            <a:off x="7924780" y="1311199"/>
            <a:ext cx="291950" cy="362737"/>
          </a:xfrm>
          <a:prstGeom prst="roundRect">
            <a:avLst>
              <a:gd name="adj" fmla="val 20938"/>
            </a:avLst>
          </a:prstGeom>
          <a:noFill/>
          <a:ln w="19050">
            <a:solidFill>
              <a:srgbClr val="F85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E72088-81E7-C3B1-D530-C60EC53539F0}"/>
              </a:ext>
            </a:extLst>
          </p:cNvPr>
          <p:cNvSpPr/>
          <p:nvPr/>
        </p:nvSpPr>
        <p:spPr>
          <a:xfrm>
            <a:off x="7599828" y="1311199"/>
            <a:ext cx="291950" cy="362737"/>
          </a:xfrm>
          <a:prstGeom prst="roundRect">
            <a:avLst>
              <a:gd name="adj" fmla="val 20938"/>
            </a:avLst>
          </a:prstGeom>
          <a:noFill/>
          <a:ln w="1905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E847F-8BDA-8426-AE0D-E2D6F24518DC}"/>
              </a:ext>
            </a:extLst>
          </p:cNvPr>
          <p:cNvSpPr/>
          <p:nvPr/>
        </p:nvSpPr>
        <p:spPr>
          <a:xfrm>
            <a:off x="8249732" y="1311199"/>
            <a:ext cx="291950" cy="362737"/>
          </a:xfrm>
          <a:prstGeom prst="roundRect">
            <a:avLst>
              <a:gd name="adj" fmla="val 20938"/>
            </a:avLst>
          </a:prstGeom>
          <a:noFill/>
          <a:ln w="1905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B2FF32-5DE6-592E-3155-6B8B9E14C8BB}"/>
              </a:ext>
            </a:extLst>
          </p:cNvPr>
          <p:cNvSpPr/>
          <p:nvPr/>
        </p:nvSpPr>
        <p:spPr>
          <a:xfrm>
            <a:off x="243903" y="3725613"/>
            <a:ext cx="5760657" cy="1292251"/>
          </a:xfrm>
          <a:prstGeom prst="roundRect">
            <a:avLst>
              <a:gd name="adj" fmla="val 10469"/>
            </a:avLst>
          </a:prstGeom>
          <a:noFill/>
          <a:ln w="1905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815763-B90A-DE1A-171C-4F45DE9E33A6}"/>
              </a:ext>
            </a:extLst>
          </p:cNvPr>
          <p:cNvSpPr/>
          <p:nvPr/>
        </p:nvSpPr>
        <p:spPr>
          <a:xfrm>
            <a:off x="243903" y="5093435"/>
            <a:ext cx="5760657" cy="1292251"/>
          </a:xfrm>
          <a:prstGeom prst="roundRect">
            <a:avLst>
              <a:gd name="adj" fmla="val 10469"/>
            </a:avLst>
          </a:prstGeom>
          <a:noFill/>
          <a:ln w="1905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516E8772-E5B6-0339-B688-55763FB1FBF1}"/>
              </a:ext>
            </a:extLst>
          </p:cNvPr>
          <p:cNvSpPr/>
          <p:nvPr/>
        </p:nvSpPr>
        <p:spPr>
          <a:xfrm>
            <a:off x="6644634" y="4160512"/>
            <a:ext cx="4846268" cy="731512"/>
          </a:xfrm>
          <a:prstGeom prst="borderCallout2">
            <a:avLst>
              <a:gd name="adj1" fmla="val 78792"/>
              <a:gd name="adj2" fmla="val -36173"/>
              <a:gd name="adj3" fmla="val 25312"/>
              <a:gd name="adj4" fmla="val -19153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SAIDs have three channels. We can not use </a:t>
            </a:r>
            <a:r>
              <a:rPr lang="en-US" sz="1600" dirty="0" err="1">
                <a:solidFill>
                  <a:schemeClr val="tx2"/>
                </a:solidFill>
              </a:rPr>
              <a:t>setpwm</a:t>
            </a:r>
            <a:r>
              <a:rPr lang="en-US" sz="1600" dirty="0">
                <a:solidFill>
                  <a:schemeClr val="tx2"/>
                </a:solidFill>
              </a:rPr>
              <a:t>(), we must use setpwmchn().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F0CEAC7D-519C-C49F-461E-B39C7FD4D57E}"/>
              </a:ext>
            </a:extLst>
          </p:cNvPr>
          <p:cNvSpPr/>
          <p:nvPr/>
        </p:nvSpPr>
        <p:spPr>
          <a:xfrm>
            <a:off x="6644634" y="5349219"/>
            <a:ext cx="4846267" cy="365756"/>
          </a:xfrm>
          <a:prstGeom prst="borderCallout2">
            <a:avLst>
              <a:gd name="adj1" fmla="val -158762"/>
              <a:gd name="adj2" fmla="val -79392"/>
              <a:gd name="adj3" fmla="val 66635"/>
              <a:gd name="adj4" fmla="val -40672"/>
              <a:gd name="adj5" fmla="val 70368"/>
              <a:gd name="adj6" fmla="val -252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For node 003 we must use the left-most channel.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09CC81F9-066F-BB68-4092-88A22D2CAFD4}"/>
              </a:ext>
            </a:extLst>
          </p:cNvPr>
          <p:cNvSpPr/>
          <p:nvPr/>
        </p:nvSpPr>
        <p:spPr>
          <a:xfrm>
            <a:off x="6644634" y="5806414"/>
            <a:ext cx="4846267" cy="365756"/>
          </a:xfrm>
          <a:prstGeom prst="borderCallout2">
            <a:avLst>
              <a:gd name="adj1" fmla="val 87160"/>
              <a:gd name="adj2" fmla="val -79558"/>
              <a:gd name="adj3" fmla="val 27378"/>
              <a:gd name="adj4" fmla="val -41140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For node 005 we must use the right-most channel.</a:t>
            </a:r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C53D0C02-0236-A34C-86FF-D1550F71B564}"/>
              </a:ext>
            </a:extLst>
          </p:cNvPr>
          <p:cNvSpPr/>
          <p:nvPr/>
        </p:nvSpPr>
        <p:spPr>
          <a:xfrm>
            <a:off x="6644634" y="2880366"/>
            <a:ext cx="4846268" cy="914391"/>
          </a:xfrm>
          <a:prstGeom prst="borderCallout2">
            <a:avLst>
              <a:gd name="adj1" fmla="val 261609"/>
              <a:gd name="adj2" fmla="val -108414"/>
              <a:gd name="adj3" fmla="val 25312"/>
              <a:gd name="adj4" fmla="val -19153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SAIDs have the V flag (over-voltage) after reset, preventing them from going active;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clear the error flags of 003 and 005.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24C2B-99A4-8474-B8AE-8A8A62FB8D55}"/>
              </a:ext>
            </a:extLst>
          </p:cNvPr>
          <p:cNvSpPr txBox="1"/>
          <p:nvPr/>
        </p:nvSpPr>
        <p:spPr>
          <a:xfrm>
            <a:off x="6644636" y="1882157"/>
            <a:ext cx="4846266" cy="87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Get the state of node 003 to find SLEEP and OV_FLAG.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aoosp_send_readstat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"getstatus(003) %s %02X\n"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,stat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getstatus(003) ok 50  0b_0101_0000  SLEEP + OV_FLAG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67D496-9A9A-25AD-FE6A-974F0F6EF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EE02-1CA1-B2E6-5CB9-2D7F694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Shorten the code</a:t>
            </a:r>
            <a:br>
              <a:rPr lang="en-US" sz="2400" i="1" dirty="0"/>
            </a:br>
            <a:br>
              <a:rPr lang="en-US" sz="2400" i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4359-27BB-5765-15F6-8AF04445A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“Hello world” on OSP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26F9B-8FD4-18B1-077E-C7F69045A14A}"/>
              </a:ext>
            </a:extLst>
          </p:cNvPr>
          <p:cNvGrpSpPr/>
          <p:nvPr/>
        </p:nvGrpSpPr>
        <p:grpSpPr>
          <a:xfrm>
            <a:off x="11125145" y="-502877"/>
            <a:ext cx="1235537" cy="1590822"/>
            <a:chOff x="10485072" y="192276"/>
            <a:chExt cx="1235537" cy="1590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219401-9A1D-2B6E-B229-32B019749F40}"/>
                </a:ext>
              </a:extLst>
            </p:cNvPr>
            <p:cNvSpPr/>
            <p:nvPr/>
          </p:nvSpPr>
          <p:spPr>
            <a:xfrm rot="2722256">
              <a:off x="10612534" y="557401"/>
              <a:ext cx="1473200" cy="742950"/>
            </a:xfrm>
            <a:custGeom>
              <a:avLst/>
              <a:gdLst>
                <a:gd name="connsiteX0" fmla="*/ 736600 w 1473200"/>
                <a:gd name="connsiteY0" fmla="*/ 0 h 742950"/>
                <a:gd name="connsiteX1" fmla="*/ 0 w 1473200"/>
                <a:gd name="connsiteY1" fmla="*/ 742950 h 742950"/>
                <a:gd name="connsiteX2" fmla="*/ 1473200 w 1473200"/>
                <a:gd name="connsiteY2" fmla="*/ 736600 h 742950"/>
                <a:gd name="connsiteX3" fmla="*/ 736600 w 1473200"/>
                <a:gd name="connsiteY3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00" h="742950">
                  <a:moveTo>
                    <a:pt x="736600" y="0"/>
                  </a:moveTo>
                  <a:lnTo>
                    <a:pt x="0" y="742950"/>
                  </a:lnTo>
                  <a:lnTo>
                    <a:pt x="1473200" y="7366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b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telegrams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0F073-8759-F481-8AAA-D7BE29EEC762}"/>
                </a:ext>
              </a:extLst>
            </p:cNvPr>
            <p:cNvSpPr/>
            <p:nvPr/>
          </p:nvSpPr>
          <p:spPr>
            <a:xfrm rot="2722256">
              <a:off x="10983968" y="594298"/>
              <a:ext cx="930274" cy="476250"/>
            </a:xfrm>
            <a:custGeom>
              <a:avLst/>
              <a:gdLst>
                <a:gd name="connsiteX0" fmla="*/ 457200 w 911225"/>
                <a:gd name="connsiteY0" fmla="*/ 0 h 466725"/>
                <a:gd name="connsiteX1" fmla="*/ 0 w 911225"/>
                <a:gd name="connsiteY1" fmla="*/ 466725 h 466725"/>
                <a:gd name="connsiteX2" fmla="*/ 911225 w 911225"/>
                <a:gd name="connsiteY2" fmla="*/ 460375 h 466725"/>
                <a:gd name="connsiteX3" fmla="*/ 457200 w 911225"/>
                <a:gd name="connsiteY3" fmla="*/ 0 h 466725"/>
                <a:gd name="connsiteX0" fmla="*/ 471487 w 925512"/>
                <a:gd name="connsiteY0" fmla="*/ 0 h 473869"/>
                <a:gd name="connsiteX1" fmla="*/ 0 w 925512"/>
                <a:gd name="connsiteY1" fmla="*/ 473869 h 473869"/>
                <a:gd name="connsiteX2" fmla="*/ 925512 w 925512"/>
                <a:gd name="connsiteY2" fmla="*/ 460375 h 473869"/>
                <a:gd name="connsiteX3" fmla="*/ 471487 w 925512"/>
                <a:gd name="connsiteY3" fmla="*/ 0 h 473869"/>
                <a:gd name="connsiteX0" fmla="*/ 466724 w 920749"/>
                <a:gd name="connsiteY0" fmla="*/ 0 h 464344"/>
                <a:gd name="connsiteX1" fmla="*/ 0 w 920749"/>
                <a:gd name="connsiteY1" fmla="*/ 464344 h 464344"/>
                <a:gd name="connsiteX2" fmla="*/ 920749 w 920749"/>
                <a:gd name="connsiteY2" fmla="*/ 460375 h 464344"/>
                <a:gd name="connsiteX3" fmla="*/ 466724 w 920749"/>
                <a:gd name="connsiteY3" fmla="*/ 0 h 464344"/>
                <a:gd name="connsiteX0" fmla="*/ 466724 w 930274"/>
                <a:gd name="connsiteY0" fmla="*/ 0 h 464344"/>
                <a:gd name="connsiteX1" fmla="*/ 0 w 930274"/>
                <a:gd name="connsiteY1" fmla="*/ 464344 h 464344"/>
                <a:gd name="connsiteX2" fmla="*/ 930274 w 930274"/>
                <a:gd name="connsiteY2" fmla="*/ 460375 h 464344"/>
                <a:gd name="connsiteX3" fmla="*/ 466724 w 930274"/>
                <a:gd name="connsiteY3" fmla="*/ 0 h 464344"/>
                <a:gd name="connsiteX0" fmla="*/ 466724 w 930274"/>
                <a:gd name="connsiteY0" fmla="*/ 0 h 476250"/>
                <a:gd name="connsiteX1" fmla="*/ 0 w 930274"/>
                <a:gd name="connsiteY1" fmla="*/ 476250 h 476250"/>
                <a:gd name="connsiteX2" fmla="*/ 930274 w 930274"/>
                <a:gd name="connsiteY2" fmla="*/ 472281 h 476250"/>
                <a:gd name="connsiteX3" fmla="*/ 466724 w 930274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74" h="476250">
                  <a:moveTo>
                    <a:pt x="466724" y="0"/>
                  </a:moveTo>
                  <a:lnTo>
                    <a:pt x="0" y="476250"/>
                  </a:lnTo>
                  <a:lnTo>
                    <a:pt x="930274" y="472281"/>
                  </a:lnTo>
                  <a:lnTo>
                    <a:pt x="46672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P4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ECE7-2405-03FC-D252-2034AE30DD77}"/>
                </a:ext>
              </a:extLst>
            </p:cNvPr>
            <p:cNvSpPr/>
            <p:nvPr/>
          </p:nvSpPr>
          <p:spPr>
            <a:xfrm>
              <a:off x="10485072" y="685829"/>
              <a:ext cx="1097268" cy="1097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1AF6C5-7B03-16AF-463C-8B57BC85DAE6}"/>
              </a:ext>
            </a:extLst>
          </p:cNvPr>
          <p:cNvSpPr txBox="1"/>
          <p:nvPr/>
        </p:nvSpPr>
        <p:spPr>
          <a:xfrm>
            <a:off x="152465" y="1325903"/>
            <a:ext cx="5943535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aospi_dirmux_set_loop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"initloop(001)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Switch the state node 004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"goactive(004)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900" b="0" noProof="1">
              <a:solidFill>
                <a:srgbClr val="434F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 // Clear the error flags of node 003 (unicast)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"clrerror(003)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Switch the state node 003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"goactive(003)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SAID.CH2 at 003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"setpwmchn(003,2,green)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Clear the error flags of node 005 (unicast)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"clrerror(005)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Switch the state node 005 (unicast)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"goactive(005)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SAID.CH0 at 005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"setpwmchn(005,0,green)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F1BA3-FF96-B7CD-710D-04ADA134C819}"/>
              </a:ext>
            </a:extLst>
          </p:cNvPr>
          <p:cNvSpPr/>
          <p:nvPr/>
        </p:nvSpPr>
        <p:spPr>
          <a:xfrm>
            <a:off x="61026" y="502952"/>
            <a:ext cx="365756" cy="365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ABBD7-1160-EB09-4799-8DCFB7B8C644}"/>
              </a:ext>
            </a:extLst>
          </p:cNvPr>
          <p:cNvSpPr txBox="1"/>
          <p:nvPr/>
        </p:nvSpPr>
        <p:spPr>
          <a:xfrm>
            <a:off x="6284496" y="1325903"/>
            <a:ext cx="5943535" cy="4478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Reset all nodes (broadcast) in the chain (all "off"; they also lose their address).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aoosp_send_reset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"reset(000)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Assign an address to each node (starting from 1, serialcast).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aospi_dirmux_set_loop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aoosp_send_initloop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001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&amp;last, &amp;temp, &amp;stat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"initloop(001) %s last %03X\n"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last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Clear the error flags of all (broadcast)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aoosp_send_clrerror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"clrerror(000)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Switch the state of all nodes (broadcast) to active (allowing to switch on LEDs).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aoosp_send_goactive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"goactive(000)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Set three PWM values of RGBI at 004 (unicast) to dim magenta (all 3 in nightmode)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004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04FF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08FF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0b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"setpwm(004,magenta)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SAID.CH2 at 003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003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"setpwmchn(003,2,green)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Set three PWM values of SAID.CH0 at 005 (unicast) to dim green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result=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aoosp_send_setpwmchn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005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/*red*/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05FF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/*green*/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0x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lang="en-US" sz="900" b="0" noProof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/*blue*/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Serial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"setpwmchn(005,0,green) %s\n"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noProof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aoresult_to_str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noProof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noProof="1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noProof="1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38B8D-5F82-8577-CE5A-9A73C751DC31}"/>
              </a:ext>
            </a:extLst>
          </p:cNvPr>
          <p:cNvGrpSpPr/>
          <p:nvPr/>
        </p:nvGrpSpPr>
        <p:grpSpPr>
          <a:xfrm>
            <a:off x="335343" y="3756661"/>
            <a:ext cx="5212023" cy="815340"/>
            <a:chOff x="335343" y="3886195"/>
            <a:chExt cx="5212023" cy="6400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75D9FE-1643-6F25-5982-85A4958B3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C797DC-2FFD-B115-FB18-C027E84E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E23190-0F7F-38EA-F87D-A5595FC3D19A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434B58-B6A1-E4ED-9853-1E7F41D8803F}"/>
              </a:ext>
            </a:extLst>
          </p:cNvPr>
          <p:cNvGrpSpPr/>
          <p:nvPr/>
        </p:nvGrpSpPr>
        <p:grpSpPr>
          <a:xfrm>
            <a:off x="335343" y="5128261"/>
            <a:ext cx="5212023" cy="815340"/>
            <a:chOff x="335343" y="3886195"/>
            <a:chExt cx="5212023" cy="64007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FDA6CA-3E2A-0837-01E9-83F196BB3945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FE193B4-DEAA-147D-F252-5138BA765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973EAF-B0C0-F0E1-54D3-F34B9DEDA645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11BDD7-DEB0-BB2A-42E2-090B183DF8EA}"/>
              </a:ext>
            </a:extLst>
          </p:cNvPr>
          <p:cNvGrpSpPr/>
          <p:nvPr/>
        </p:nvGrpSpPr>
        <p:grpSpPr>
          <a:xfrm>
            <a:off x="335343" y="2788921"/>
            <a:ext cx="5212023" cy="365762"/>
            <a:chOff x="335343" y="3886195"/>
            <a:chExt cx="5212023" cy="6400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FB535F-D828-AE7E-BCB6-122BD420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25E782-AF8A-D9D9-DDCE-034C53E5C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43" y="3886195"/>
              <a:ext cx="5212023" cy="6400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3568D9-F3F7-51B0-EEFC-19B01018FC57}"/>
                </a:ext>
              </a:extLst>
            </p:cNvPr>
            <p:cNvSpPr/>
            <p:nvPr/>
          </p:nvSpPr>
          <p:spPr>
            <a:xfrm>
              <a:off x="335343" y="3886195"/>
              <a:ext cx="5212023" cy="640073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E9654-55C9-38B1-FB7E-FF948C5B1787}"/>
              </a:ext>
            </a:extLst>
          </p:cNvPr>
          <p:cNvSpPr/>
          <p:nvPr/>
        </p:nvSpPr>
        <p:spPr>
          <a:xfrm>
            <a:off x="6416038" y="2727974"/>
            <a:ext cx="5577779" cy="1066782"/>
          </a:xfrm>
          <a:prstGeom prst="rect">
            <a:avLst/>
          </a:prstGeom>
          <a:noFill/>
          <a:ln w="12700">
            <a:solidFill>
              <a:srgbClr val="00B2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09CC81F9-066F-BB68-4092-88A22D2CAFD4}"/>
              </a:ext>
            </a:extLst>
          </p:cNvPr>
          <p:cNvSpPr/>
          <p:nvPr/>
        </p:nvSpPr>
        <p:spPr>
          <a:xfrm>
            <a:off x="7101829" y="5897853"/>
            <a:ext cx="4846267" cy="365756"/>
          </a:xfrm>
          <a:prstGeom prst="borderCallout2">
            <a:avLst>
              <a:gd name="adj1" fmla="val -442012"/>
              <a:gd name="adj2" fmla="val -31601"/>
              <a:gd name="adj3" fmla="val 23211"/>
              <a:gd name="adj4" fmla="val -13624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Dot no unicast each node, use broadcast</a:t>
            </a:r>
          </a:p>
        </p:txBody>
      </p:sp>
      <p:sp>
        <p:nvSpPr>
          <p:cNvPr id="43" name="Callout: Bent Line 42">
            <a:extLst>
              <a:ext uri="{FF2B5EF4-FFF2-40B4-BE49-F238E27FC236}">
                <a16:creationId xmlns:a16="http://schemas.microsoft.com/office/drawing/2014/main" id="{BD5C7A0B-92B2-C6BE-BDF8-3E31ED368315}"/>
              </a:ext>
            </a:extLst>
          </p:cNvPr>
          <p:cNvSpPr/>
          <p:nvPr/>
        </p:nvSpPr>
        <p:spPr>
          <a:xfrm>
            <a:off x="7101829" y="5897853"/>
            <a:ext cx="4846267" cy="365756"/>
          </a:xfrm>
          <a:prstGeom prst="borderCallout2">
            <a:avLst>
              <a:gd name="adj1" fmla="val -85758"/>
              <a:gd name="adj2" fmla="val -31129"/>
              <a:gd name="adj3" fmla="val 23211"/>
              <a:gd name="adj4" fmla="val -13624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Dot no unicast each node, use broadcast</a:t>
            </a:r>
          </a:p>
        </p:txBody>
      </p:sp>
      <p:sp>
        <p:nvSpPr>
          <p:cNvPr id="44" name="Callout: Bent Line 43">
            <a:extLst>
              <a:ext uri="{FF2B5EF4-FFF2-40B4-BE49-F238E27FC236}">
                <a16:creationId xmlns:a16="http://schemas.microsoft.com/office/drawing/2014/main" id="{2107B0AE-D6DE-EB3E-7DAE-B0BD27712DBF}"/>
              </a:ext>
            </a:extLst>
          </p:cNvPr>
          <p:cNvSpPr/>
          <p:nvPr/>
        </p:nvSpPr>
        <p:spPr>
          <a:xfrm>
            <a:off x="7101829" y="5897853"/>
            <a:ext cx="4846267" cy="365756"/>
          </a:xfrm>
          <a:prstGeom prst="borderCallout2">
            <a:avLst>
              <a:gd name="adj1" fmla="val -798265"/>
              <a:gd name="adj2" fmla="val -30500"/>
              <a:gd name="adj3" fmla="val 23211"/>
              <a:gd name="adj4" fmla="val -13624"/>
              <a:gd name="adj5" fmla="val 24913"/>
              <a:gd name="adj6" fmla="val -1746"/>
            </a:avLst>
          </a:prstGeom>
          <a:solidFill>
            <a:srgbClr val="FFFFC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Dot no unicast each node, use broadcast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0F114-B6D2-BD28-3E61-51D58E1AB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775">
            <a:off x="10504261" y="247824"/>
            <a:ext cx="1417342" cy="1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4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9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ams_OSRAM_colors">
      <a:dk1>
        <a:srgbClr val="1D252D"/>
      </a:dk1>
      <a:lt1>
        <a:srgbClr val="FFFFFF"/>
      </a:lt1>
      <a:dk2>
        <a:srgbClr val="FD5000"/>
      </a:dk2>
      <a:lt2>
        <a:srgbClr val="FDF6F1"/>
      </a:lt2>
      <a:accent1>
        <a:srgbClr val="46555F"/>
      </a:accent1>
      <a:accent2>
        <a:srgbClr val="90999F"/>
      </a:accent2>
      <a:accent3>
        <a:srgbClr val="DADDDF"/>
      </a:accent3>
      <a:accent4>
        <a:srgbClr val="0070CF"/>
      </a:accent4>
      <a:accent5>
        <a:srgbClr val="00ADFD"/>
      </a:accent5>
      <a:accent6>
        <a:srgbClr val="AAE2FE"/>
      </a:accent6>
      <a:hlink>
        <a:srgbClr val="FD5000"/>
      </a:hlink>
      <a:folHlink>
        <a:srgbClr val="4655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defRPr sz="1500">
            <a:solidFill>
              <a:schemeClr val="tx1"/>
            </a:solidFill>
          </a:defRPr>
        </a:defPPr>
      </a:lstStyle>
    </a:txDef>
  </a:objectDefaults>
  <a:extraClrSchemeLst/>
  <a:custClrLst>
    <a:custClr name="ams OSRAM Purple">
      <a:srgbClr val="AA00FF"/>
    </a:custClr>
    <a:custClr name="ams OSRAM Dark Purple">
      <a:srgbClr val="7200CA"/>
    </a:custClr>
    <a:custClr name="ams OSRAM Green">
      <a:srgbClr val="00E676"/>
    </a:custClr>
    <a:custClr name="ams OSRAM Dark Green">
      <a:srgbClr val="00B249"/>
    </a:custClr>
    <a:custClr name="ams OSRAM Yellow">
      <a:srgbClr val="FFEA00"/>
    </a:custClr>
    <a:custClr name="ams OSRAM Dark Yellow">
      <a:srgbClr val="C59E00"/>
    </a:custClr>
    <a:custClr name="ams OSRAM Red">
      <a:srgbClr val="FF0055"/>
    </a:custClr>
    <a:custClr name="ams OSRAM Dark Red">
      <a:srgbClr val="C4002D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3" id="{07DD57D6-A7B0-463F-B0ED-918553F8CEDE}" vid="{2227AFB9-A237-4049-85DB-630CD7936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f4560e-c8be-472b-a3db-4bccf7141530" xsi:nil="true"/>
    <lcf76f155ced4ddcb4097134ff3c332f xmlns="096bf31a-0df0-4c26-a3a8-50e5b741686e">
      <Terms xmlns="http://schemas.microsoft.com/office/infopath/2007/PartnerControls"/>
    </lcf76f155ced4ddcb4097134ff3c332f>
    <_ModernAudienceTargetUserField xmlns="096bf31a-0df0-4c26-a3a8-50e5b741686e">
      <UserInfo>
        <DisplayName/>
        <AccountId xsi:nil="true"/>
        <AccountType/>
      </UserInfo>
    </_ModernAudienceTargetUser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6B69A4F2FFE44BBA2F24503152687" ma:contentTypeVersion="14" ma:contentTypeDescription="Create a new document." ma:contentTypeScope="" ma:versionID="d30fd2392094ef81b764fd3744019adc">
  <xsd:schema xmlns:xsd="http://www.w3.org/2001/XMLSchema" xmlns:xs="http://www.w3.org/2001/XMLSchema" xmlns:p="http://schemas.microsoft.com/office/2006/metadata/properties" xmlns:ns2="096bf31a-0df0-4c26-a3a8-50e5b741686e" xmlns:ns3="5ff4560e-c8be-472b-a3db-4bccf7141530" targetNamespace="http://schemas.microsoft.com/office/2006/metadata/properties" ma:root="true" ma:fieldsID="87d2cce72cc3fc9978731dfb78150381" ns2:_="" ns3:_="">
    <xsd:import namespace="096bf31a-0df0-4c26-a3a8-50e5b741686e"/>
    <xsd:import namespace="5ff4560e-c8be-472b-a3db-4bccf7141530"/>
    <xsd:element name="properties">
      <xsd:complexType>
        <xsd:sequence>
          <xsd:element name="documentManagement">
            <xsd:complexType>
              <xsd:all>
                <xsd:element ref="ns2:_ModernAudienceTargetUserField" minOccurs="0"/>
                <xsd:element ref="ns2:_ModernAudienceAadObjectId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bf31a-0df0-4c26-a3a8-50e5b741686e" elementFormDefault="qualified">
    <xsd:import namespace="http://schemas.microsoft.com/office/2006/documentManagement/types"/>
    <xsd:import namespace="http://schemas.microsoft.com/office/infopath/2007/PartnerControls"/>
    <xsd:element name="_ModernAudienceTargetUserField" ma:index="8" nillable="true" ma:displayName="Audience" ma:list="UserInfo" ma:SharePointGroup="0" ma:internalName="_ModernAudienceTargetUserField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nAudienceAadObjectIds" ma:index="9" nillable="true" ma:displayName="AudienceIds" ma:list="adc3405a-c0c0-4378-9aa6-5301a02469d1" ma:internalName="_ModernAudienceAadObjectIds" ma:readOnly="true" ma:showField="_AadObjectIdForUser" ma:web="5ff4560e-c8be-472b-a3db-4bccf71415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f65498d-0a10-44c5-bdcb-9b7b462473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4560e-c8be-472b-a3db-4bccf714153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4639b42-10cc-42af-a79a-3ade09b19924}" ma:internalName="TaxCatchAll" ma:showField="CatchAllData" ma:web="5ff4560e-c8be-472b-a3db-4bccf71415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09611-F376-4225-BAC3-3EC1A531D8D0}">
  <ds:schemaRefs>
    <ds:schemaRef ds:uri="http://purl.org/dc/terms/"/>
    <ds:schemaRef ds:uri="http://www.w3.org/XML/1998/namespace"/>
    <ds:schemaRef ds:uri="096bf31a-0df0-4c26-a3a8-50e5b741686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ff4560e-c8be-472b-a3db-4bccf7141530"/>
  </ds:schemaRefs>
</ds:datastoreItem>
</file>

<file path=customXml/itemProps2.xml><?xml version="1.0" encoding="utf-8"?>
<ds:datastoreItem xmlns:ds="http://schemas.openxmlformats.org/officeDocument/2006/customXml" ds:itemID="{EEDED93A-8680-4C43-9690-67B409E62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bf31a-0df0-4c26-a3a8-50e5b741686e"/>
    <ds:schemaRef ds:uri="5ff4560e-c8be-472b-a3db-4bccf7141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97D294-C7E5-4E0B-AEF3-A09880E89FF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9dda1df-3fca-45c7-91be-5629a3733338}" enabled="1" method="Privileged" siteId="{ec1ca250-c234-4d56-a76b-7dfb9eee0c4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 Master Slides_2024-EN</Template>
  <TotalTime>3855</TotalTime>
  <Words>7816</Words>
  <Application>Microsoft Office PowerPoint</Application>
  <PresentationFormat>Widescreen</PresentationFormat>
  <Paragraphs>776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System Font Regular</vt:lpstr>
      <vt:lpstr>1_Office Theme</vt:lpstr>
      <vt:lpstr>think-cell Folie</vt:lpstr>
      <vt:lpstr>OSP on Arduino – Training</vt:lpstr>
      <vt:lpstr>Homework</vt:lpstr>
      <vt:lpstr>Training0 – saidbasic </vt:lpstr>
      <vt:lpstr>Assignment – Training0 - saidbasic</vt:lpstr>
      <vt:lpstr>Training1 – green/magenta/green</vt:lpstr>
      <vt:lpstr>Assignment – Training1 – green/magenta/green</vt:lpstr>
      <vt:lpstr>Switch system to Loop mode </vt:lpstr>
      <vt:lpstr>Make led to the left and right of the magenta RGBI turn green  </vt:lpstr>
      <vt:lpstr>Shorten the code  </vt:lpstr>
      <vt:lpstr>Libraries in detail – 4</vt:lpstr>
      <vt:lpstr>Training2 – eeprom </vt:lpstr>
      <vt:lpstr>Assignment – Training2 - eeprom</vt:lpstr>
      <vt:lpstr>Assignment</vt:lpstr>
      <vt:lpstr>Training3 – command and topo</vt:lpstr>
      <vt:lpstr>Assignment – Training3 – command and topo</vt:lpstr>
      <vt:lpstr>Assignment – Training3 – command and topo</vt:lpstr>
      <vt:lpstr>Assignment – Training3 – command and topo</vt:lpstr>
      <vt:lpstr>Assignment – Training3 – command and topo</vt:lpstr>
      <vt:lpstr>Assignment – Training3 – command and topo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Maarten Pennings</dc:creator>
  <dc:description>Verantwortlich: Eva Maria Schleip</dc:description>
  <cp:lastModifiedBy>Maarten Pennings</cp:lastModifiedBy>
  <cp:revision>103</cp:revision>
  <dcterms:created xsi:type="dcterms:W3CDTF">2024-08-27T08:41:02Z</dcterms:created>
  <dcterms:modified xsi:type="dcterms:W3CDTF">2024-10-08T13:29:35Z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8e0fde-d954-47be-ab67-d16694a3feef_Enabled">
    <vt:lpwstr>True</vt:lpwstr>
  </property>
  <property fmtid="{D5CDD505-2E9C-101B-9397-08002B2CF9AE}" pid="3" name="MSIP_Label_1c8e0fde-d954-47be-ab67-d16694a3feef_SiteId">
    <vt:lpwstr>ec1ca250-c234-4d56-a76b-7dfb9eee0c46</vt:lpwstr>
  </property>
  <property fmtid="{D5CDD505-2E9C-101B-9397-08002B2CF9AE}" pid="4" name="MSIP_Label_1c8e0fde-d954-47be-ab67-d16694a3feef_Owner">
    <vt:lpwstr>a.prieschl@osram.com</vt:lpwstr>
  </property>
  <property fmtid="{D5CDD505-2E9C-101B-9397-08002B2CF9AE}" pid="5" name="MSIP_Label_1c8e0fde-d954-47be-ab67-d16694a3feef_SetDate">
    <vt:lpwstr>2021-06-30T17:58:56.1291182Z</vt:lpwstr>
  </property>
  <property fmtid="{D5CDD505-2E9C-101B-9397-08002B2CF9AE}" pid="6" name="MSIP_Label_1c8e0fde-d954-47be-ab67-d16694a3feef_Name">
    <vt:lpwstr>Internal Use</vt:lpwstr>
  </property>
  <property fmtid="{D5CDD505-2E9C-101B-9397-08002B2CF9AE}" pid="7" name="MSIP_Label_1c8e0fde-d954-47be-ab67-d16694a3feef_Application">
    <vt:lpwstr>Microsoft Azure Information Protection</vt:lpwstr>
  </property>
  <property fmtid="{D5CDD505-2E9C-101B-9397-08002B2CF9AE}" pid="8" name="MSIP_Label_1c8e0fde-d954-47be-ab67-d16694a3feef_ActionId">
    <vt:lpwstr>5d1195ef-764e-4354-8c5b-381fc0d18ece</vt:lpwstr>
  </property>
  <property fmtid="{D5CDD505-2E9C-101B-9397-08002B2CF9AE}" pid="9" name="MSIP_Label_1c8e0fde-d954-47be-ab67-d16694a3feef_Extended_MSFT_Method">
    <vt:lpwstr>Automatic</vt:lpwstr>
  </property>
  <property fmtid="{D5CDD505-2E9C-101B-9397-08002B2CF9AE}" pid="10" name="MSIP_Label_f9dda1df-3fca-45c7-91be-5629a3733338_Enabled">
    <vt:lpwstr>True</vt:lpwstr>
  </property>
  <property fmtid="{D5CDD505-2E9C-101B-9397-08002B2CF9AE}" pid="11" name="MSIP_Label_f9dda1df-3fca-45c7-91be-5629a3733338_SiteId">
    <vt:lpwstr>ec1ca250-c234-4d56-a76b-7dfb9eee0c46</vt:lpwstr>
  </property>
  <property fmtid="{D5CDD505-2E9C-101B-9397-08002B2CF9AE}" pid="12" name="MSIP_Label_f9dda1df-3fca-45c7-91be-5629a3733338_Owner">
    <vt:lpwstr>a.prieschl@osram.com</vt:lpwstr>
  </property>
  <property fmtid="{D5CDD505-2E9C-101B-9397-08002B2CF9AE}" pid="13" name="MSIP_Label_f9dda1df-3fca-45c7-91be-5629a3733338_SetDate">
    <vt:lpwstr>2021-06-30T17:58:56.1291182Z</vt:lpwstr>
  </property>
  <property fmtid="{D5CDD505-2E9C-101B-9397-08002B2CF9AE}" pid="14" name="MSIP_Label_f9dda1df-3fca-45c7-91be-5629a3733338_Name">
    <vt:lpwstr>All employees (unprotected)</vt:lpwstr>
  </property>
  <property fmtid="{D5CDD505-2E9C-101B-9397-08002B2CF9AE}" pid="15" name="MSIP_Label_f9dda1df-3fca-45c7-91be-5629a3733338_Application">
    <vt:lpwstr>Microsoft Azure Information Protection</vt:lpwstr>
  </property>
  <property fmtid="{D5CDD505-2E9C-101B-9397-08002B2CF9AE}" pid="16" name="MSIP_Label_f9dda1df-3fca-45c7-91be-5629a3733338_ActionId">
    <vt:lpwstr>5d1195ef-764e-4354-8c5b-381fc0d18ece</vt:lpwstr>
  </property>
  <property fmtid="{D5CDD505-2E9C-101B-9397-08002B2CF9AE}" pid="17" name="MSIP_Label_f9dda1df-3fca-45c7-91be-5629a3733338_Parent">
    <vt:lpwstr>1c8e0fde-d954-47be-ab67-d16694a3feef</vt:lpwstr>
  </property>
  <property fmtid="{D5CDD505-2E9C-101B-9397-08002B2CF9AE}" pid="18" name="MSIP_Label_f9dda1df-3fca-45c7-91be-5629a3733338_Extended_MSFT_Method">
    <vt:lpwstr>Automatic</vt:lpwstr>
  </property>
  <property fmtid="{D5CDD505-2E9C-101B-9397-08002B2CF9AE}" pid="19" name="Sensitivity">
    <vt:lpwstr>Internal Use All employees (unprotected)</vt:lpwstr>
  </property>
  <property fmtid="{D5CDD505-2E9C-101B-9397-08002B2CF9AE}" pid="20" name="ContentTypeId">
    <vt:lpwstr>0x0101009F26B69A4F2FFE44BBA2F24503152687</vt:lpwstr>
  </property>
  <property fmtid="{D5CDD505-2E9C-101B-9397-08002B2CF9AE}" pid="21" name="_dlc_DocIdItemGuid">
    <vt:lpwstr>2a971265-9bcf-446d-95b5-a9b0dc107b9f</vt:lpwstr>
  </property>
  <property fmtid="{D5CDD505-2E9C-101B-9397-08002B2CF9AE}" pid="22" name="MediaServiceImageTags">
    <vt:lpwstr/>
  </property>
</Properties>
</file>