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  <p:sldId id="276" r:id="rId24"/>
    <p:sldId id="277" r:id="rId25"/>
    <p:sldId id="279" r:id="rId26"/>
    <p:sldId id="280" r:id="rId27"/>
    <p:sldId id="281" r:id="rId28"/>
    <p:sldId id="293" r:id="rId29"/>
    <p:sldId id="282" r:id="rId30"/>
    <p:sldId id="284" r:id="rId31"/>
    <p:sldId id="285" r:id="rId32"/>
    <p:sldId id="287" r:id="rId33"/>
    <p:sldId id="298" r:id="rId34"/>
    <p:sldId id="288" r:id="rId35"/>
    <p:sldId id="289" r:id="rId36"/>
    <p:sldId id="290" r:id="rId37"/>
    <p:sldId id="295" r:id="rId38"/>
    <p:sldId id="291" r:id="rId39"/>
    <p:sldId id="294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/>
    <p:restoredTop sz="94770"/>
  </p:normalViewPr>
  <p:slideViewPr>
    <p:cSldViewPr snapToGrid="0" snapToObjects="1">
      <p:cViewPr varScale="1">
        <p:scale>
          <a:sx n="144" d="100"/>
          <a:sy n="144" d="100"/>
        </p:scale>
        <p:origin x="22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F62C-443E-AE4E-A36B-C624A26BF0E3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BCAA-C984-8540-8265-37DE7FBF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ficationguide.com/" TargetMode="External"/><Relationship Id="rId4" Type="http://schemas.openxmlformats.org/officeDocument/2006/relationships/hyperlink" Target="https://developer.arm.com/ip-products/graphics-and-multimedia/mali-gpus" TargetMode="External"/><Relationship Id="rId5" Type="http://schemas.openxmlformats.org/officeDocument/2006/relationships/hyperlink" Target="https://workspace.accellera.org/activities/committees/uvm/UVM_Presentation_DAC2011_Fina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erificationacademy.com/verification-methodology-reference/uvm/docs_1.2/html/files/macros/uvm_sequence_defines-svh.html#%60uvm_do_wit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SystemVerilog</a:t>
            </a:r>
            <a:r>
              <a:rPr lang="en-US" dirty="0" smtClean="0"/>
              <a:t> and UVM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Adil Sadik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pic>
        <p:nvPicPr>
          <p:cNvPr id="7" name="Picture 6" descr="../../../../Desktop/Screen%20Shot%202019-02-23%20at%207.5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53" y="1376998"/>
            <a:ext cx="5686107" cy="45462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4"/>
          <p:cNvSpPr txBox="1"/>
          <p:nvPr/>
        </p:nvSpPr>
        <p:spPr>
          <a:xfrm>
            <a:off x="405089" y="2296174"/>
            <a:ext cx="5151120" cy="170765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On a high level we only need following: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Something to </a:t>
            </a:r>
            <a:r>
              <a:rPr lang="en-US" b="1" dirty="0" smtClean="0">
                <a:effectLst/>
                <a:ea typeface="Calibri" charset="0"/>
                <a:cs typeface="Times New Roman" charset="0"/>
              </a:rPr>
              <a:t>drive the input </a:t>
            </a:r>
            <a:r>
              <a:rPr lang="en-US" dirty="0" smtClean="0">
                <a:effectLst/>
                <a:ea typeface="Calibri" charset="0"/>
                <a:cs typeface="Times New Roman" charset="0"/>
              </a:rPr>
              <a:t>interface of </a:t>
            </a:r>
            <a:r>
              <a:rPr lang="en-US" b="1" dirty="0" smtClean="0">
                <a:effectLst/>
                <a:ea typeface="Calibri" charset="0"/>
                <a:cs typeface="Times New Roman" charset="0"/>
              </a:rPr>
              <a:t>Tiler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Something to </a:t>
            </a:r>
            <a:r>
              <a:rPr lang="en-US" b="1" dirty="0" smtClean="0">
                <a:ea typeface="Calibri" charset="0"/>
                <a:cs typeface="Times New Roman" charset="0"/>
              </a:rPr>
              <a:t>monitor the output </a:t>
            </a:r>
            <a:r>
              <a:rPr lang="en-US" dirty="0" smtClean="0">
                <a:ea typeface="Calibri" charset="0"/>
                <a:cs typeface="Times New Roman" charset="0"/>
              </a:rPr>
              <a:t>interface and make sure output makes sense.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Some sort of mechanism to evaluate the quality of tests.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Should work seamlessly as a standalone model and a part of big verification system (full GPU).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335548" y="5256188"/>
            <a:ext cx="5151120" cy="66709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Need a </a:t>
            </a:r>
            <a:r>
              <a:rPr lang="en-US" dirty="0" err="1" smtClean="0">
                <a:ea typeface="Calibri" charset="0"/>
                <a:cs typeface="Times New Roman" charset="0"/>
              </a:rPr>
              <a:t>testbench</a:t>
            </a:r>
            <a:r>
              <a:rPr lang="en-US" dirty="0" smtClean="0">
                <a:ea typeface="Calibri" charset="0"/>
                <a:cs typeface="Times New Roman" charset="0"/>
              </a:rPr>
              <a:t> or verification </a:t>
            </a:r>
            <a:r>
              <a:rPr lang="en-US" b="1" dirty="0" smtClean="0">
                <a:ea typeface="Calibri" charset="0"/>
                <a:cs typeface="Times New Roman" charset="0"/>
              </a:rPr>
              <a:t>architecture</a:t>
            </a:r>
            <a:r>
              <a:rPr lang="en-US" dirty="0" smtClean="0">
                <a:ea typeface="Calibri" charset="0"/>
                <a:cs typeface="Times New Roman" charset="0"/>
              </a:rPr>
              <a:t> that can meet and exceed these goals.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pic>
        <p:nvPicPr>
          <p:cNvPr id="7" name="Picture 6" descr="../../../../Desktop/Screen%20Shot%202019-02-23%20at%207.5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53" y="1376998"/>
            <a:ext cx="5686107" cy="45462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4"/>
          <p:cNvSpPr txBox="1"/>
          <p:nvPr/>
        </p:nvSpPr>
        <p:spPr>
          <a:xfrm>
            <a:off x="431722" y="1867774"/>
            <a:ext cx="5151120" cy="31126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The TB (</a:t>
            </a:r>
            <a:r>
              <a:rPr lang="en-US" dirty="0" err="1" smtClean="0">
                <a:ea typeface="Calibri" charset="0"/>
                <a:cs typeface="Times New Roman" charset="0"/>
              </a:rPr>
              <a:t>testbench</a:t>
            </a:r>
            <a:r>
              <a:rPr lang="en-US" dirty="0" smtClean="0">
                <a:ea typeface="Calibri" charset="0"/>
                <a:cs typeface="Times New Roman" charset="0"/>
              </a:rPr>
              <a:t>) architecture should be highly </a:t>
            </a:r>
            <a:r>
              <a:rPr lang="en-US" b="1" dirty="0" smtClean="0">
                <a:ea typeface="Calibri" charset="0"/>
                <a:cs typeface="Times New Roman" charset="0"/>
              </a:rPr>
              <a:t>scalable and fast</a:t>
            </a:r>
            <a:r>
              <a:rPr lang="en-US" dirty="0" smtClean="0">
                <a:ea typeface="Calibri" charset="0"/>
                <a:cs typeface="Times New Roman" charset="0"/>
              </a:rPr>
              <a:t>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Portable</a:t>
            </a:r>
            <a:r>
              <a:rPr lang="en-US" dirty="0" smtClean="0">
                <a:ea typeface="Calibri" charset="0"/>
                <a:cs typeface="Times New Roman" charset="0"/>
              </a:rPr>
              <a:t>: easy port a standalone TB to top level TB. Each component within the TB should be able to configure itself depending on use case.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Reusability</a:t>
            </a:r>
            <a:r>
              <a:rPr lang="en-US" dirty="0" smtClean="0">
                <a:ea typeface="Calibri" charset="0"/>
                <a:cs typeface="Times New Roman" charset="0"/>
              </a:rPr>
              <a:t> is the key. Not all functional blocks are same but if there is any similarity then we want to reuse code as much as possible.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Allow changes</a:t>
            </a:r>
            <a:r>
              <a:rPr lang="en-US" dirty="0" smtClean="0">
                <a:ea typeface="Calibri" charset="0"/>
                <a:cs typeface="Times New Roman" charset="0"/>
              </a:rPr>
              <a:t>: quickly adopt new design changes without any major re-architecture. 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364546" y="1231741"/>
            <a:ext cx="11126413" cy="531129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OOP concepts comes to rescue: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OOP and design patterns are highly used in creating </a:t>
            </a:r>
            <a:r>
              <a:rPr lang="en-US" dirty="0" err="1" smtClean="0">
                <a:ea typeface="Calibri" charset="0"/>
                <a:cs typeface="Times New Roman" charset="0"/>
              </a:rPr>
              <a:t>testbench</a:t>
            </a:r>
            <a:r>
              <a:rPr lang="en-US" dirty="0" smtClean="0">
                <a:ea typeface="Calibri" charset="0"/>
                <a:cs typeface="Times New Roman" charset="0"/>
              </a:rPr>
              <a:t> architecture.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good TB architecture should be: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Modular and Scalable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Easily integrate or inherit other test benches or </a:t>
            </a:r>
            <a:r>
              <a:rPr lang="en-US" sz="1600" dirty="0" err="1" smtClean="0">
                <a:ea typeface="Calibri" charset="0"/>
                <a:cs typeface="Times New Roman" charset="0"/>
              </a:rPr>
              <a:t>verif</a:t>
            </a:r>
            <a:r>
              <a:rPr lang="en-US" sz="1600" dirty="0" smtClean="0">
                <a:ea typeface="Calibri" charset="0"/>
                <a:cs typeface="Times New Roman" charset="0"/>
              </a:rPr>
              <a:t> components just by configuring few objects.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Can reconfigure itself based on use case.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Allow change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Interfaces, requirements, micro architecture changes multiple times in design cycle.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Accommodate changes without compromising quality.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Quality is judged by coverage. If a TB can hit 90% coverage then after an urgent interface (maybe a bug fix) change, it should be able to hit the same coverage without any major change in TB architecture.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Highly cohesive and loosely coupled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Example: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The class monitoring an output interface doesn’t need to know how the tests are generated.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ffectLst/>
                <a:ea typeface="Calibri" charset="0"/>
                <a:cs typeface="Times New Roman" charset="0"/>
              </a:rPr>
              <a:t>The class generating complex test vectors doesn’t need to know the type of input interface. </a:t>
            </a:r>
            <a:r>
              <a:rPr lang="en-US" sz="1600" dirty="0" err="1" smtClean="0">
                <a:effectLst/>
                <a:ea typeface="Calibri" charset="0"/>
                <a:cs typeface="Times New Roman" charset="0"/>
              </a:rPr>
              <a:t>etc</a:t>
            </a:r>
            <a:r>
              <a:rPr lang="mr-IN" sz="1600" dirty="0" smtClean="0">
                <a:effectLst/>
                <a:ea typeface="Calibri" charset="0"/>
                <a:cs typeface="Times New Roman" charset="0"/>
              </a:rPr>
              <a:t>…</a:t>
            </a:r>
            <a:r>
              <a:rPr lang="en-US" sz="1600" dirty="0" smtClean="0">
                <a:effectLst/>
                <a:ea typeface="Calibri" charset="0"/>
                <a:cs typeface="Times New Roman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ffectLst/>
                <a:ea typeface="Calibri" charset="0"/>
                <a:cs typeface="Times New Roman" charset="0"/>
              </a:rPr>
              <a:t>Encapsulate what varies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Example: class generating test vectors might need to follow an algorithm to generate intelligent tests. Algorithm will vary based on the type of design.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And many more</a:t>
            </a:r>
            <a:r>
              <a:rPr lang="mr-IN" dirty="0" smtClean="0">
                <a:ea typeface="Calibri" charset="0"/>
                <a:cs typeface="Times New Roman" charset="0"/>
              </a:rPr>
              <a:t>…</a:t>
            </a:r>
            <a:r>
              <a:rPr lang="en-US" dirty="0" smtClean="0">
                <a:ea typeface="Calibri" charset="0"/>
                <a:cs typeface="Times New Roman" charset="0"/>
              </a:rPr>
              <a:t>  </a:t>
            </a:r>
            <a:endParaRPr lang="en-US" dirty="0" smtClean="0">
              <a:effectLst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 for </a:t>
            </a:r>
            <a:r>
              <a:rPr lang="en-US" sz="3200" dirty="0" err="1" smtClean="0"/>
              <a:t>verif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577181"/>
            <a:ext cx="11126413" cy="456961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Calibri" charset="0"/>
                <a:cs typeface="Times New Roman" charset="0"/>
              </a:rPr>
              <a:t>Programming languages and tools used in Verification :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Front end ASIC design: mostly coded using </a:t>
            </a:r>
            <a:r>
              <a:rPr lang="en-US" b="1" dirty="0" smtClean="0">
                <a:ea typeface="Calibri" charset="0"/>
                <a:cs typeface="Times New Roman" charset="0"/>
              </a:rPr>
              <a:t>HDL</a:t>
            </a:r>
            <a:r>
              <a:rPr lang="en-US" dirty="0" smtClean="0">
                <a:ea typeface="Calibri" charset="0"/>
                <a:cs typeface="Times New Roman" charset="0"/>
              </a:rPr>
              <a:t> (Verilog, VHDL </a:t>
            </a:r>
            <a:r>
              <a:rPr lang="en-US" dirty="0" err="1" smtClean="0">
                <a:ea typeface="Calibri" charset="0"/>
                <a:cs typeface="Times New Roman" charset="0"/>
              </a:rPr>
              <a:t>etc</a:t>
            </a:r>
            <a:r>
              <a:rPr lang="en-US" dirty="0" smtClean="0">
                <a:ea typeface="Calibri" charset="0"/>
                <a:cs typeface="Times New Roman" charset="0"/>
              </a:rPr>
              <a:t>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HDL: Hardware Description Language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TB architecture can be coded in </a:t>
            </a:r>
            <a:r>
              <a:rPr lang="en-US" b="1" dirty="0" smtClean="0">
                <a:ea typeface="Calibri" charset="0"/>
                <a:cs typeface="Times New Roman" charset="0"/>
              </a:rPr>
              <a:t>any OOP language </a:t>
            </a:r>
            <a:r>
              <a:rPr lang="en-US" dirty="0" smtClean="0">
                <a:ea typeface="Calibri" charset="0"/>
                <a:cs typeface="Times New Roman" charset="0"/>
              </a:rPr>
              <a:t>as long as there is an API to interact with HDL.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Eventually TB needs to stimulate the HW input interface written in HDL and monitor the output interface.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Sometimes it’s important to probe deep into the design to cover/stimulate hard to hit logic element.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Common languages used: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C++ : Verilog has an API to interact with C++ code. </a:t>
            </a:r>
            <a:endParaRPr lang="en-US" dirty="0">
              <a:ea typeface="Calibri" charset="0"/>
              <a:cs typeface="Times New Roman" charset="0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Also used to create reference model.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: An extension of Verilog.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SV supports OOP and it can natively interact with the Verilog design.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Hybrid environment: A mixture of C++ and SV.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Example: reference model in C++ but all other TB components are in SV.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SystemVerilog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260909"/>
            <a:ext cx="11126413" cy="53131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SV is a superset of Verilog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Supports </a:t>
            </a:r>
            <a:r>
              <a:rPr lang="en-US" b="1" dirty="0" smtClean="0">
                <a:ea typeface="Calibri" charset="0"/>
                <a:cs typeface="Times New Roman" charset="0"/>
              </a:rPr>
              <a:t>all Verilog features </a:t>
            </a:r>
            <a:r>
              <a:rPr lang="en-US" dirty="0" smtClean="0">
                <a:ea typeface="Calibri" charset="0"/>
                <a:cs typeface="Times New Roman" charset="0"/>
              </a:rPr>
              <a:t>along with new OOP features.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Provides a rich set of language features to verification engineers: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Native Assertions </a:t>
            </a:r>
            <a:r>
              <a:rPr lang="mr-IN" dirty="0" smtClean="0">
                <a:ea typeface="Calibri" charset="0"/>
                <a:cs typeface="Times New Roman" charset="0"/>
              </a:rPr>
              <a:t>–</a:t>
            </a:r>
            <a:r>
              <a:rPr lang="en-US" dirty="0" smtClean="0">
                <a:ea typeface="Calibri" charset="0"/>
                <a:cs typeface="Times New Roman" charset="0"/>
              </a:rPr>
              <a:t> SVA (</a:t>
            </a: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 Assertion)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Capture design intent as an assertion. </a:t>
            </a:r>
            <a:r>
              <a:rPr lang="en-US" b="1" dirty="0">
                <a:ea typeface="Calibri" charset="0"/>
                <a:cs typeface="Times New Roman" charset="0"/>
              </a:rPr>
              <a:t>M</a:t>
            </a:r>
            <a:r>
              <a:rPr lang="en-US" b="1" dirty="0" smtClean="0">
                <a:ea typeface="Calibri" charset="0"/>
                <a:cs typeface="Times New Roman" charset="0"/>
              </a:rPr>
              <a:t>athematically prove </a:t>
            </a:r>
            <a:r>
              <a:rPr lang="en-US" dirty="0" smtClean="0">
                <a:ea typeface="Calibri" charset="0"/>
                <a:cs typeface="Times New Roman" charset="0"/>
              </a:rPr>
              <a:t>that the assertion is correct.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Exhaustive- prove that design is correct in </a:t>
            </a:r>
            <a:r>
              <a:rPr lang="en-US" b="1" dirty="0" smtClean="0">
                <a:ea typeface="Calibri" charset="0"/>
                <a:cs typeface="Times New Roman" charset="0"/>
              </a:rPr>
              <a:t>ALL</a:t>
            </a:r>
            <a:r>
              <a:rPr lang="en-US" dirty="0" smtClean="0">
                <a:ea typeface="Calibri" charset="0"/>
                <a:cs typeface="Times New Roman" charset="0"/>
              </a:rPr>
              <a:t> possible input combination.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>
                <a:ea typeface="Calibri" charset="0"/>
                <a:cs typeface="Times New Roman" charset="0"/>
              </a:rPr>
              <a:t>No need to write complicated tests!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Complements the traditional stimulus driven verification.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Constrained random generator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powerful random engine to generate constrained random numbers. Used for writing tests.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Coverage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Provides language features to write functional cover points.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Used to judge the quality of random tests.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400" dirty="0" smtClean="0">
                <a:ea typeface="Calibri" charset="0"/>
                <a:cs typeface="Times New Roman" charset="0"/>
              </a:rPr>
              <a:t>Are we hitting all interesting input combination? If not then what is missing? Are we toggling every single bit in the design?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OOP features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Classes, inheritance, interfaces, polymorphism </a:t>
            </a:r>
            <a:r>
              <a:rPr lang="en-US" dirty="0" err="1" smtClean="0">
                <a:ea typeface="Calibri" charset="0"/>
                <a:cs typeface="Times New Roman" charset="0"/>
              </a:rPr>
              <a:t>etc</a:t>
            </a:r>
            <a:r>
              <a:rPr lang="mr-IN" dirty="0" smtClean="0">
                <a:ea typeface="Calibri" charset="0"/>
                <a:cs typeface="Times New Roman" charset="0"/>
              </a:rPr>
              <a:t>…</a:t>
            </a:r>
            <a:r>
              <a:rPr lang="en-US" dirty="0" smtClean="0">
                <a:ea typeface="Calibri" charset="0"/>
                <a:cs typeface="Times New Roman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Direct programming interface </a:t>
            </a:r>
            <a:r>
              <a:rPr lang="mr-IN" dirty="0" smtClean="0">
                <a:ea typeface="Calibri" charset="0"/>
                <a:cs typeface="Times New Roman" charset="0"/>
              </a:rPr>
              <a:t>–</a:t>
            </a:r>
            <a:r>
              <a:rPr lang="en-US" dirty="0" smtClean="0">
                <a:ea typeface="Calibri" charset="0"/>
                <a:cs typeface="Times New Roman" charset="0"/>
              </a:rPr>
              <a:t> interface with a foreign language (C++ for example)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ea typeface="Calibri" charset="0"/>
                <a:cs typeface="Times New Roman" charset="0"/>
              </a:rPr>
              <a:t>UVM</a:t>
            </a:r>
            <a:r>
              <a:rPr lang="en-US" dirty="0" smtClean="0">
                <a:ea typeface="Calibri" charset="0"/>
                <a:cs typeface="Times New Roman" charset="0"/>
              </a:rPr>
              <a:t> (Universal Verification Methodology) class library is written in SV.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</a:t>
            </a:r>
            <a:endParaRPr lang="en-US" sz="3200" dirty="0"/>
          </a:p>
        </p:txBody>
      </p:sp>
      <p:sp>
        <p:nvSpPr>
          <p:cNvPr id="8" name="Text Box 4"/>
          <p:cNvSpPr txBox="1"/>
          <p:nvPr/>
        </p:nvSpPr>
        <p:spPr>
          <a:xfrm>
            <a:off x="435666" y="1260909"/>
            <a:ext cx="11126413" cy="2791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Universal Verification Methodology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single, standard, industry wide solution for design verification. </a:t>
            </a:r>
            <a:endParaRPr lang="en-US" dirty="0">
              <a:ea typeface="Calibri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A methodology for building advanced reusable verification environment.  </a:t>
            </a:r>
            <a:endParaRPr lang="en-US" dirty="0" smtClean="0">
              <a:ea typeface="Calibri" charset="0"/>
              <a:cs typeface="Times New Roman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Codifies the best practices from years of experience.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Class library written in </a:t>
            </a:r>
            <a:r>
              <a:rPr lang="en-US" dirty="0" err="1" smtClean="0">
                <a:ea typeface="Calibri" charset="0"/>
                <a:cs typeface="Times New Roman" charset="0"/>
              </a:rPr>
              <a:t>SystemVerilog</a:t>
            </a:r>
            <a:r>
              <a:rPr lang="en-US" dirty="0" smtClean="0">
                <a:ea typeface="Calibri" charset="0"/>
                <a:cs typeface="Times New Roman" charset="0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ea typeface="Calibri" charset="0"/>
                <a:cs typeface="Times New Roman" charset="0"/>
              </a:rPr>
              <a:t>Engineers can use the UVM class library to quickly create </a:t>
            </a:r>
            <a:r>
              <a:rPr lang="en-US" dirty="0" err="1" smtClean="0">
                <a:ea typeface="Calibri" charset="0"/>
                <a:cs typeface="Times New Roman" charset="0"/>
              </a:rPr>
              <a:t>testbenchs</a:t>
            </a:r>
            <a:r>
              <a:rPr lang="en-US" dirty="0" smtClean="0">
                <a:ea typeface="Calibri" charset="0"/>
                <a:cs typeface="Times New Roman" charset="0"/>
              </a:rPr>
              <a:t>.</a:t>
            </a:r>
            <a:r>
              <a:rPr lang="en-US" dirty="0" smtClean="0">
                <a:ea typeface="Calibri" charset="0"/>
                <a:cs typeface="Times New Roman" charset="0"/>
              </a:rPr>
              <a:t> </a:t>
            </a: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5588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uvm_agent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uvm_agent</a:t>
            </a:r>
            <a:r>
              <a:rPr lang="en-US" dirty="0" smtClean="0"/>
              <a:t> is a virtual (abstract) class. It’s used as the base class for user defined agents.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Agent</a:t>
            </a:r>
            <a:r>
              <a:rPr lang="en-US" dirty="0" smtClean="0"/>
              <a:t>: agents has following components: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/>
              <a:t>uvm_driver</a:t>
            </a:r>
            <a:r>
              <a:rPr lang="en-US" dirty="0" smtClean="0"/>
              <a:t> : it sends input to the device.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 smtClean="0"/>
              <a:t>uvm_monitor</a:t>
            </a:r>
            <a:r>
              <a:rPr lang="en-US" dirty="0" smtClean="0"/>
              <a:t>: it monitors the input and output of the device.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err="1"/>
              <a:t>u</a:t>
            </a:r>
            <a:r>
              <a:rPr lang="en-US" b="1" dirty="0" err="1" smtClean="0"/>
              <a:t>vm_sequencer</a:t>
            </a:r>
            <a:r>
              <a:rPr lang="en-US" dirty="0" smtClean="0"/>
              <a:t>: it generates traffic.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Agents also have standard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that developer can configure or set.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Interface</a:t>
            </a:r>
            <a:r>
              <a:rPr lang="en-US" dirty="0" smtClean="0"/>
              <a:t>: abstract away the low level HDL interface (basically a bunch of wires).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Dev makes the connection between interface and agent. </a:t>
            </a:r>
          </a:p>
        </p:txBody>
      </p:sp>
    </p:spTree>
    <p:extLst>
      <p:ext uri="{BB962C8B-B14F-4D97-AF65-F5344CB8AC3E}">
        <p14:creationId xmlns:p14="http://schemas.microsoft.com/office/powerpoint/2010/main" val="1357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6468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uvm_agent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 agent can be ACTIVE or PASSIVE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ACTIVE: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agent is active then it will send inputs to the device.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Passive agent will only monitor the output.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used to configure it as active or passive.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Example use case: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 previous GPU example, </a:t>
            </a:r>
            <a:r>
              <a:rPr lang="en-US" b="1" dirty="0" smtClean="0"/>
              <a:t>Tiler</a:t>
            </a:r>
            <a:r>
              <a:rPr lang="en-US" dirty="0" smtClean="0"/>
              <a:t> test bench is ACTIVE when we are only verifying Tiler and it’s not part of the final top level test bench.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If Tiler </a:t>
            </a:r>
            <a:r>
              <a:rPr lang="en-US" dirty="0" err="1" smtClean="0"/>
              <a:t>tb</a:t>
            </a:r>
            <a:r>
              <a:rPr lang="en-US" dirty="0" smtClean="0"/>
              <a:t> is part of the top level test bench then it’ll be PASSIVE. The neighboring block will send inputs to Tiler. Agent doesn’t need to generate input in this case.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6" y="1530914"/>
            <a:ext cx="3385418" cy="486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5142" y="1530914"/>
            <a:ext cx="6468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UVM Sequence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Sequence </a:t>
            </a:r>
            <a:r>
              <a:rPr lang="en-US" dirty="0" smtClean="0"/>
              <a:t>is basically the random meaningful test inputs.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uvm_sequencer</a:t>
            </a:r>
            <a:r>
              <a:rPr lang="en-US" dirty="0" smtClean="0"/>
              <a:t> executes the </a:t>
            </a:r>
            <a:r>
              <a:rPr lang="en-US" b="1" dirty="0" smtClean="0"/>
              <a:t>sequences</a:t>
            </a:r>
            <a:r>
              <a:rPr lang="en-US" dirty="0" smtClean="0"/>
              <a:t>.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Implementation of sequences are </a:t>
            </a:r>
            <a:r>
              <a:rPr lang="en-US" b="1" dirty="0" smtClean="0"/>
              <a:t>hidden</a:t>
            </a:r>
            <a:r>
              <a:rPr lang="en-US" dirty="0" smtClean="0"/>
              <a:t> from sequencer. The sole purpose of sequencer is to send the sequences to the device input interface.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Sequence has following built in supports: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Interrupt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Arbitration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Factory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writers extends the UVM sequence base class to create meaningful tests.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3142" y="1506061"/>
            <a:ext cx="812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UVM Tests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UVM separates </a:t>
            </a:r>
            <a:r>
              <a:rPr lang="en-US" b="1" dirty="0" smtClean="0"/>
              <a:t>tests</a:t>
            </a:r>
            <a:r>
              <a:rPr lang="en-US" dirty="0" smtClean="0"/>
              <a:t> from the </a:t>
            </a:r>
            <a:r>
              <a:rPr lang="en-US" b="1" dirty="0" err="1" smtClean="0"/>
              <a:t>testbench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Decouples stimulus generation from the structural hierarchy of </a:t>
            </a:r>
            <a:r>
              <a:rPr lang="en-US" dirty="0" err="1" smtClean="0"/>
              <a:t>testbench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Testbench</a:t>
            </a:r>
            <a:r>
              <a:rPr lang="en-US" dirty="0" smtClean="0"/>
              <a:t> has many static and reusable components that don’t change over time. The sequencer, driver, monitor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Test</a:t>
            </a:r>
            <a:r>
              <a:rPr lang="en-US" dirty="0" smtClean="0"/>
              <a:t> (or </a:t>
            </a:r>
            <a:r>
              <a:rPr lang="en-US" b="1" dirty="0" smtClean="0"/>
              <a:t>sequence</a:t>
            </a:r>
            <a:r>
              <a:rPr lang="en-US" dirty="0" smtClean="0"/>
              <a:t>) will change during the design and verification cycle.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instantiates the </a:t>
            </a:r>
            <a:r>
              <a:rPr lang="en-US" dirty="0" err="1" smtClean="0"/>
              <a:t>testbench</a:t>
            </a:r>
            <a:r>
              <a:rPr lang="en-US" dirty="0" smtClean="0"/>
              <a:t> environment and configures it accordingly.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Pre- Silicon verification flow</a:t>
            </a:r>
          </a:p>
          <a:p>
            <a:r>
              <a:rPr lang="en-US" dirty="0" smtClean="0"/>
              <a:t>Programming languages for ASIC verification</a:t>
            </a:r>
          </a:p>
          <a:p>
            <a:pPr lvl="1"/>
            <a:r>
              <a:rPr lang="en-US" dirty="0" err="1" smtClean="0"/>
              <a:t>SystemVerilog</a:t>
            </a:r>
            <a:endParaRPr lang="en-US" dirty="0" smtClean="0"/>
          </a:p>
          <a:p>
            <a:pPr lvl="1"/>
            <a:r>
              <a:rPr lang="en-US" dirty="0" smtClean="0"/>
              <a:t>UVM</a:t>
            </a:r>
          </a:p>
          <a:p>
            <a:r>
              <a:rPr lang="en-US" dirty="0" smtClean="0"/>
              <a:t>UVM architecture</a:t>
            </a:r>
          </a:p>
          <a:p>
            <a:r>
              <a:rPr lang="en-US" dirty="0" smtClean="0"/>
              <a:t>Code Example</a:t>
            </a:r>
          </a:p>
          <a:p>
            <a:r>
              <a:rPr lang="en-US" dirty="0" smtClean="0"/>
              <a:t>Wrapping up</a:t>
            </a:r>
          </a:p>
          <a:p>
            <a:r>
              <a:rPr lang="en-US" smtClean="0"/>
              <a:t>Reference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539666" y="1109709"/>
            <a:ext cx="612559" cy="39635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TextBox 4"/>
          <p:cNvSpPr txBox="1"/>
          <p:nvPr/>
        </p:nvSpPr>
        <p:spPr>
          <a:xfrm>
            <a:off x="6152225" y="689563"/>
            <a:ext cx="177553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 of all </a:t>
            </a:r>
            <a:r>
              <a:rPr lang="en-US" sz="1400" dirty="0" err="1" smtClean="0"/>
              <a:t>uvm</a:t>
            </a:r>
            <a:r>
              <a:rPr lang="en-US" sz="1400" dirty="0" smtClean="0"/>
              <a:t>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4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9099613" y="1227986"/>
            <a:ext cx="816744" cy="6008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TextBox 7"/>
          <p:cNvSpPr txBox="1"/>
          <p:nvPr/>
        </p:nvSpPr>
        <p:spPr>
          <a:xfrm>
            <a:off x="9987380" y="598120"/>
            <a:ext cx="1775534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Sequence item is the </a:t>
            </a:r>
            <a:r>
              <a:rPr lang="en-US" sz="1400" b="1" dirty="0" smtClean="0"/>
              <a:t>abstracted version of low level Device interface</a:t>
            </a:r>
            <a:r>
              <a:rPr lang="en-US" sz="1400" dirty="0" smtClean="0"/>
              <a:t>. Sequence randomizes the sequence item to create interesting stimulus.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2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078680" y="1227986"/>
            <a:ext cx="1837677" cy="2065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TextBox 7"/>
          <p:cNvSpPr txBox="1"/>
          <p:nvPr/>
        </p:nvSpPr>
        <p:spPr>
          <a:xfrm>
            <a:off x="9916357" y="858654"/>
            <a:ext cx="1775534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 to create </a:t>
            </a:r>
            <a:r>
              <a:rPr lang="en-US" sz="1400" b="1" dirty="0" smtClean="0"/>
              <a:t>test vectors </a:t>
            </a:r>
            <a:r>
              <a:rPr lang="en-US" sz="1400" dirty="0" smtClean="0"/>
              <a:t>using sequence item.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7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249113" y="4977892"/>
            <a:ext cx="1775534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 classes to create structural elements like </a:t>
            </a:r>
            <a:r>
              <a:rPr lang="en-US" sz="1400" b="1" dirty="0" smtClean="0"/>
              <a:t>driver</a:t>
            </a:r>
            <a:r>
              <a:rPr lang="en-US" sz="1400" dirty="0" smtClean="0"/>
              <a:t>, </a:t>
            </a:r>
            <a:r>
              <a:rPr lang="en-US" sz="1400" b="1" dirty="0" smtClean="0"/>
              <a:t>monitor</a:t>
            </a:r>
            <a:r>
              <a:rPr lang="en-US" sz="1400" dirty="0" smtClean="0"/>
              <a:t>, </a:t>
            </a:r>
            <a:r>
              <a:rPr lang="en-US" sz="1400" b="1" dirty="0" smtClean="0"/>
              <a:t>sequencer</a:t>
            </a:r>
            <a:r>
              <a:rPr lang="en-US" sz="1400" dirty="0" smtClean="0"/>
              <a:t>, </a:t>
            </a:r>
            <a:r>
              <a:rPr lang="en-US" sz="1400" dirty="0" err="1" smtClean="0"/>
              <a:t>env</a:t>
            </a:r>
            <a:r>
              <a:rPr lang="en-US" sz="1400" dirty="0" smtClean="0"/>
              <a:t> etc. </a:t>
            </a:r>
          </a:p>
          <a:p>
            <a:r>
              <a:rPr lang="en-US" sz="1400" dirty="0" smtClean="0"/>
              <a:t>Derived from </a:t>
            </a:r>
            <a:r>
              <a:rPr lang="en-US" sz="1400" b="1" dirty="0" err="1" smtClean="0"/>
              <a:t>uvm_component</a:t>
            </a:r>
            <a:r>
              <a:rPr lang="en-US" sz="1400" dirty="0" smtClean="0"/>
              <a:t> class</a:t>
            </a:r>
          </a:p>
        </p:txBody>
      </p:sp>
      <p:sp>
        <p:nvSpPr>
          <p:cNvPr id="4" name="Left Brace 3"/>
          <p:cNvSpPr/>
          <p:nvPr/>
        </p:nvSpPr>
        <p:spPr>
          <a:xfrm>
            <a:off x="2024647" y="4634144"/>
            <a:ext cx="603143" cy="1748901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0" y="3529410"/>
            <a:ext cx="1775534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Config</a:t>
            </a:r>
            <a:r>
              <a:rPr lang="en-US" sz="1400" dirty="0" smtClean="0"/>
              <a:t> database for various </a:t>
            </a:r>
            <a:r>
              <a:rPr lang="en-US" sz="1400" dirty="0" err="1" smtClean="0"/>
              <a:t>configuraiton</a:t>
            </a:r>
            <a:r>
              <a:rPr lang="en-US" sz="1400" dirty="0" smtClean="0"/>
              <a:t>. Example: name of an agent, active/passive, ID etc. </a:t>
            </a:r>
          </a:p>
          <a:p>
            <a:r>
              <a:rPr lang="en-US" sz="1400" dirty="0" smtClean="0"/>
              <a:t>Derived from the </a:t>
            </a:r>
            <a:r>
              <a:rPr lang="en-US" sz="1400" dirty="0" err="1" smtClean="0"/>
              <a:t>uvm_resource</a:t>
            </a:r>
            <a:r>
              <a:rPr lang="en-US" sz="1400" dirty="0" smtClean="0"/>
              <a:t> class.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69002" y="4367814"/>
            <a:ext cx="577048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47" y="1212783"/>
            <a:ext cx="8566033" cy="5509528"/>
          </a:xfrm>
          <a:prstGeom prst="rect">
            <a:avLst/>
          </a:prstGeom>
        </p:spPr>
      </p:pic>
      <p:sp useBgFill="1">
        <p:nvSpPr>
          <p:cNvPr id="8" name="TextBox 7"/>
          <p:cNvSpPr txBox="1"/>
          <p:nvPr/>
        </p:nvSpPr>
        <p:spPr>
          <a:xfrm>
            <a:off x="10884024" y="5090435"/>
            <a:ext cx="1056823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Register abstraction </a:t>
            </a:r>
          </a:p>
          <a:p>
            <a:r>
              <a:rPr lang="en-US" sz="1400" dirty="0" smtClean="0"/>
              <a:t>base class.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0457895" y="5271000"/>
            <a:ext cx="426129" cy="18876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architecture: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7410" y="1933954"/>
            <a:ext cx="6355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DUT: </a:t>
            </a:r>
          </a:p>
          <a:p>
            <a:r>
              <a:rPr lang="en-US" dirty="0" smtClean="0"/>
              <a:t>Here the </a:t>
            </a:r>
            <a:r>
              <a:rPr lang="en-US" b="1" dirty="0" smtClean="0"/>
              <a:t>D</a:t>
            </a:r>
            <a:r>
              <a:rPr lang="en-US" dirty="0" smtClean="0"/>
              <a:t>esign </a:t>
            </a:r>
            <a:r>
              <a:rPr lang="en-US" b="1" dirty="0" smtClean="0"/>
              <a:t>U</a:t>
            </a:r>
            <a:r>
              <a:rPr lang="en-US" dirty="0" smtClean="0"/>
              <a:t>nder </a:t>
            </a:r>
            <a:r>
              <a:rPr lang="en-US" b="1" dirty="0" smtClean="0"/>
              <a:t>T</a:t>
            </a:r>
            <a:r>
              <a:rPr lang="en-US" dirty="0" smtClean="0"/>
              <a:t>est is a </a:t>
            </a:r>
            <a:r>
              <a:rPr lang="en-US" b="1" dirty="0" smtClean="0"/>
              <a:t>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following interface:</a:t>
            </a:r>
          </a:p>
          <a:p>
            <a:r>
              <a:rPr lang="pl-PL" dirty="0"/>
              <a:t> </a:t>
            </a:r>
            <a:endParaRPr lang="pl-PL" dirty="0" smtClean="0"/>
          </a:p>
          <a:p>
            <a:r>
              <a:rPr lang="pl-PL" dirty="0" smtClean="0"/>
              <a:t>Input to DUT:</a:t>
            </a:r>
          </a:p>
          <a:p>
            <a:r>
              <a:rPr lang="pl-PL" dirty="0"/>
              <a:t> //data and 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fields</a:t>
            </a:r>
            <a:endParaRPr lang="pl-PL" dirty="0"/>
          </a:p>
          <a:p>
            <a:r>
              <a:rPr lang="pl-PL" dirty="0"/>
              <a:t>  bit [3:0] </a:t>
            </a:r>
            <a:r>
              <a:rPr lang="pl-PL" dirty="0" err="1"/>
              <a:t>addr</a:t>
            </a:r>
            <a:r>
              <a:rPr lang="pl-PL" dirty="0" smtClean="0"/>
              <a:t>;		// </a:t>
            </a:r>
            <a:r>
              <a:rPr lang="pl-PL" dirty="0" err="1" smtClean="0"/>
              <a:t>address</a:t>
            </a:r>
            <a:endParaRPr lang="pl-PL" dirty="0"/>
          </a:p>
          <a:p>
            <a:r>
              <a:rPr lang="pl-PL" dirty="0"/>
              <a:t>  bit       </a:t>
            </a:r>
            <a:r>
              <a:rPr lang="pl-PL" dirty="0" smtClean="0"/>
              <a:t>	</a:t>
            </a:r>
            <a:r>
              <a:rPr lang="pl-PL" dirty="0" err="1" smtClean="0"/>
              <a:t>wr_en</a:t>
            </a:r>
            <a:r>
              <a:rPr lang="pl-PL" dirty="0" smtClean="0"/>
              <a:t>;		// </a:t>
            </a:r>
            <a:r>
              <a:rPr lang="pl-PL" dirty="0" err="1" smtClean="0"/>
              <a:t>if</a:t>
            </a:r>
            <a:r>
              <a:rPr lang="pl-PL" dirty="0" smtClean="0"/>
              <a:t> 1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writing</a:t>
            </a:r>
            <a:r>
              <a:rPr lang="pl-PL" dirty="0" smtClean="0"/>
              <a:t> to MEM</a:t>
            </a:r>
            <a:endParaRPr lang="pl-PL" dirty="0"/>
          </a:p>
          <a:p>
            <a:r>
              <a:rPr lang="pl-PL" dirty="0"/>
              <a:t>  bit       </a:t>
            </a:r>
            <a:r>
              <a:rPr lang="pl-PL" dirty="0" smtClean="0"/>
              <a:t>	</a:t>
            </a:r>
            <a:r>
              <a:rPr lang="pl-PL" dirty="0" err="1" smtClean="0"/>
              <a:t>rd_en</a:t>
            </a:r>
            <a:r>
              <a:rPr lang="pl-PL" dirty="0" smtClean="0"/>
              <a:t>;		// </a:t>
            </a:r>
            <a:r>
              <a:rPr lang="pl-PL" dirty="0" err="1" smtClean="0"/>
              <a:t>if</a:t>
            </a:r>
            <a:r>
              <a:rPr lang="pl-PL" dirty="0" smtClean="0"/>
              <a:t> 1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reading</a:t>
            </a:r>
            <a:r>
              <a:rPr lang="pl-PL" dirty="0" smtClean="0"/>
              <a:t> from MEM</a:t>
            </a:r>
            <a:endParaRPr lang="pl-PL" dirty="0"/>
          </a:p>
          <a:p>
            <a:r>
              <a:rPr lang="pl-PL" dirty="0"/>
              <a:t>  bit [7:0] </a:t>
            </a:r>
            <a:r>
              <a:rPr lang="pl-PL" dirty="0" err="1"/>
              <a:t>wdata</a:t>
            </a:r>
            <a:r>
              <a:rPr lang="pl-PL" dirty="0" smtClean="0"/>
              <a:t>;		// Write data</a:t>
            </a:r>
          </a:p>
          <a:p>
            <a:endParaRPr lang="pl-PL" dirty="0"/>
          </a:p>
          <a:p>
            <a:r>
              <a:rPr lang="pl-PL" dirty="0" err="1" smtClean="0"/>
              <a:t>Output</a:t>
            </a:r>
            <a:r>
              <a:rPr lang="pl-PL" dirty="0" smtClean="0"/>
              <a:t> from DUT:</a:t>
            </a:r>
            <a:endParaRPr lang="pl-PL" dirty="0"/>
          </a:p>
          <a:p>
            <a:r>
              <a:rPr lang="pl-PL" dirty="0"/>
              <a:t>  bit [7:0] </a:t>
            </a:r>
            <a:r>
              <a:rPr lang="pl-PL" dirty="0" err="1"/>
              <a:t>rdata</a:t>
            </a:r>
            <a:r>
              <a:rPr lang="pl-PL" dirty="0" smtClean="0"/>
              <a:t>;		// Read data</a:t>
            </a:r>
            <a:endParaRPr lang="pl-PL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624" y="1321395"/>
            <a:ext cx="600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UVM </a:t>
            </a:r>
            <a:r>
              <a:rPr lang="en-US" dirty="0" err="1" smtClean="0"/>
              <a:t>tb</a:t>
            </a:r>
            <a:r>
              <a:rPr lang="en-US" dirty="0" smtClean="0"/>
              <a:t> shown in left.</a:t>
            </a:r>
          </a:p>
          <a:p>
            <a:r>
              <a:rPr lang="en-US" dirty="0" smtClean="0"/>
              <a:t>As discussed in previous slides, lets point out few things from this arch diagram: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Test</a:t>
            </a:r>
            <a:r>
              <a:rPr lang="en-US" dirty="0" smtClean="0"/>
              <a:t> instantiates the </a:t>
            </a:r>
            <a:r>
              <a:rPr lang="en-US" dirty="0" err="1" smtClean="0"/>
              <a:t>testbnech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env</a:t>
            </a:r>
            <a:r>
              <a:rPr lang="en-US" dirty="0" smtClean="0"/>
              <a:t>).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287262" y="1766656"/>
            <a:ext cx="4030462" cy="5149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624" y="1321395"/>
            <a:ext cx="6001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UVM </a:t>
            </a:r>
            <a:r>
              <a:rPr lang="en-US" dirty="0" err="1" smtClean="0"/>
              <a:t>tb</a:t>
            </a:r>
            <a:r>
              <a:rPr lang="en-US" dirty="0" smtClean="0"/>
              <a:t> shown in left.</a:t>
            </a:r>
          </a:p>
          <a:p>
            <a:r>
              <a:rPr lang="en-US" dirty="0" smtClean="0"/>
              <a:t>As discussed in previous slides, lets point out few things from this arch diagram: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env</a:t>
            </a:r>
            <a:r>
              <a:rPr lang="en-US" dirty="0" smtClean="0"/>
              <a:t> consists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Agents</a:t>
            </a:r>
            <a:r>
              <a:rPr lang="en-US" dirty="0" smtClean="0"/>
              <a:t> (one agent only in this simple example)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 smtClean="0"/>
              <a:t>Driver</a:t>
            </a:r>
            <a:r>
              <a:rPr lang="en-US" dirty="0" smtClean="0"/>
              <a:t> to send sequence to Device (DUT)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 smtClean="0"/>
              <a:t>Monitor</a:t>
            </a:r>
            <a:r>
              <a:rPr lang="en-US" dirty="0" smtClean="0"/>
              <a:t> to monitor the interface of DUT.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b="1" dirty="0" smtClean="0"/>
              <a:t>Sequencer</a:t>
            </a:r>
            <a:r>
              <a:rPr lang="en-US" dirty="0" smtClean="0"/>
              <a:t> to execute the </a:t>
            </a:r>
            <a:r>
              <a:rPr lang="en-US" b="1" dirty="0" smtClean="0"/>
              <a:t>sequence</a:t>
            </a:r>
            <a:r>
              <a:rPr lang="en-US" dirty="0" smtClean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06176" y="2530136"/>
            <a:ext cx="1660123" cy="4350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</a:t>
            </a:r>
            <a:r>
              <a:rPr lang="en-US" dirty="0" err="1" smtClean="0"/>
              <a:t>Cont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ASICs are large (transistor count) and complex</a:t>
            </a:r>
          </a:p>
          <a:p>
            <a:pPr lvl="1"/>
            <a:r>
              <a:rPr lang="en-US" dirty="0" smtClean="0"/>
              <a:t>Example: Cell phone</a:t>
            </a:r>
          </a:p>
          <a:p>
            <a:pPr lvl="2"/>
            <a:r>
              <a:rPr lang="en-US" dirty="0" smtClean="0"/>
              <a:t>Complex </a:t>
            </a:r>
            <a:r>
              <a:rPr lang="en-US" dirty="0" err="1" smtClean="0"/>
              <a:t>SoC</a:t>
            </a:r>
            <a:r>
              <a:rPr lang="en-US" dirty="0" smtClean="0"/>
              <a:t>: CPU, GPU, ML/AI accelerators, ISP, DSP</a:t>
            </a:r>
            <a:r>
              <a:rPr lang="mr-IN" dirty="0" smtClean="0"/>
              <a:t>…</a:t>
            </a:r>
            <a:r>
              <a:rPr lang="en-US" dirty="0" smtClean="0"/>
              <a:t> many IPs in one chip. </a:t>
            </a:r>
          </a:p>
          <a:p>
            <a:r>
              <a:rPr lang="en-US" dirty="0" smtClean="0"/>
              <a:t>Verification is vital: can’t patch a chip once it’s shipped!</a:t>
            </a:r>
          </a:p>
          <a:p>
            <a:r>
              <a:rPr lang="en-US" dirty="0" smtClean="0"/>
              <a:t>Verification consumes HW design cycle. </a:t>
            </a:r>
          </a:p>
          <a:p>
            <a:r>
              <a:rPr lang="en-US" dirty="0" smtClean="0"/>
              <a:t>Project risk is directly proportional to verification capability of the team</a:t>
            </a:r>
          </a:p>
          <a:p>
            <a:r>
              <a:rPr lang="en-US" dirty="0" smtClean="0"/>
              <a:t>Goal is to find all bugs before </a:t>
            </a:r>
            <a:r>
              <a:rPr lang="en-US" dirty="0" err="1" smtClean="0"/>
              <a:t>tapeout</a:t>
            </a:r>
            <a:r>
              <a:rPr lang="en-US" dirty="0" smtClean="0"/>
              <a:t> (even though it’s impossible!). </a:t>
            </a:r>
          </a:p>
        </p:txBody>
      </p:sp>
    </p:spTree>
    <p:extLst>
      <p:ext uri="{BB962C8B-B14F-4D97-AF65-F5344CB8AC3E}">
        <p14:creationId xmlns:p14="http://schemas.microsoft.com/office/powerpoint/2010/main" val="12687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624" y="1321395"/>
            <a:ext cx="600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UVM </a:t>
            </a:r>
            <a:r>
              <a:rPr lang="en-US" dirty="0" err="1" smtClean="0"/>
              <a:t>tb</a:t>
            </a:r>
            <a:r>
              <a:rPr lang="en-US" dirty="0" smtClean="0"/>
              <a:t> shown in left.</a:t>
            </a:r>
          </a:p>
          <a:p>
            <a:r>
              <a:rPr lang="en-US" dirty="0" smtClean="0"/>
              <a:t>As discussed in previous slides, lets point out few things from this arch diagram: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env</a:t>
            </a:r>
            <a:r>
              <a:rPr lang="en-US" dirty="0" smtClean="0"/>
              <a:t> consists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Agents (one agent only in this simple example)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Driver to send sequence to Device (DUT)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Monitor to monitor the interface of DUT.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Sequencer to execute the sequence.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Sequence</a:t>
            </a:r>
            <a:r>
              <a:rPr lang="en-US" dirty="0" smtClean="0"/>
              <a:t> uses </a:t>
            </a:r>
            <a:r>
              <a:rPr lang="en-US" b="1" dirty="0" err="1" smtClean="0"/>
              <a:t>seq_item</a:t>
            </a:r>
            <a:r>
              <a:rPr lang="en-US" dirty="0" smtClean="0"/>
              <a:t> to generate random input. Sequencer will eventually </a:t>
            </a:r>
            <a:r>
              <a:rPr lang="en-US" b="1" dirty="0" smtClean="0"/>
              <a:t>execute it using the driver</a:t>
            </a:r>
            <a:r>
              <a:rPr lang="en-US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33818" y="3018408"/>
            <a:ext cx="2263806" cy="6569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" y="1398603"/>
            <a:ext cx="3923932" cy="4210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7624" y="1321395"/>
            <a:ext cx="600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UVM </a:t>
            </a:r>
            <a:r>
              <a:rPr lang="en-US" dirty="0" err="1" smtClean="0"/>
              <a:t>tb</a:t>
            </a:r>
            <a:r>
              <a:rPr lang="en-US" dirty="0" smtClean="0"/>
              <a:t> shown in left.</a:t>
            </a:r>
          </a:p>
          <a:p>
            <a:r>
              <a:rPr lang="en-US" dirty="0" smtClean="0"/>
              <a:t>As discussed in previous slides, lets point out few things from this arch diagram: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Scoreboard </a:t>
            </a:r>
            <a:r>
              <a:rPr lang="en-US" dirty="0" smtClean="0"/>
              <a:t>to verify the output.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simplicity lets assume the reference model is implemented inside scoreboard. 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35154" y="2361460"/>
            <a:ext cx="1562470" cy="88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code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5434" y="121785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 item: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30" y="1124322"/>
            <a:ext cx="7502308" cy="45698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5435" y="1731147"/>
            <a:ext cx="3555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</a:t>
            </a:r>
            <a:r>
              <a:rPr lang="en-US" dirty="0" smtClean="0"/>
              <a:t> keyword is used to enable </a:t>
            </a:r>
          </a:p>
          <a:p>
            <a:r>
              <a:rPr lang="en-US" dirty="0" smtClean="0"/>
              <a:t>Randomization.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Here </a:t>
            </a:r>
            <a:r>
              <a:rPr lang="en-US" sz="1600" b="1" dirty="0" smtClean="0"/>
              <a:t>rand</a:t>
            </a:r>
            <a:r>
              <a:rPr lang="en-US" sz="1600" dirty="0" smtClean="0"/>
              <a:t> is added for all input signals.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20476" y="1731147"/>
            <a:ext cx="740854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43291" y="3330935"/>
            <a:ext cx="639620" cy="2292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085" y="3157851"/>
            <a:ext cx="3630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`</a:t>
            </a:r>
            <a:r>
              <a:rPr lang="en-US" b="1" dirty="0" err="1" smtClean="0"/>
              <a:t>uvm_object_utils</a:t>
            </a:r>
            <a:r>
              <a:rPr lang="en-US" b="1" dirty="0" smtClean="0"/>
              <a:t>(</a:t>
            </a:r>
            <a:r>
              <a:rPr lang="en-US" b="1" dirty="0" err="1" smtClean="0"/>
              <a:t>class_name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Register the type with </a:t>
            </a:r>
            <a:r>
              <a:rPr lang="en-US" sz="1600" b="1" dirty="0" smtClean="0"/>
              <a:t>UVM factory.</a:t>
            </a:r>
          </a:p>
        </p:txBody>
      </p:sp>
      <p:cxnSp>
        <p:nvCxnSpPr>
          <p:cNvPr id="24" name="Straight Arrow Connector 23"/>
          <p:cNvCxnSpPr>
            <a:endCxn id="25" idx="3"/>
          </p:cNvCxnSpPr>
          <p:nvPr/>
        </p:nvCxnSpPr>
        <p:spPr>
          <a:xfrm flipH="1">
            <a:off x="3896401" y="5126700"/>
            <a:ext cx="664929" cy="14581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34" y="5087844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Constraint </a:t>
            </a:r>
            <a:r>
              <a:rPr lang="en-US" smtClean="0"/>
              <a:t>to control randomization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583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code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4085" y="121785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 item: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30" y="1124322"/>
            <a:ext cx="7502308" cy="45698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5435" y="1731147"/>
            <a:ext cx="3555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</a:t>
            </a:r>
            <a:r>
              <a:rPr lang="en-US" dirty="0" smtClean="0"/>
              <a:t> keyword is used to enable </a:t>
            </a:r>
          </a:p>
          <a:p>
            <a:r>
              <a:rPr lang="en-US" dirty="0" smtClean="0"/>
              <a:t>Randomization.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Here </a:t>
            </a:r>
            <a:r>
              <a:rPr lang="en-US" sz="1600" b="1" dirty="0" smtClean="0"/>
              <a:t>rand</a:t>
            </a:r>
            <a:r>
              <a:rPr lang="en-US" sz="1600" dirty="0" smtClean="0"/>
              <a:t> is added for all input signals.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820476" y="1731147"/>
            <a:ext cx="740854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43291" y="3330935"/>
            <a:ext cx="639620" cy="2292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085" y="3157851"/>
            <a:ext cx="3630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`</a:t>
            </a:r>
            <a:r>
              <a:rPr lang="en-US" b="1" dirty="0" err="1" smtClean="0"/>
              <a:t>uvm_object_utils</a:t>
            </a:r>
            <a:r>
              <a:rPr lang="en-US" b="1" dirty="0" smtClean="0"/>
              <a:t>(</a:t>
            </a:r>
            <a:r>
              <a:rPr lang="en-US" b="1" dirty="0" err="1" smtClean="0"/>
              <a:t>class_name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Register the type with </a:t>
            </a:r>
            <a:r>
              <a:rPr lang="en-US" sz="1600" b="1" dirty="0" smtClean="0"/>
              <a:t>UVM factory.</a:t>
            </a:r>
          </a:p>
        </p:txBody>
      </p:sp>
      <p:cxnSp>
        <p:nvCxnSpPr>
          <p:cNvPr id="24" name="Straight Arrow Connector 23"/>
          <p:cNvCxnSpPr>
            <a:endCxn id="25" idx="3"/>
          </p:cNvCxnSpPr>
          <p:nvPr/>
        </p:nvCxnSpPr>
        <p:spPr>
          <a:xfrm flipH="1">
            <a:off x="3896401" y="5126700"/>
            <a:ext cx="664929" cy="14581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34" y="5087844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Constraint </a:t>
            </a:r>
            <a:r>
              <a:rPr lang="en-US" smtClean="0"/>
              <a:t>to control randomization</a:t>
            </a:r>
            <a:endParaRPr lang="en-US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8372" y="6166756"/>
            <a:ext cx="113070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 summary: create a </a:t>
            </a:r>
            <a:r>
              <a:rPr lang="en-US" b="1" dirty="0" smtClean="0"/>
              <a:t>high level abstract layer </a:t>
            </a:r>
            <a:r>
              <a:rPr lang="en-US" dirty="0" smtClean="0"/>
              <a:t>from very low level </a:t>
            </a:r>
            <a:r>
              <a:rPr lang="en-US" b="1" dirty="0" smtClean="0"/>
              <a:t>bit accurate device wires 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wr_en</a:t>
            </a:r>
            <a:r>
              <a:rPr lang="en-US" dirty="0" smtClean="0"/>
              <a:t>, </a:t>
            </a:r>
            <a:r>
              <a:rPr lang="en-US" dirty="0" err="1" smtClean="0"/>
              <a:t>rd_en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107" y="121979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Sequencer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78" y="2628424"/>
            <a:ext cx="6319901" cy="20277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608065" y="2220052"/>
            <a:ext cx="740854" cy="4083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56738" y="1740023"/>
            <a:ext cx="355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Sequencer</a:t>
            </a:r>
            <a:r>
              <a:rPr lang="en-US" sz="1600" dirty="0" smtClean="0"/>
              <a:t> sends sequence to device input interface with the help of </a:t>
            </a:r>
            <a:r>
              <a:rPr lang="en-US" sz="1600" b="1" dirty="0" smtClean="0"/>
              <a:t>driver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2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UVM architecture- Example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107" y="1219795"/>
            <a:ext cx="41074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Tests or Sequences: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Example: Send a write transaction to device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1" y="2126942"/>
            <a:ext cx="7038163" cy="2427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192" y="4990460"/>
            <a:ext cx="69252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`</a:t>
            </a:r>
            <a:r>
              <a:rPr lang="en-US" b="1" dirty="0" err="1" smtClean="0"/>
              <a:t>uvm_do_with</a:t>
            </a:r>
            <a:r>
              <a:rPr lang="en-US" b="1" dirty="0" smtClean="0"/>
              <a:t>(SEQ_ITEM, CONSTRAINTS)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Macro to </a:t>
            </a:r>
            <a:r>
              <a:rPr lang="en-US" sz="1600" b="1" dirty="0" smtClean="0"/>
              <a:t>send the sequence item </a:t>
            </a:r>
            <a:r>
              <a:rPr lang="en-US" sz="1600" dirty="0" smtClean="0"/>
              <a:t>with specified constraint </a:t>
            </a:r>
            <a:r>
              <a:rPr lang="en-US" sz="1600" b="1" dirty="0" smtClean="0"/>
              <a:t>to the sequencer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There are other variants of </a:t>
            </a:r>
            <a:r>
              <a:rPr lang="en-US" sz="1600" b="1" dirty="0" smtClean="0"/>
              <a:t>`</a:t>
            </a:r>
            <a:r>
              <a:rPr lang="en-US" sz="1600" b="1" dirty="0" err="1" smtClean="0"/>
              <a:t>uvm_do</a:t>
            </a:r>
            <a:r>
              <a:rPr lang="en-US" sz="1600" b="1" dirty="0" smtClean="0"/>
              <a:t>_* </a:t>
            </a:r>
            <a:r>
              <a:rPr lang="en-US" sz="1600" dirty="0" smtClean="0"/>
              <a:t>macros.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60924" y="1757779"/>
            <a:ext cx="40237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</a:t>
            </a:r>
            <a:r>
              <a:rPr lang="en-US" dirty="0" smtClean="0"/>
              <a:t>keyword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If base class declares a method as </a:t>
            </a:r>
            <a:r>
              <a:rPr lang="en-US" sz="1600" b="1" dirty="0" smtClean="0"/>
              <a:t>virtual</a:t>
            </a:r>
            <a:r>
              <a:rPr lang="en-US" sz="1600" dirty="0" smtClean="0"/>
              <a:t> then the extended class can overwrite it.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60923" y="2896552"/>
            <a:ext cx="4023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dirty="0" smtClean="0"/>
              <a:t>vs</a:t>
            </a:r>
            <a:r>
              <a:rPr lang="en-US" b="1" dirty="0" smtClean="0"/>
              <a:t> task: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They are both methods but: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function</a:t>
            </a:r>
            <a:r>
              <a:rPr lang="en-US" sz="1600" dirty="0" smtClean="0"/>
              <a:t> doesn’t consume </a:t>
            </a:r>
            <a:r>
              <a:rPr lang="en-US" sz="1600" b="1" dirty="0" smtClean="0"/>
              <a:t>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task</a:t>
            </a:r>
            <a:r>
              <a:rPr lang="en-US" sz="1600" dirty="0" smtClean="0"/>
              <a:t> consumes </a:t>
            </a:r>
            <a:r>
              <a:rPr lang="en-US" sz="1600" b="1" dirty="0" smtClean="0"/>
              <a:t>time</a:t>
            </a:r>
            <a:endParaRPr lang="en-US" sz="1600" b="1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85" y="621484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22" y="499668"/>
            <a:ext cx="7121878" cy="60309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4802818" y="806151"/>
            <a:ext cx="267303" cy="543256"/>
          </a:xfrm>
          <a:prstGeom prst="leftBrace">
            <a:avLst>
              <a:gd name="adj1" fmla="val 8333"/>
              <a:gd name="adj2" fmla="val 5140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62123" y="826187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Instantiates driver, </a:t>
            </a:r>
          </a:p>
          <a:p>
            <a:r>
              <a:rPr lang="en-US" sz="1400" dirty="0" smtClean="0"/>
              <a:t>sequencer and monitor</a:t>
            </a:r>
            <a:endParaRPr lang="en-US" sz="1400" dirty="0"/>
          </a:p>
        </p:txBody>
      </p:sp>
      <p:sp>
        <p:nvSpPr>
          <p:cNvPr id="9" name="Left Brace 8"/>
          <p:cNvSpPr/>
          <p:nvPr/>
        </p:nvSpPr>
        <p:spPr>
          <a:xfrm>
            <a:off x="4678528" y="3125129"/>
            <a:ext cx="267303" cy="1730955"/>
          </a:xfrm>
          <a:prstGeom prst="leftBrace">
            <a:avLst>
              <a:gd name="adj1" fmla="val 8333"/>
              <a:gd name="adj2" fmla="val 5140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9621" y="3621274"/>
            <a:ext cx="1524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 </a:t>
            </a:r>
            <a:r>
              <a:rPr lang="en-US" sz="1400" b="1" dirty="0" err="1" smtClean="0"/>
              <a:t>build_phase</a:t>
            </a:r>
            <a:r>
              <a:rPr lang="en-US" sz="1400" dirty="0" smtClean="0"/>
              <a:t> all </a:t>
            </a:r>
          </a:p>
          <a:p>
            <a:r>
              <a:rPr lang="en-US" sz="1400" dirty="0" smtClean="0"/>
              <a:t>components </a:t>
            </a:r>
          </a:p>
          <a:p>
            <a:r>
              <a:rPr lang="en-US" sz="1400" dirty="0" smtClean="0"/>
              <a:t>are created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2296" y="5280498"/>
            <a:ext cx="198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connect_phase</a:t>
            </a:r>
            <a:r>
              <a:rPr lang="en-US" sz="1400" dirty="0" smtClean="0"/>
              <a:t>: connect</a:t>
            </a:r>
          </a:p>
          <a:p>
            <a:r>
              <a:rPr lang="en-US" sz="1400" dirty="0" smtClean="0"/>
              <a:t>components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>
            <a:off x="4677050" y="5280498"/>
            <a:ext cx="295413" cy="772357"/>
          </a:xfrm>
          <a:prstGeom prst="leftBrace">
            <a:avLst>
              <a:gd name="adj1" fmla="val 11338"/>
              <a:gd name="adj2" fmla="val 5255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4793" y="3621274"/>
            <a:ext cx="22885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get_is_active</a:t>
            </a:r>
            <a:r>
              <a:rPr lang="en-US" sz="1600" b="1" dirty="0" smtClean="0"/>
              <a:t>():</a:t>
            </a:r>
            <a:endParaRPr lang="en-US" sz="1400" dirty="0" smtClean="0"/>
          </a:p>
          <a:p>
            <a:r>
              <a:rPr lang="en-US" sz="1400" dirty="0" smtClean="0"/>
              <a:t>Querying the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database to find out if agent is ACTIVE or PASSIVE.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4793" y="1899821"/>
            <a:ext cx="1705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UVM 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Build phase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Connect phase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Run phase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2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85" y="621484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22" y="499668"/>
            <a:ext cx="7121878" cy="60309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4802818" y="806151"/>
            <a:ext cx="267303" cy="543256"/>
          </a:xfrm>
          <a:prstGeom prst="leftBrace">
            <a:avLst>
              <a:gd name="adj1" fmla="val 8333"/>
              <a:gd name="adj2" fmla="val 5140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9585" y="816169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Instantiates driver, </a:t>
            </a:r>
          </a:p>
          <a:p>
            <a:r>
              <a:rPr lang="en-US" sz="1400" dirty="0" smtClean="0"/>
              <a:t>sequencer and monitor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9" y="2791548"/>
            <a:ext cx="2680242" cy="34987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068497" y="4540928"/>
            <a:ext cx="3497802" cy="108751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74" y="99081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TB environment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575733"/>
            <a:ext cx="6015416" cy="617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4" y="2972687"/>
            <a:ext cx="2680242" cy="349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174" y="1487219"/>
            <a:ext cx="40589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Env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Instantiates and connects all structural Components. </a:t>
            </a:r>
          </a:p>
          <a:p>
            <a:r>
              <a:rPr lang="en-US" sz="1400" dirty="0" smtClean="0"/>
              <a:t>In this example, we have only two components: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Scoreboard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Agent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174" y="99081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TB environment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7" y="575733"/>
            <a:ext cx="6015416" cy="6175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4" y="2972687"/>
            <a:ext cx="2680242" cy="3498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4" y="1487219"/>
            <a:ext cx="40589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Env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Instantiates and connects all structural Components. </a:t>
            </a:r>
          </a:p>
          <a:p>
            <a:r>
              <a:rPr lang="en-US" sz="1400" dirty="0" smtClean="0"/>
              <a:t>In this example, we have only two components: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Scoreboard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Agent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642369" y="4412202"/>
            <a:ext cx="4012707" cy="152695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7" y="1690689"/>
            <a:ext cx="9781563" cy="36331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 (</a:t>
            </a:r>
            <a:r>
              <a:rPr lang="en-US" sz="3200" dirty="0" err="1" smtClean="0"/>
              <a:t>Cont</a:t>
            </a:r>
            <a:r>
              <a:rPr lang="mr-IN" sz="3200" dirty="0" smtClean="0"/>
              <a:t>…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408" y="14188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8" y="1706377"/>
            <a:ext cx="6109754" cy="377805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5262976" y="4463753"/>
            <a:ext cx="295413" cy="772357"/>
          </a:xfrm>
          <a:prstGeom prst="leftBrace">
            <a:avLst>
              <a:gd name="adj1" fmla="val 11338"/>
              <a:gd name="adj2" fmla="val 5255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8280" y="4696042"/>
            <a:ext cx="34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run_phase</a:t>
            </a:r>
            <a:r>
              <a:rPr lang="en-US" sz="1400" dirty="0" smtClean="0"/>
              <a:t>: start the sequence in sequencer.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4408" y="2011001"/>
            <a:ext cx="4270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</a:t>
            </a:r>
            <a:r>
              <a:rPr lang="en-US" sz="1400" dirty="0" smtClean="0"/>
              <a:t>instantiates the TB environment and sequence.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Test will </a:t>
            </a:r>
            <a:r>
              <a:rPr lang="en-US" sz="1400" b="1" dirty="0" smtClean="0"/>
              <a:t>launch the sequence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Agent </a:t>
            </a:r>
            <a:r>
              <a:rPr lang="en-US" sz="1400" dirty="0" smtClean="0"/>
              <a:t>(with help of </a:t>
            </a:r>
            <a:r>
              <a:rPr lang="en-US" sz="1400" b="1" dirty="0" smtClean="0"/>
              <a:t>sequencer, driver</a:t>
            </a:r>
            <a:r>
              <a:rPr lang="en-US" sz="1400" dirty="0" smtClean="0"/>
              <a:t>) executes sequence and send it to the device interface.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The </a:t>
            </a:r>
            <a:r>
              <a:rPr lang="en-US" sz="1400" b="1" dirty="0" smtClean="0"/>
              <a:t>monitor</a:t>
            </a:r>
            <a:r>
              <a:rPr lang="en-US" sz="1400" dirty="0" smtClean="0"/>
              <a:t> inside agent will snoop this transaction and </a:t>
            </a:r>
            <a:r>
              <a:rPr lang="en-US" sz="1400" b="1" dirty="0" smtClean="0"/>
              <a:t>collect coverage</a:t>
            </a:r>
            <a:r>
              <a:rPr lang="en-US" sz="1400" dirty="0" smtClean="0"/>
              <a:t>. After the test we can review the coverage and see what kind of test was generated by the sequence.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Monitor will also send the output transaction from device to </a:t>
            </a:r>
            <a:r>
              <a:rPr lang="en-US" sz="1400" b="1" dirty="0" smtClean="0"/>
              <a:t>scoreboard</a:t>
            </a:r>
            <a:r>
              <a:rPr lang="en-US" sz="1400" dirty="0" smtClean="0"/>
              <a:t> for checking.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4408" y="6054570"/>
            <a:ext cx="746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showing </a:t>
            </a:r>
            <a:r>
              <a:rPr lang="en-US" b="1" dirty="0" smtClean="0"/>
              <a:t>driver</a:t>
            </a:r>
            <a:r>
              <a:rPr lang="en-US" dirty="0" smtClean="0"/>
              <a:t>, </a:t>
            </a:r>
            <a:r>
              <a:rPr lang="en-US" b="1" dirty="0" smtClean="0"/>
              <a:t>monitor</a:t>
            </a:r>
            <a:r>
              <a:rPr lang="en-US" dirty="0" smtClean="0"/>
              <a:t> and </a:t>
            </a:r>
            <a:r>
              <a:rPr lang="en-US" b="1" dirty="0" smtClean="0"/>
              <a:t>scoreboard</a:t>
            </a:r>
            <a:r>
              <a:rPr lang="en-US" dirty="0" smtClean="0"/>
              <a:t> code here to keep things simple.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1406434"/>
            <a:ext cx="9499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During the design and verification cycle, following components change the most: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Sequence item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Device interface can change to allow bug fixes, architectural, new feature request etc.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Sequence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It’s basically creates test by randomizing sequence items. Sequence changes a lot.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Test developers tune sequences, add new sequences all the time.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Driver, monitor, scoreboard etc. usually don’t change a lot.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can be other features or components - UVCs (UVM Verification Component)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in the test bench.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Register model (UVC) </a:t>
            </a:r>
            <a:r>
              <a:rPr lang="en-US" sz="1600" dirty="0" smtClean="0"/>
              <a:t>for example. SW driver writes to the register to program device.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Performance</a:t>
            </a:r>
            <a:r>
              <a:rPr lang="en-US" sz="1600" dirty="0" smtClean="0"/>
              <a:t> verification- ensure the device meets performance goal.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Error injection- </a:t>
            </a:r>
            <a:r>
              <a:rPr lang="en-US" sz="1600" dirty="0" smtClean="0"/>
              <a:t>ensure device is robust.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smtClean="0"/>
              <a:t>Reset</a:t>
            </a:r>
            <a:r>
              <a:rPr lang="en-US" sz="1600" dirty="0" smtClean="0"/>
              <a:t> testing- what happens if device gets reset in the middle of a test/kick?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Designs are getting complex- hard to simulate full design. Slow and time consuming.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Simulation Acceleration techniques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Emulate the </a:t>
            </a:r>
            <a:r>
              <a:rPr lang="en-US" sz="1600" dirty="0" err="1" smtClean="0"/>
              <a:t>testbench</a:t>
            </a:r>
            <a:r>
              <a:rPr lang="en-US" sz="1600" dirty="0" smtClean="0"/>
              <a:t> in FPGA.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Wrapping up: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2027871"/>
            <a:ext cx="9943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SV UVM class library provides a framework to create scalable, reusable and modular test benches.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Standard patterns used by all test benches using UVM.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 communication method between sequencer and driver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Separating </a:t>
            </a:r>
            <a:r>
              <a:rPr lang="en-US" dirty="0" err="1" smtClean="0"/>
              <a:t>testbench</a:t>
            </a:r>
            <a:r>
              <a:rPr lang="en-US" dirty="0" smtClean="0"/>
              <a:t> into structural and behavioral elements.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 configuration database model for all components in the </a:t>
            </a:r>
            <a:r>
              <a:rPr lang="en-US" dirty="0" err="1" smtClean="0"/>
              <a:t>tb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Factory registration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Built in phasing (</a:t>
            </a:r>
            <a:r>
              <a:rPr lang="en-US" dirty="0" err="1" smtClean="0"/>
              <a:t>build_phase</a:t>
            </a:r>
            <a:r>
              <a:rPr lang="en-US" dirty="0" smtClean="0"/>
              <a:t>, </a:t>
            </a:r>
            <a:r>
              <a:rPr lang="en-US" dirty="0" err="1" smtClean="0"/>
              <a:t>run_phase</a:t>
            </a:r>
            <a:r>
              <a:rPr lang="en-US" dirty="0" smtClean="0"/>
              <a:t>, </a:t>
            </a:r>
            <a:r>
              <a:rPr lang="en-US" dirty="0" err="1" smtClean="0"/>
              <a:t>connect_phase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). Makes developers life easy.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Encapsulates what varies: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Clear separation or hiding of implementation between sequence/tests and agent.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OOP techniques and SW design patterns are leveraged to achieve this goal.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SystemVerilog</a:t>
            </a:r>
            <a:r>
              <a:rPr lang="en-US" dirty="0" smtClean="0"/>
              <a:t> offers a rich set of language features to verification engineers.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Wrapping up: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84" y="2027871"/>
            <a:ext cx="9943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SystemVerilog</a:t>
            </a:r>
            <a:r>
              <a:rPr lang="en-US" dirty="0" smtClean="0"/>
              <a:t> Virtual Classes, Methods, Interfaces and Their Use in Verification and UVM”, Sunburst Design papers, Clifford E Cummings, Heath Chambers.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UVM documentation: </a:t>
            </a:r>
            <a:r>
              <a:rPr lang="en-US" dirty="0" smtClean="0">
                <a:hlinkClick r:id="rId2"/>
              </a:rPr>
              <a:t>https://verificationacademy.com/verification-methodology-reference/uvm/docs_1.2/html/files/macros/uvm_sequence_defines-svh.html#%60uvm_do_with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source example code from </a:t>
            </a:r>
            <a:r>
              <a:rPr lang="en-US" dirty="0" smtClean="0">
                <a:hlinkClick r:id="rId3"/>
              </a:rPr>
              <a:t>https://www.verificationguide.com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Universal Verification Methodology (UVM) 1.1 User’s Guide, </a:t>
            </a:r>
            <a:r>
              <a:rPr lang="en-US" dirty="0" err="1" smtClean="0"/>
              <a:t>accellera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ARM graphics and media processors: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https://developer.arm.com/ip-products/graphics-and-multimedia/mali-gpus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5"/>
              </a:rPr>
              <a:t>https://workspace.accellera.org/activities/committees/uvm/UVM_Presentation_DAC2011_Final.pdf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3284" y="949910"/>
            <a:ext cx="11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 (</a:t>
            </a:r>
            <a:r>
              <a:rPr lang="en-US" sz="3200" dirty="0" err="1" smtClean="0"/>
              <a:t>Cont</a:t>
            </a:r>
            <a:r>
              <a:rPr lang="mr-IN" sz="3200" dirty="0" smtClean="0"/>
              <a:t>…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7" y="1690689"/>
            <a:ext cx="9781563" cy="363315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323840" y="843280"/>
            <a:ext cx="1016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8480" y="54803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 Silicon </a:t>
            </a:r>
            <a:r>
              <a:rPr lang="en-US" dirty="0" err="1" smtClean="0"/>
              <a:t>Verif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4120" y="5480368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Post- Silicon </a:t>
            </a:r>
            <a:r>
              <a:rPr lang="en-US" dirty="0" err="1" smtClean="0"/>
              <a:t>Verif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 (</a:t>
            </a:r>
            <a:r>
              <a:rPr lang="en-US" sz="3200" dirty="0" err="1" smtClean="0"/>
              <a:t>Cont</a:t>
            </a:r>
            <a:r>
              <a:rPr lang="mr-IN" sz="3200" dirty="0" smtClean="0"/>
              <a:t>…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7" y="1832929"/>
            <a:ext cx="5528253" cy="20533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291233" y="1506061"/>
            <a:ext cx="0" cy="255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8090" y="4028482"/>
            <a:ext cx="176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 Silicon </a:t>
            </a:r>
            <a:r>
              <a:rPr lang="en-US" sz="1400" dirty="0" err="1" smtClean="0"/>
              <a:t>Verif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42747" y="4028482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Post- Silicon </a:t>
            </a:r>
            <a:r>
              <a:rPr lang="en-US" sz="1400" dirty="0" err="1" smtClean="0"/>
              <a:t>Verif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50154" y="1287365"/>
            <a:ext cx="658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 Silicon Verification: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Stress test the design in a </a:t>
            </a:r>
            <a:r>
              <a:rPr lang="en-US" b="1" dirty="0" smtClean="0"/>
              <a:t>simulation environment</a:t>
            </a:r>
            <a:r>
              <a:rPr lang="en-US" dirty="0" smtClean="0"/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Analyze </a:t>
            </a:r>
            <a:r>
              <a:rPr lang="en-US" b="1" dirty="0" smtClean="0"/>
              <a:t>coverage</a:t>
            </a:r>
            <a:r>
              <a:rPr lang="en-US" dirty="0" smtClean="0"/>
              <a:t> to sign off (</a:t>
            </a:r>
            <a:r>
              <a:rPr lang="en-US" dirty="0" err="1" smtClean="0"/>
              <a:t>tapeout</a:t>
            </a:r>
            <a:r>
              <a:rPr lang="en-US" dirty="0" smtClean="0"/>
              <a:t>):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Every line of code should be covered.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Test cases should be able to reach all obscure </a:t>
            </a:r>
            <a:r>
              <a:rPr lang="en-US" b="1" dirty="0" smtClean="0"/>
              <a:t>corner cases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Every possible </a:t>
            </a:r>
            <a:r>
              <a:rPr lang="en-US" b="1" dirty="0" smtClean="0"/>
              <a:t>input combination </a:t>
            </a:r>
            <a:r>
              <a:rPr lang="en-US" dirty="0" smtClean="0"/>
              <a:t>should be exercised.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84907" y="4023521"/>
            <a:ext cx="589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Post- Silicon Verification: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Verify the chip after getting it back from the fab.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Extremely hard to debug </a:t>
            </a:r>
            <a:r>
              <a:rPr lang="en-US" dirty="0" smtClean="0"/>
              <a:t>fails and fix bugs.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8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306" y="1339238"/>
            <a:ext cx="9109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environment contains: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 under test (DUT)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Written in HDL (hardware description language). Verilog, VHDL etc..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can be in house design or an IP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generator and </a:t>
            </a:r>
            <a:r>
              <a:rPr lang="en-US" dirty="0" smtClean="0"/>
              <a:t>Reference model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Written in higher level language (C++, </a:t>
            </a:r>
            <a:r>
              <a:rPr lang="en-US" dirty="0" err="1" smtClean="0"/>
              <a:t>SystemVerilog</a:t>
            </a:r>
            <a:r>
              <a:rPr lang="en-US" dirty="0" smtClean="0"/>
              <a:t>, </a:t>
            </a:r>
            <a:r>
              <a:rPr lang="en-US" dirty="0" err="1" smtClean="0"/>
              <a:t>SystemC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Scoreboard/ checkers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Checks if the output from DUT is correct and valid.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env</a:t>
            </a:r>
            <a:r>
              <a:rPr lang="en-US" dirty="0" smtClean="0"/>
              <a:t> can inherit other child </a:t>
            </a:r>
            <a:r>
              <a:rPr lang="en-US" dirty="0" err="1" smtClean="0"/>
              <a:t>env</a:t>
            </a:r>
            <a:r>
              <a:rPr lang="en-US" dirty="0" smtClean="0"/>
              <a:t> (more on this in later slides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2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b="1" dirty="0"/>
          </a:p>
        </p:txBody>
      </p:sp>
      <p:pic>
        <p:nvPicPr>
          <p:cNvPr id="4" name="Picture 3" descr="../../../../Desktop/Screen%20Shot%202019-02-23%20at%207.50.1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59" y="1096885"/>
            <a:ext cx="5166042" cy="462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7107" y="1809755"/>
            <a:ext cx="5553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design- ARM Mali GPU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 complex functional sub-blocks: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Fixed function </a:t>
            </a:r>
            <a:r>
              <a:rPr lang="en-US" dirty="0" smtClean="0"/>
              <a:t>math heavy units: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Tiler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Vertex Transformation (not shown here) </a:t>
            </a:r>
            <a:r>
              <a:rPr lang="en-US" sz="1600" dirty="0" err="1" smtClean="0"/>
              <a:t>etc</a:t>
            </a:r>
            <a:r>
              <a:rPr lang="mr-IN" sz="1600" dirty="0" smtClean="0"/>
              <a:t>…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Programmable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r>
              <a:rPr lang="en-US" dirty="0" smtClean="0"/>
              <a:t> Core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Executes programs, </a:t>
            </a:r>
            <a:r>
              <a:rPr lang="en-US" sz="1600" b="1" dirty="0" smtClean="0"/>
              <a:t>OpenGL, CUDA</a:t>
            </a:r>
            <a:r>
              <a:rPr lang="en-US" sz="1600" dirty="0" smtClean="0"/>
              <a:t> 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Standardized </a:t>
            </a:r>
            <a:r>
              <a:rPr lang="en-US" b="1" dirty="0" smtClean="0"/>
              <a:t>bus protocols</a:t>
            </a:r>
            <a:r>
              <a:rPr lang="en-US" dirty="0" smtClean="0"/>
              <a:t>: APB, AXI etc.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Cache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Data masters</a:t>
            </a:r>
            <a:r>
              <a:rPr lang="en-US" dirty="0" smtClean="0"/>
              <a:t> (vertex and fragment queue).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And more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9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07" y="180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Pre-Silicon Verification</a:t>
            </a:r>
            <a:endParaRPr lang="en-US" sz="3200" dirty="0"/>
          </a:p>
        </p:txBody>
      </p:sp>
      <p:pic>
        <p:nvPicPr>
          <p:cNvPr id="4" name="Picture 3" descr="../../../../Desktop/Screen%20Shot%202019-02-23%20at%207.50.1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59" y="1096885"/>
            <a:ext cx="5166042" cy="46218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7107" y="1549916"/>
            <a:ext cx="555365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of pre-silicon verification: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Individually</a:t>
            </a:r>
            <a:r>
              <a:rPr lang="en-US" dirty="0" smtClean="0"/>
              <a:t> verify all these different sub-blocks inside GPU.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Verify that all blocks interact and work coherently after final integration.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No unexpected surprises.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Example: run an OpenGL program and make sure it’s rendering an image correctly.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Exhaustively cover all real life scenarios including extremely hard to hit edge cases.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06" y="5166383"/>
            <a:ext cx="555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can get quite complicated- lets dive into a sim environment of one of the sub-blocks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8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2603</Words>
  <Application>Microsoft Macintosh PowerPoint</Application>
  <PresentationFormat>Widescreen</PresentationFormat>
  <Paragraphs>341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Mangal</vt:lpstr>
      <vt:lpstr>Times New Roman</vt:lpstr>
      <vt:lpstr>Arial</vt:lpstr>
      <vt:lpstr>Office Theme</vt:lpstr>
      <vt:lpstr>SystemVerilog and UVM</vt:lpstr>
      <vt:lpstr>Synopsys</vt:lpstr>
      <vt:lpstr>Motivation (Cont…)</vt:lpstr>
      <vt:lpstr>Motivation (Cont…)</vt:lpstr>
      <vt:lpstr>Motivation (Cont…)</vt:lpstr>
      <vt:lpstr>Motivation (Cont…)</vt:lpstr>
      <vt:lpstr>Pre-Silicon Verification</vt:lpstr>
      <vt:lpstr>Pre-Silicon Verification</vt:lpstr>
      <vt:lpstr>Pre-Silicon Verification</vt:lpstr>
      <vt:lpstr>Pre-Silicon Verification</vt:lpstr>
      <vt:lpstr>Pre-Silicon Verification</vt:lpstr>
      <vt:lpstr>Pre-Silicon Verification</vt:lpstr>
      <vt:lpstr>Programming language for verif</vt:lpstr>
      <vt:lpstr>Why SystemVerilog</vt:lpstr>
      <vt:lpstr>UVM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</vt:lpstr>
      <vt:lpstr>UVM architecture: Example</vt:lpstr>
      <vt:lpstr>UVM architecture- Example</vt:lpstr>
      <vt:lpstr>UVM architecture- Example</vt:lpstr>
      <vt:lpstr>UVM architecture- Example</vt:lpstr>
      <vt:lpstr>UVM architecture- Example</vt:lpstr>
      <vt:lpstr>Example code</vt:lpstr>
      <vt:lpstr>Example code</vt:lpstr>
      <vt:lpstr>UVM architecture- Example</vt:lpstr>
      <vt:lpstr>UVM architecture-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and UVM</dc:title>
  <dc:creator>Microsoft Office User</dc:creator>
  <cp:lastModifiedBy>Microsoft Office User</cp:lastModifiedBy>
  <cp:revision>235</cp:revision>
  <dcterms:created xsi:type="dcterms:W3CDTF">2019-04-15T00:07:14Z</dcterms:created>
  <dcterms:modified xsi:type="dcterms:W3CDTF">2019-04-15T15:58:58Z</dcterms:modified>
</cp:coreProperties>
</file>