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7" r:id="rId4"/>
    <p:sldId id="268" r:id="rId5"/>
    <p:sldId id="275" r:id="rId6"/>
    <p:sldId id="27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80" r:id="rId15"/>
    <p:sldId id="281" r:id="rId16"/>
    <p:sldId id="291" r:id="rId17"/>
    <p:sldId id="293" r:id="rId18"/>
    <p:sldId id="292" r:id="rId19"/>
    <p:sldId id="297" r:id="rId20"/>
    <p:sldId id="278" r:id="rId21"/>
    <p:sldId id="294" r:id="rId22"/>
    <p:sldId id="29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EAEAEA"/>
    <a:srgbClr val="FF0000"/>
    <a:srgbClr val="0000CC"/>
    <a:srgbClr val="003300"/>
    <a:srgbClr val="6600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4" autoAdjust="0"/>
    <p:restoredTop sz="98157" autoAdjust="0"/>
  </p:normalViewPr>
  <p:slideViewPr>
    <p:cSldViewPr>
      <p:cViewPr varScale="1">
        <p:scale>
          <a:sx n="100" d="100"/>
          <a:sy n="100" d="100"/>
        </p:scale>
        <p:origin x="-120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5D8932D5-97FF-4D1C-8F68-20EED956AEA5}" type="datetimeFigureOut">
              <a:rPr lang="en-US"/>
              <a:pPr>
                <a:defRPr/>
              </a:pPr>
              <a:t>2/23/13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99E97A5-26E0-4979-8ADA-7FBF4835D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D1D87E6-5BBB-428A-BF79-557CF195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2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25"/>
            <a:ext cx="9144000" cy="752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053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3053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D4FFBFCC-3E38-465F-9408-4151F463B3DB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8ACDD74D-CB71-40E2-A6B2-20C729322B3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657401" y="26035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6AC5D99-D792-462E-A9B0-9631E5ED04A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478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D4FFBFCC-3E38-465F-9408-4151F463B3DB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8ACDD74D-CB71-40E2-A6B2-20C729322B3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657401" y="26035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6AC5D99-D792-462E-A9B0-9631E5ED04A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478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7B7E6152-7EC7-4613-AF2A-DFDC724E0556}" type="slidenum">
              <a:rPr lang="en-US" sz="1600">
                <a:latin typeface="Tahoma" pitchFamily="34" charset="0"/>
                <a:ea typeface="Tahoma" pitchFamily="34" charset="0"/>
                <a:cs typeface="Tahoma" pitchFamily="34" charset="0"/>
              </a:rPr>
              <a:pPr algn="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4" r:id="rId1"/>
    <p:sldLayoutId id="2147484013" r:id="rId2"/>
    <p:sldLayoutId id="2147484011" r:id="rId3"/>
    <p:sldLayoutId id="2147484008" r:id="rId4"/>
    <p:sldLayoutId id="2147484005" r:id="rId5"/>
    <p:sldLayoutId id="214748401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016" r:id="rId1"/>
    <p:sldLayoutId id="2147484018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Arial" pitchFamily="34" charset="0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Arial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>
          <a:solidFill>
            <a:srgbClr val="000000"/>
          </a:solidFill>
          <a:latin typeface="Arial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1600">
          <a:solidFill>
            <a:srgbClr val="000000"/>
          </a:solidFill>
          <a:latin typeface="Arial" pitchFamily="34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Arial" pitchFamily="34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DPA Tolerant AES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Review 1</a:t>
            </a:r>
          </a:p>
          <a:p>
            <a:r>
              <a:rPr lang="en-US" sz="2000" dirty="0" err="1" smtClean="0"/>
              <a:t>Amandeep</a:t>
            </a:r>
            <a:r>
              <a:rPr lang="en-US" sz="2000" dirty="0" smtClean="0"/>
              <a:t> S. </a:t>
            </a:r>
            <a:r>
              <a:rPr lang="en-US" sz="2000" dirty="0" err="1" smtClean="0"/>
              <a:t>Chhabra</a:t>
            </a:r>
            <a:r>
              <a:rPr lang="en-US" sz="2000" dirty="0" smtClean="0"/>
              <a:t>, </a:t>
            </a:r>
            <a:r>
              <a:rPr lang="en-US" sz="2000" dirty="0" err="1" smtClean="0"/>
              <a:t>Adil</a:t>
            </a:r>
            <a:r>
              <a:rPr lang="en-US" sz="2000" dirty="0" smtClean="0"/>
              <a:t> </a:t>
            </a:r>
            <a:r>
              <a:rPr lang="en-US" sz="2000" dirty="0" err="1" smtClean="0"/>
              <a:t>Sadik</a:t>
            </a:r>
            <a:r>
              <a:rPr lang="en-US" sz="2000" dirty="0" smtClean="0"/>
              <a:t>, Dechhin Lama, </a:t>
            </a:r>
            <a:r>
              <a:rPr lang="en-US" sz="2000" dirty="0" err="1" smtClean="0"/>
              <a:t>Weo-Hao</a:t>
            </a:r>
            <a:r>
              <a:rPr lang="en-US" sz="2000" dirty="0" smtClean="0"/>
              <a:t> Yuan, &amp; Jun Yin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pic>
        <p:nvPicPr>
          <p:cNvPr id="4" name="Picture 3" descr="Screen Shot 2013-02-23 at 4.4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6934200" cy="55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6645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38301" y="-571502"/>
            <a:ext cx="5867400" cy="8686802"/>
          </a:xfrm>
        </p:spPr>
        <p:txBody>
          <a:bodyPr/>
          <a:lstStyle/>
          <a:p>
            <a:r>
              <a:rPr lang="en-US" sz="3200" dirty="0" smtClean="0"/>
              <a:t>To fully validate the core, a verification environment is developed.</a:t>
            </a:r>
          </a:p>
          <a:p>
            <a:r>
              <a:rPr lang="en-US" sz="3200" dirty="0" smtClean="0"/>
              <a:t>Golden Model: written in C</a:t>
            </a:r>
          </a:p>
          <a:p>
            <a:r>
              <a:rPr lang="en-US" sz="3200" dirty="0" smtClean="0"/>
              <a:t>RTL: written in Verilog</a:t>
            </a:r>
          </a:p>
          <a:p>
            <a:r>
              <a:rPr lang="en-US" sz="3200" dirty="0" smtClean="0"/>
              <a:t>Interfaces, </a:t>
            </a:r>
            <a:r>
              <a:rPr lang="en-US" sz="3200" dirty="0" err="1" smtClean="0"/>
              <a:t>Testbench</a:t>
            </a:r>
            <a:r>
              <a:rPr lang="en-US" sz="3200" dirty="0" smtClean="0"/>
              <a:t>, Checker Class, Environment Class, Packet Generator: Written in </a:t>
            </a:r>
            <a:r>
              <a:rPr lang="en-US" sz="3200" dirty="0" err="1" smtClean="0"/>
              <a:t>SystemVerilog</a:t>
            </a:r>
            <a:endParaRPr lang="en-US" sz="3200" dirty="0" smtClean="0"/>
          </a:p>
          <a:p>
            <a:r>
              <a:rPr lang="en-US" sz="3200" dirty="0" smtClean="0"/>
              <a:t>VCS Simulator </a:t>
            </a:r>
          </a:p>
        </p:txBody>
      </p:sp>
    </p:spTree>
    <p:extLst>
      <p:ext uri="{BB962C8B-B14F-4D97-AF65-F5344CB8AC3E}">
        <p14:creationId xmlns:p14="http://schemas.microsoft.com/office/powerpoint/2010/main" val="190963681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Operations</a:t>
            </a:r>
            <a:endParaRPr lang="en-US" dirty="0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705100" y="-1638301"/>
            <a:ext cx="3733801" cy="8686802"/>
          </a:xfrm>
        </p:spPr>
        <p:txBody>
          <a:bodyPr/>
          <a:lstStyle/>
          <a:p>
            <a:r>
              <a:rPr lang="en-US" sz="2800" dirty="0" smtClean="0"/>
              <a:t>Randomize data, key, reset, mode of Operation</a:t>
            </a:r>
          </a:p>
          <a:p>
            <a:r>
              <a:rPr lang="en-US" sz="2800" dirty="0" smtClean="0"/>
              <a:t>Send random stimuli to DUT and golden model</a:t>
            </a:r>
          </a:p>
          <a:p>
            <a:r>
              <a:rPr lang="en-US" sz="2800" dirty="0" smtClean="0"/>
              <a:t>Mimic DUT operation and timing in golden model</a:t>
            </a:r>
          </a:p>
          <a:p>
            <a:r>
              <a:rPr lang="en-US" sz="2800" dirty="0" smtClean="0"/>
              <a:t>Compare outputs with expected </a:t>
            </a:r>
            <a:r>
              <a:rPr lang="en-US" sz="2800" dirty="0" smtClean="0"/>
              <a:t>value</a:t>
            </a:r>
            <a:endParaRPr lang="en-US" sz="40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Config.txt</a:t>
            </a:r>
            <a:r>
              <a:rPr lang="en-US" sz="2800" dirty="0" smtClean="0"/>
              <a:t>: file to constrain input vectors to reach corner cases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563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88743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DPA attacks against AES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94310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of AES against DPA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0913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r>
              <a:rPr lang="en-US" dirty="0" smtClean="0"/>
              <a:t>Circuit Level:</a:t>
            </a:r>
          </a:p>
          <a:p>
            <a:pPr lvl="1"/>
            <a:r>
              <a:rPr lang="en-US" dirty="0"/>
              <a:t>Analog Power Supply to Isolate Crypto Core from battery while core is processing the data. The power supply measured on battery becomes independent of operations executed at the AES core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Architectural Level</a:t>
            </a:r>
          </a:p>
          <a:p>
            <a:pPr lvl="1"/>
            <a:r>
              <a:rPr lang="en-US" dirty="0"/>
              <a:t>Randomized masking input data can be added to Standard AES algorithm. Power signature of AEC core becomes independent of input data due randomization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Gate Level</a:t>
            </a:r>
          </a:p>
          <a:p>
            <a:pPr lvl="1"/>
            <a:r>
              <a:rPr lang="en-US" dirty="0" smtClean="0"/>
              <a:t>WDDL </a:t>
            </a:r>
            <a:r>
              <a:rPr lang="en-US" dirty="0"/>
              <a:t>components of standard cells minimize the risk of determining power during core execution since power consumed during operation does not directly related the external battery of the circuit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09625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r>
              <a:rPr lang="en-US" dirty="0" smtClean="0"/>
              <a:t>Circuit Level:</a:t>
            </a:r>
          </a:p>
          <a:p>
            <a:pPr lvl="1"/>
            <a:r>
              <a:rPr lang="en-US" dirty="0"/>
              <a:t>Analog Power Supply to Isolate Crypto Core from battery while core is processing the data. The power supply measured on battery becomes independent of operations executed at the AES core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Architectural Level</a:t>
            </a:r>
          </a:p>
          <a:p>
            <a:pPr lvl="1"/>
            <a:r>
              <a:rPr lang="en-US" dirty="0"/>
              <a:t>Randomized masking input data can be added to Standard AES algorithm. Power signature of AEC core becomes independent of input data due randomization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Gate Level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WDDL </a:t>
            </a:r>
            <a:r>
              <a:rPr lang="en-US" dirty="0">
                <a:solidFill>
                  <a:srgbClr val="FF0000"/>
                </a:solidFill>
              </a:rPr>
              <a:t>components of standard cells minimize the risk of determining power during core execution since power consumed during operation does not directly related the external battery of the circuit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4126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Gate Level?</a:t>
            </a:r>
            <a:endParaRPr lang="en-US" dirty="0"/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60676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Wave Dynamic Differential Logic (WDDL) </a:t>
            </a:r>
            <a:endParaRPr lang="en-US" sz="3000" dirty="0"/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34703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Comparison with Std. Gates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905000" y="-533400"/>
            <a:ext cx="5334000" cy="868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479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0"/>
          </a:xfrm>
        </p:spPr>
        <p:txBody>
          <a:bodyPr/>
          <a:lstStyle/>
          <a:p>
            <a:r>
              <a:rPr lang="en-US" dirty="0" smtClean="0"/>
              <a:t>Differential Power Analysis </a:t>
            </a:r>
            <a:br>
              <a:rPr lang="en-US" dirty="0" smtClean="0"/>
            </a:br>
            <a:r>
              <a:rPr lang="en-US" dirty="0" smtClean="0"/>
              <a:t>(DPA)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905000" y="-533400"/>
            <a:ext cx="5334000" cy="868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with Other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8128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719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838200"/>
            <a:ext cx="8910638" cy="5715000"/>
          </a:xfrm>
        </p:spPr>
        <p:txBody>
          <a:bodyPr vert="horz"/>
          <a:lstStyle/>
          <a:p>
            <a:r>
              <a:rPr lang="en-US" sz="2800" dirty="0" smtClean="0"/>
              <a:t>Side Channel Attack:</a:t>
            </a:r>
          </a:p>
          <a:p>
            <a:pPr lvl="1"/>
            <a:r>
              <a:rPr lang="en-US" sz="2800" dirty="0"/>
              <a:t>Physical Implementation provides the attacker information</a:t>
            </a:r>
          </a:p>
          <a:p>
            <a:pPr lvl="1"/>
            <a:r>
              <a:rPr lang="en-US" sz="2800" dirty="0" smtClean="0"/>
              <a:t>E.g</a:t>
            </a:r>
            <a:r>
              <a:rPr lang="en-US" sz="2800" dirty="0"/>
              <a:t>. Time Delay, Power Consumption, </a:t>
            </a:r>
            <a:r>
              <a:rPr lang="en-US" sz="2800" dirty="0" smtClean="0"/>
              <a:t>etc.</a:t>
            </a:r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 smtClean="0"/>
              <a:t>DPA</a:t>
            </a:r>
            <a:endParaRPr lang="en-US" sz="2800" dirty="0"/>
          </a:p>
          <a:p>
            <a:pPr lvl="1"/>
            <a:r>
              <a:rPr lang="en-US" sz="2800" dirty="0" smtClean="0"/>
              <a:t>Very Effective in finding the secret key using off-the-shelf devices</a:t>
            </a:r>
          </a:p>
          <a:p>
            <a:pPr lvl="1"/>
            <a:r>
              <a:rPr lang="en-US" sz="2800" dirty="0" smtClean="0"/>
              <a:t>Extract information from the power consumption that is correlated to the secret key.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Encryption Standard</a:t>
            </a:r>
            <a:br>
              <a:rPr lang="en-US" dirty="0" smtClean="0"/>
            </a:br>
            <a:r>
              <a:rPr lang="en-US" dirty="0" smtClean="0"/>
              <a:t>(AES)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19200"/>
            <a:ext cx="4343400" cy="4457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128 bits</a:t>
            </a:r>
          </a:p>
          <a:p>
            <a:r>
              <a:rPr lang="en-US" sz="2400" dirty="0" smtClean="0"/>
              <a:t>Data Blocks: 128 bits</a:t>
            </a:r>
          </a:p>
          <a:p>
            <a:endParaRPr lang="en-US" sz="2400" dirty="0"/>
          </a:p>
          <a:p>
            <a:r>
              <a:rPr lang="en-US" sz="2400" b="1" dirty="0" smtClean="0"/>
              <a:t>AES operation: </a:t>
            </a:r>
          </a:p>
          <a:p>
            <a:r>
              <a:rPr lang="en-US" sz="2400" i="1" dirty="0" smtClean="0"/>
              <a:t>Encryption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4x4 matrix of bytes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Transformed in Rounds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Key is expanded and added to each Round.</a:t>
            </a:r>
          </a:p>
          <a:p>
            <a:r>
              <a:rPr lang="en-US" sz="2400" i="1" dirty="0" smtClean="0"/>
              <a:t>Decryption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Similar to Encryption but reversed.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Expanded Key is Added in reverse order.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Core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38301" y="-571502"/>
            <a:ext cx="5867400" cy="8686802"/>
          </a:xfrm>
        </p:spPr>
        <p:txBody>
          <a:bodyPr/>
          <a:lstStyle/>
          <a:p>
            <a:r>
              <a:rPr lang="en-US" sz="2800" dirty="0" err="1" smtClean="0"/>
              <a:t>OpenCores.org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Author: </a:t>
            </a:r>
            <a:r>
              <a:rPr lang="en-US" sz="2800" i="1" dirty="0"/>
              <a:t>Rudolf </a:t>
            </a:r>
            <a:r>
              <a:rPr lang="en-US" sz="2800" i="1" dirty="0" err="1"/>
              <a:t>Usselmann</a:t>
            </a:r>
            <a:r>
              <a:rPr lang="en-US" sz="2800" i="1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RTL written in Verilog</a:t>
            </a:r>
          </a:p>
          <a:p>
            <a:endParaRPr lang="en-US" sz="2800" dirty="0" smtClean="0"/>
          </a:p>
          <a:p>
            <a:r>
              <a:rPr lang="en-US" sz="2800" dirty="0" smtClean="0"/>
              <a:t>Concise, Well written Microarchitecture Specification</a:t>
            </a:r>
          </a:p>
          <a:p>
            <a:endParaRPr lang="en-US" sz="2800" dirty="0" smtClean="0"/>
          </a:p>
          <a:p>
            <a:r>
              <a:rPr lang="en-US" sz="2800" dirty="0" smtClean="0"/>
              <a:t>Very Basic Verification Environment with limited test cases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31274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Microarchitecture (Encryption)</a:t>
            </a:r>
            <a:endParaRPr lang="en-US" dirty="0"/>
          </a:p>
        </p:txBody>
      </p:sp>
      <p:pic>
        <p:nvPicPr>
          <p:cNvPr id="6" name="Picture 5" descr="Screen Shot 2013-02-23 at 4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886102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969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Microarchitecture (Decryption)</a:t>
            </a:r>
            <a:endParaRPr lang="en-US" dirty="0"/>
          </a:p>
        </p:txBody>
      </p:sp>
      <p:pic>
        <p:nvPicPr>
          <p:cNvPr id="4" name="Picture 3" descr="Screen Shot 2013-02-23 at 4.3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838200"/>
            <a:ext cx="888542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477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pic>
        <p:nvPicPr>
          <p:cNvPr id="4" name="Picture 3" descr="Screen Shot 2013-02-23 at 4.4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56074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1165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1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revSlide">
  <a:themeElements>
    <a:clrScheme name="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3_trevSlid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slideFormatARM</Template>
  <TotalTime>29424</TotalTime>
  <Words>474</Words>
  <Application>Microsoft Macintosh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1_trevSlide</vt:lpstr>
      <vt:lpstr>3_trevSlide</vt:lpstr>
      <vt:lpstr>Implementation of DPA Tolerant AES Core</vt:lpstr>
      <vt:lpstr>Differential Power Analysis  (DPA)</vt:lpstr>
      <vt:lpstr>DPA</vt:lpstr>
      <vt:lpstr>Advanced Encryption Standard (AES)</vt:lpstr>
      <vt:lpstr>AES Algorithm</vt:lpstr>
      <vt:lpstr>AES Core</vt:lpstr>
      <vt:lpstr>Microarchitecture (Encryption)</vt:lpstr>
      <vt:lpstr>Microarchitecture (Decryption)</vt:lpstr>
      <vt:lpstr>Timing Diagrams</vt:lpstr>
      <vt:lpstr>Timing Diagrams</vt:lpstr>
      <vt:lpstr>Verification Testbench</vt:lpstr>
      <vt:lpstr>Flow of Operations</vt:lpstr>
      <vt:lpstr>DPA attacks against AES Core</vt:lpstr>
      <vt:lpstr>Vulnerability of AES against DPA</vt:lpstr>
      <vt:lpstr>Approaches</vt:lpstr>
      <vt:lpstr>Approaches</vt:lpstr>
      <vt:lpstr>Why Gate Level?</vt:lpstr>
      <vt:lpstr>Wave Dynamic Differential Logic (WDDL) </vt:lpstr>
      <vt:lpstr>Comparison with Std. Gates</vt:lpstr>
      <vt:lpstr>Comparisons with Other Works</vt:lpstr>
      <vt:lpstr>THE END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Dechhin Lama</cp:lastModifiedBy>
  <cp:revision>3012</cp:revision>
  <dcterms:created xsi:type="dcterms:W3CDTF">2007-05-18T18:14:34Z</dcterms:created>
  <dcterms:modified xsi:type="dcterms:W3CDTF">2013-02-23T22:16:47Z</dcterms:modified>
</cp:coreProperties>
</file>