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4000" r:id="rId2"/>
  </p:sldMasterIdLst>
  <p:notesMasterIdLst>
    <p:notesMasterId r:id="rId30"/>
  </p:notesMasterIdLst>
  <p:handoutMasterIdLst>
    <p:handoutMasterId r:id="rId31"/>
  </p:handoutMasterIdLst>
  <p:sldIdLst>
    <p:sldId id="256" r:id="rId3"/>
    <p:sldId id="277" r:id="rId4"/>
    <p:sldId id="268" r:id="rId5"/>
    <p:sldId id="275" r:id="rId6"/>
    <p:sldId id="271" r:id="rId7"/>
    <p:sldId id="284" r:id="rId8"/>
    <p:sldId id="285" r:id="rId9"/>
    <p:sldId id="286" r:id="rId10"/>
    <p:sldId id="287" r:id="rId11"/>
    <p:sldId id="288" r:id="rId12"/>
    <p:sldId id="289" r:id="rId13"/>
    <p:sldId id="310" r:id="rId14"/>
    <p:sldId id="305" r:id="rId15"/>
    <p:sldId id="306" r:id="rId16"/>
    <p:sldId id="307" r:id="rId17"/>
    <p:sldId id="308" r:id="rId18"/>
    <p:sldId id="309" r:id="rId19"/>
    <p:sldId id="299" r:id="rId20"/>
    <p:sldId id="280" r:id="rId21"/>
    <p:sldId id="281" r:id="rId22"/>
    <p:sldId id="291" r:id="rId23"/>
    <p:sldId id="293" r:id="rId24"/>
    <p:sldId id="292" r:id="rId25"/>
    <p:sldId id="297" r:id="rId26"/>
    <p:sldId id="278" r:id="rId27"/>
    <p:sldId id="294" r:id="rId28"/>
    <p:sldId id="296" r:id="rId2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0"/>
    <a:srgbClr val="EAEAEA"/>
    <a:srgbClr val="FF0000"/>
    <a:srgbClr val="0000CC"/>
    <a:srgbClr val="003300"/>
    <a:srgbClr val="660066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4" autoAdjust="0"/>
    <p:restoredTop sz="98157" autoAdjust="0"/>
  </p:normalViewPr>
  <p:slideViewPr>
    <p:cSldViewPr>
      <p:cViewPr varScale="1">
        <p:scale>
          <a:sx n="109" d="100"/>
          <a:sy n="109" d="100"/>
        </p:scale>
        <p:origin x="-15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>
            <a:lvl1pPr algn="l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>
            <a:lvl1pPr algn="r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5D8932D5-97FF-4D1C-8F68-20EED956AEA5}" type="datetimeFigureOut">
              <a:rPr lang="en-US"/>
              <a:pPr>
                <a:defRPr/>
              </a:pPr>
              <a:t>2/24/13</a:t>
            </a:fld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b" anchorCtr="0" compatLnSpc="1">
            <a:prstTxWarp prst="textNoShape">
              <a:avLst/>
            </a:prstTxWarp>
          </a:bodyPr>
          <a:lstStyle>
            <a:lvl1pPr algn="l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b" anchorCtr="0" compatLnSpc="1">
            <a:prstTxWarp prst="textNoShape">
              <a:avLst/>
            </a:prstTxWarp>
          </a:bodyPr>
          <a:lstStyle>
            <a:lvl1pPr algn="r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499E97A5-26E0-4979-8ADA-7FBF4835D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>
            <a:lvl1pPr algn="l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b" anchorCtr="0" compatLnSpc="1">
            <a:prstTxWarp prst="textNoShape">
              <a:avLst/>
            </a:prstTxWarp>
          </a:bodyPr>
          <a:lstStyle>
            <a:lvl1pPr algn="l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4D1D87E6-5BBB-428A-BF79-557CF195D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02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765175"/>
            <a:ext cx="4378325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765175"/>
            <a:ext cx="43799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8125"/>
            <a:ext cx="9144000" cy="752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295400"/>
            <a:ext cx="430530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30530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50888" y="6629400"/>
            <a:ext cx="335024" cy="198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D4FFBFCC-3E38-465F-9408-4151F463B3DB}" type="slidenum">
              <a:rPr lang="en-GB" sz="90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350888" y="6629400"/>
            <a:ext cx="335024" cy="198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8ACDD74D-CB71-40E2-A6B2-20C729322B36}" type="slidenum">
              <a:rPr lang="en-GB" sz="90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657401" y="260350"/>
            <a:ext cx="335024" cy="198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C6AC5D99-D792-462E-A9B0-9631E5ED04A6}" type="slidenum">
              <a:rPr lang="en-GB" sz="90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4478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50888" y="6629400"/>
            <a:ext cx="335024" cy="198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D4FFBFCC-3E38-465F-9408-4151F463B3DB}" type="slidenum">
              <a:rPr lang="en-GB" sz="90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350888" y="6629400"/>
            <a:ext cx="335024" cy="198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8ACDD74D-CB71-40E2-A6B2-20C729322B36}" type="slidenum">
              <a:rPr lang="en-GB" sz="90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657401" y="260350"/>
            <a:ext cx="335024" cy="198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C6AC5D99-D792-462E-A9B0-9631E5ED04A6}" type="slidenum">
              <a:rPr lang="en-GB" sz="90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478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765175"/>
            <a:ext cx="8910638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</a:t>
            </a:r>
          </a:p>
          <a:p>
            <a:pPr lvl="2"/>
            <a:r>
              <a:rPr lang="en-GB" dirty="0" smtClean="0"/>
              <a:t>Third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59" name="Text Box 11"/>
          <p:cNvSpPr txBox="1">
            <a:spLocks noChangeArrowheads="1"/>
          </p:cNvSpPr>
          <p:nvPr userDrawn="1"/>
        </p:nvSpPr>
        <p:spPr bwMode="auto">
          <a:xfrm>
            <a:off x="8382000" y="6583363"/>
            <a:ext cx="762000" cy="27792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algn="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7B7E6152-7EC7-4613-AF2A-DFDC724E0556}" type="slidenum">
              <a:rPr lang="en-US" sz="1600">
                <a:latin typeface="Tahoma" pitchFamily="34" charset="0"/>
                <a:ea typeface="Tahoma" pitchFamily="34" charset="0"/>
                <a:cs typeface="Tahoma" pitchFamily="34" charset="0"/>
              </a:rPr>
              <a:pPr algn="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14" r:id="rId1"/>
    <p:sldLayoutId id="2147484013" r:id="rId2"/>
    <p:sldLayoutId id="2147484011" r:id="rId3"/>
    <p:sldLayoutId id="2147484008" r:id="rId4"/>
    <p:sldLayoutId id="2147484005" r:id="rId5"/>
    <p:sldLayoutId id="2147484017" r:id="rId6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01625" indent="-301625" algn="l" defTabSz="801688" rtl="0" eaLnBrk="0" fontAlgn="ctr" hangingPunct="0">
        <a:spcBef>
          <a:spcPct val="25000"/>
        </a:spcBef>
        <a:spcAft>
          <a:spcPct val="0"/>
        </a:spcAft>
        <a:buClrTx/>
        <a:buSzPct val="125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650875" indent="-249238" algn="l" defTabSz="801688" rtl="0" eaLnBrk="0" fontAlgn="ctr" hangingPunct="0">
        <a:spcBef>
          <a:spcPct val="25000"/>
        </a:spcBef>
        <a:spcAft>
          <a:spcPct val="0"/>
        </a:spcAft>
        <a:buClrTx/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001713" indent="-200025" algn="l" defTabSz="801688" rtl="0" eaLnBrk="0" fontAlgn="ctr" hangingPunct="0">
        <a:spcBef>
          <a:spcPct val="25000"/>
        </a:spcBef>
        <a:spcAft>
          <a:spcPct val="0"/>
        </a:spcAft>
        <a:buClrTx/>
        <a:buSzPct val="125000"/>
        <a:buFont typeface="Wingdings" pitchFamily="2" charset="2"/>
        <a:buChar char="§"/>
        <a:defRPr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403350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Char char="§"/>
        <a:defRPr sz="1600">
          <a:solidFill>
            <a:srgbClr val="000000"/>
          </a:solidFill>
          <a:latin typeface="+mn-lt"/>
        </a:defRPr>
      </a:lvl4pPr>
      <a:lvl5pPr marL="18034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016" r:id="rId1"/>
    <p:sldLayoutId id="2147484018" r:id="rId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34" charset="0"/>
          <a:ea typeface="+mj-ea"/>
          <a:cs typeface="+mj-cs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01625" indent="-301625" algn="l" defTabSz="801688" rtl="0" eaLnBrk="0" fontAlgn="ctr" hangingPunct="0">
        <a:spcBef>
          <a:spcPct val="25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Char char="§"/>
        <a:defRPr sz="2400">
          <a:solidFill>
            <a:srgbClr val="000000"/>
          </a:solidFill>
          <a:latin typeface="Arial" pitchFamily="34" charset="0"/>
          <a:ea typeface="+mn-ea"/>
          <a:cs typeface="+mn-cs"/>
        </a:defRPr>
      </a:lvl1pPr>
      <a:lvl2pPr marL="650875" indent="-249238" algn="l" defTabSz="801688" rtl="0" eaLnBrk="0" fontAlgn="ctr" hangingPunct="0">
        <a:spcBef>
          <a:spcPct val="25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Arial" pitchFamily="34" charset="0"/>
        </a:defRPr>
      </a:lvl2pPr>
      <a:lvl3pPr marL="1001713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Char char="§"/>
        <a:defRPr>
          <a:solidFill>
            <a:srgbClr val="000000"/>
          </a:solidFill>
          <a:latin typeface="Arial" pitchFamily="34" charset="0"/>
        </a:defRPr>
      </a:lvl3pPr>
      <a:lvl4pPr marL="1403350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Char char="§"/>
        <a:defRPr sz="1600">
          <a:solidFill>
            <a:srgbClr val="000000"/>
          </a:solidFill>
          <a:latin typeface="Arial" pitchFamily="34" charset="0"/>
        </a:defRPr>
      </a:lvl4pPr>
      <a:lvl5pPr marL="18034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Arial" pitchFamily="34" charset="0"/>
        </a:defRPr>
      </a:lvl5pPr>
      <a:lvl6pPr marL="22606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of DPA Tolerant AES 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Review 1</a:t>
            </a:r>
          </a:p>
          <a:p>
            <a:r>
              <a:rPr lang="en-US" sz="2000" dirty="0" err="1" smtClean="0"/>
              <a:t>Amandeep</a:t>
            </a:r>
            <a:r>
              <a:rPr lang="en-US" sz="2000" dirty="0" smtClean="0"/>
              <a:t> S. </a:t>
            </a:r>
            <a:r>
              <a:rPr lang="en-US" sz="2000" dirty="0" err="1" smtClean="0"/>
              <a:t>Chhabra</a:t>
            </a:r>
            <a:r>
              <a:rPr lang="en-US" sz="2000" dirty="0" smtClean="0"/>
              <a:t>, </a:t>
            </a:r>
            <a:r>
              <a:rPr lang="en-US" sz="2000" dirty="0" err="1" smtClean="0"/>
              <a:t>Adil</a:t>
            </a:r>
            <a:r>
              <a:rPr lang="en-US" sz="2000" dirty="0" smtClean="0"/>
              <a:t> </a:t>
            </a:r>
            <a:r>
              <a:rPr lang="en-US" sz="2000" dirty="0" err="1" smtClean="0"/>
              <a:t>Sadik</a:t>
            </a:r>
            <a:r>
              <a:rPr lang="en-US" sz="2000" dirty="0" smtClean="0"/>
              <a:t>, Dechhin Lama, </a:t>
            </a:r>
            <a:r>
              <a:rPr lang="en-US" sz="2000" dirty="0" err="1" smtClean="0"/>
              <a:t>Weo-Hao</a:t>
            </a:r>
            <a:r>
              <a:rPr lang="en-US" sz="2000" dirty="0" smtClean="0"/>
              <a:t> Yuan, &amp; Jun Yin</a:t>
            </a: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Diagrams</a:t>
            </a:r>
            <a:endParaRPr lang="en-US" dirty="0"/>
          </a:p>
        </p:txBody>
      </p:sp>
      <p:pic>
        <p:nvPicPr>
          <p:cNvPr id="4" name="Picture 3" descr="Screen Shot 2013-02-23 at 4.45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38200"/>
            <a:ext cx="6934200" cy="55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664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4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638301" y="-571502"/>
            <a:ext cx="5867400" cy="8686802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Methodology</a:t>
            </a:r>
            <a:r>
              <a:rPr lang="en-US" sz="3200" dirty="0" smtClean="0"/>
              <a:t>:  </a:t>
            </a:r>
            <a:r>
              <a:rPr lang="en-US" sz="2800" dirty="0" smtClean="0"/>
              <a:t>Random Verification</a:t>
            </a:r>
          </a:p>
          <a:p>
            <a:endParaRPr lang="en-US" sz="1000" dirty="0" smtClean="0"/>
          </a:p>
          <a:p>
            <a:r>
              <a:rPr lang="en-US" sz="2800" dirty="0"/>
              <a:t> Each cycle: </a:t>
            </a:r>
            <a:endParaRPr lang="en-US" sz="1000" dirty="0"/>
          </a:p>
          <a:p>
            <a:pPr lvl="1"/>
            <a:r>
              <a:rPr lang="en-US" sz="2800" dirty="0" smtClean="0"/>
              <a:t> Generate </a:t>
            </a:r>
            <a:r>
              <a:rPr lang="en-US" sz="2800" b="1" dirty="0"/>
              <a:t>Random</a:t>
            </a:r>
            <a:r>
              <a:rPr lang="en-US" sz="2800" dirty="0"/>
              <a:t> inputs</a:t>
            </a:r>
            <a:r>
              <a:rPr lang="en-US" sz="2800" dirty="0" smtClean="0"/>
              <a:t>.</a:t>
            </a:r>
            <a:endParaRPr lang="en-US" sz="1000" dirty="0"/>
          </a:p>
          <a:p>
            <a:pPr lvl="1"/>
            <a:r>
              <a:rPr lang="en-US" sz="2800" dirty="0" smtClean="0"/>
              <a:t> Send </a:t>
            </a:r>
            <a:r>
              <a:rPr lang="en-US" sz="2800" dirty="0"/>
              <a:t>random stimuli to </a:t>
            </a:r>
            <a:r>
              <a:rPr lang="en-US" sz="2800" b="1" dirty="0"/>
              <a:t>DUT </a:t>
            </a:r>
            <a:r>
              <a:rPr lang="en-US" sz="2800" dirty="0"/>
              <a:t>and</a:t>
            </a:r>
            <a:r>
              <a:rPr lang="en-US" sz="2800" b="1" dirty="0"/>
              <a:t> golden </a:t>
            </a:r>
            <a:r>
              <a:rPr lang="en-US" sz="2800" b="1" dirty="0" smtClean="0"/>
              <a:t>model</a:t>
            </a:r>
            <a:endParaRPr lang="en-US" sz="1000" dirty="0"/>
          </a:p>
          <a:p>
            <a:pPr lvl="1"/>
            <a:r>
              <a:rPr lang="en-US" sz="2800" b="1" dirty="0" smtClean="0"/>
              <a:t> Compare</a:t>
            </a:r>
            <a:r>
              <a:rPr lang="en-US" sz="2800" dirty="0" smtClean="0"/>
              <a:t> </a:t>
            </a:r>
            <a:r>
              <a:rPr lang="en-US" sz="2800" dirty="0"/>
              <a:t>DUT and reference results</a:t>
            </a:r>
            <a:r>
              <a:rPr lang="en-US" sz="2800" dirty="0" smtClean="0"/>
              <a:t>.</a:t>
            </a:r>
            <a:endParaRPr lang="en-US" sz="1000" dirty="0"/>
          </a:p>
          <a:p>
            <a:pPr lvl="2"/>
            <a:r>
              <a:rPr lang="en-US" sz="2400" dirty="0"/>
              <a:t> If mismatch, exit simulation and debug the error.</a:t>
            </a:r>
          </a:p>
          <a:p>
            <a:pPr lvl="2"/>
            <a:r>
              <a:rPr lang="en-US" sz="2400" dirty="0"/>
              <a:t> Otherwise continue </a:t>
            </a:r>
            <a:r>
              <a:rPr lang="en-US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96368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3609" y="2518668"/>
            <a:ext cx="2099313" cy="3757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Generator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8672" y="3533062"/>
            <a:ext cx="4185668" cy="3757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9736" y="4601804"/>
            <a:ext cx="2063540" cy="5245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DUT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99658" y="2525435"/>
            <a:ext cx="2099313" cy="3757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Checker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52977" y="2518668"/>
            <a:ext cx="2063541" cy="3757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Golden Model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06653" y="1899781"/>
            <a:ext cx="15" cy="6059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72923" y="2713325"/>
            <a:ext cx="580055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2"/>
            <a:endCxn id="6" idx="1"/>
          </p:cNvCxnSpPr>
          <p:nvPr/>
        </p:nvCxnSpPr>
        <p:spPr>
          <a:xfrm rot="16200000" flipH="1">
            <a:off x="2262717" y="3054998"/>
            <a:ext cx="826504" cy="505406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6216" y="2107108"/>
            <a:ext cx="8656427" cy="0"/>
          </a:xfrm>
          <a:prstGeom prst="line">
            <a:avLst/>
          </a:prstGeom>
          <a:ln w="3175" cmpd="sng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6216" y="3283186"/>
            <a:ext cx="8656427" cy="0"/>
          </a:xfrm>
          <a:prstGeom prst="line">
            <a:avLst/>
          </a:prstGeom>
          <a:ln w="3175" cmpd="sng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19603" y="2713325"/>
            <a:ext cx="580055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3"/>
            <a:endCxn id="8" idx="2"/>
          </p:cNvCxnSpPr>
          <p:nvPr/>
        </p:nvCxnSpPr>
        <p:spPr>
          <a:xfrm flipV="1">
            <a:off x="7114340" y="2901216"/>
            <a:ext cx="634975" cy="819737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Up-Down Arrow 41"/>
          <p:cNvSpPr/>
          <p:nvPr/>
        </p:nvSpPr>
        <p:spPr>
          <a:xfrm>
            <a:off x="4937274" y="3908843"/>
            <a:ext cx="90711" cy="692961"/>
          </a:xfrm>
          <a:prstGeom prst="upDownArrow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246216" y="4355601"/>
            <a:ext cx="8656427" cy="0"/>
          </a:xfrm>
          <a:prstGeom prst="line">
            <a:avLst/>
          </a:prstGeom>
          <a:ln w="3175" cmpd="sng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28800" y="1524000"/>
            <a:ext cx="933028" cy="3757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dirty="0" smtClean="0"/>
              <a:t>Verification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200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3609" y="1832868"/>
            <a:ext cx="2099313" cy="3757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Generator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8672" y="2847262"/>
            <a:ext cx="4185668" cy="3757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9736" y="3916004"/>
            <a:ext cx="2063540" cy="5245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DUT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99658" y="1839635"/>
            <a:ext cx="2099313" cy="3757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Checker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52977" y="1832868"/>
            <a:ext cx="2063541" cy="3757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Golden Model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06653" y="1213981"/>
            <a:ext cx="15" cy="6059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72923" y="2027525"/>
            <a:ext cx="580055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2"/>
            <a:endCxn id="6" idx="1"/>
          </p:cNvCxnSpPr>
          <p:nvPr/>
        </p:nvCxnSpPr>
        <p:spPr>
          <a:xfrm rot="16200000" flipH="1">
            <a:off x="2262717" y="2369198"/>
            <a:ext cx="826504" cy="505406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6216" y="1421308"/>
            <a:ext cx="8656427" cy="0"/>
          </a:xfrm>
          <a:prstGeom prst="line">
            <a:avLst/>
          </a:prstGeom>
          <a:ln w="3175" cmpd="sng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6216" y="2597386"/>
            <a:ext cx="8656427" cy="0"/>
          </a:xfrm>
          <a:prstGeom prst="line">
            <a:avLst/>
          </a:prstGeom>
          <a:ln w="3175" cmpd="sng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19603" y="2027525"/>
            <a:ext cx="580055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3"/>
            <a:endCxn id="8" idx="2"/>
          </p:cNvCxnSpPr>
          <p:nvPr/>
        </p:nvCxnSpPr>
        <p:spPr>
          <a:xfrm flipV="1">
            <a:off x="7114340" y="2215416"/>
            <a:ext cx="634975" cy="819737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Up-Down Arrow 41"/>
          <p:cNvSpPr/>
          <p:nvPr/>
        </p:nvSpPr>
        <p:spPr>
          <a:xfrm>
            <a:off x="4937274" y="3223043"/>
            <a:ext cx="90711" cy="692961"/>
          </a:xfrm>
          <a:prstGeom prst="upDownArrow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246216" y="3669801"/>
            <a:ext cx="8656427" cy="0"/>
          </a:xfrm>
          <a:prstGeom prst="line">
            <a:avLst/>
          </a:prstGeom>
          <a:ln w="3175" cmpd="sng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8600" y="4343400"/>
            <a:ext cx="8763938" cy="2100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1625" lvl="0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b="1" kern="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</a:t>
            </a:r>
            <a:r>
              <a:rPr lang="en-US" kern="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</a:p>
          <a:p>
            <a:pPr marL="758825" lvl="1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kern="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Define </a:t>
            </a:r>
            <a:r>
              <a:rPr lang="en-US" b="1" kern="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constrains</a:t>
            </a:r>
            <a:r>
              <a:rPr lang="en-US" kern="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on </a:t>
            </a:r>
            <a:r>
              <a:rPr lang="en-US" kern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random input generation- helps to hit corner cases.</a:t>
            </a:r>
            <a:endParaRPr lang="en-US" kern="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58825" lvl="1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kern="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Define simulation </a:t>
            </a:r>
            <a:r>
              <a:rPr lang="en-US" b="1" kern="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parameters</a:t>
            </a:r>
            <a:r>
              <a:rPr lang="en-US" kern="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(seed, probability, </a:t>
            </a:r>
            <a:r>
              <a:rPr lang="en-US" kern="0" dirty="0" err="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sim</a:t>
            </a:r>
            <a:r>
              <a:rPr lang="en-US" kern="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time etc…</a:t>
            </a:r>
            <a:r>
              <a:rPr lang="en-US" kern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b="1" kern="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01625" lvl="0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b="1" kern="0" dirty="0" smtClean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Generator</a:t>
            </a:r>
            <a:r>
              <a:rPr lang="en-US" kern="0" dirty="0" smtClean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generates random stimuli for DUT and golden model.</a:t>
            </a:r>
          </a:p>
          <a:p>
            <a:pPr marL="301625" lvl="0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b="1" kern="0" dirty="0" smtClean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Interface </a:t>
            </a:r>
            <a:r>
              <a:rPr lang="en-US" kern="0" dirty="0" smtClean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provides a bidirectional path to drive DUT inputs and monitor outputs.</a:t>
            </a:r>
          </a:p>
          <a:p>
            <a:pPr marL="301625" lvl="0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b="1" kern="0" dirty="0" smtClean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Checker </a:t>
            </a:r>
            <a:r>
              <a:rPr lang="en-US" kern="0" dirty="0" smtClean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compares the DUT result with reference result each clock cycle.</a:t>
            </a:r>
            <a:endParaRPr lang="en-US" b="1" kern="0" dirty="0" smtClean="0">
              <a:solidFill>
                <a:srgbClr val="C0C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8800" y="838200"/>
            <a:ext cx="933028" cy="375781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dirty="0" smtClean="0"/>
              <a:t>Verification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15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3609" y="1832868"/>
            <a:ext cx="2099313" cy="375781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Generator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8672" y="2847262"/>
            <a:ext cx="4185668" cy="3757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9736" y="3916004"/>
            <a:ext cx="2063540" cy="5245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DUT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99658" y="1839635"/>
            <a:ext cx="2099313" cy="3757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Checker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52977" y="1832868"/>
            <a:ext cx="2063541" cy="3757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Golden Model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06653" y="1213981"/>
            <a:ext cx="15" cy="6059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72923" y="2027525"/>
            <a:ext cx="580055" cy="0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2"/>
            <a:endCxn id="6" idx="1"/>
          </p:cNvCxnSpPr>
          <p:nvPr/>
        </p:nvCxnSpPr>
        <p:spPr>
          <a:xfrm rot="16200000" flipH="1">
            <a:off x="2262717" y="2369198"/>
            <a:ext cx="826504" cy="505406"/>
          </a:xfrm>
          <a:prstGeom prst="bentConnector2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6216" y="1421308"/>
            <a:ext cx="8656427" cy="0"/>
          </a:xfrm>
          <a:prstGeom prst="line">
            <a:avLst/>
          </a:prstGeom>
          <a:ln w="3175" cmpd="sng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6216" y="2597386"/>
            <a:ext cx="8656427" cy="0"/>
          </a:xfrm>
          <a:prstGeom prst="line">
            <a:avLst/>
          </a:prstGeom>
          <a:ln w="3175" cmpd="sng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19603" y="2027525"/>
            <a:ext cx="580055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3"/>
            <a:endCxn id="8" idx="2"/>
          </p:cNvCxnSpPr>
          <p:nvPr/>
        </p:nvCxnSpPr>
        <p:spPr>
          <a:xfrm flipV="1">
            <a:off x="7114340" y="2215416"/>
            <a:ext cx="634975" cy="819737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Up-Down Arrow 41"/>
          <p:cNvSpPr/>
          <p:nvPr/>
        </p:nvSpPr>
        <p:spPr>
          <a:xfrm>
            <a:off x="4937274" y="3223043"/>
            <a:ext cx="90711" cy="692961"/>
          </a:xfrm>
          <a:prstGeom prst="upDownArrow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246216" y="3669801"/>
            <a:ext cx="8656427" cy="0"/>
          </a:xfrm>
          <a:prstGeom prst="line">
            <a:avLst/>
          </a:prstGeom>
          <a:ln w="3175" cmpd="sng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8600" y="4114800"/>
            <a:ext cx="8763938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1625" lvl="0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b="1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</a:t>
            </a:r>
            <a:r>
              <a:rPr lang="en-US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</a:p>
          <a:p>
            <a:pPr marL="758825" lvl="1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Define </a:t>
            </a:r>
            <a:r>
              <a:rPr lang="en-US" b="1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constrains</a:t>
            </a:r>
            <a:r>
              <a:rPr lang="en-US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on input vectors.</a:t>
            </a:r>
          </a:p>
          <a:p>
            <a:pPr marL="758825" lvl="1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Define simulation </a:t>
            </a:r>
            <a:r>
              <a:rPr lang="en-US" b="1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parameters</a:t>
            </a:r>
            <a:r>
              <a:rPr lang="en-US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(seed, probability, </a:t>
            </a:r>
            <a:r>
              <a:rPr lang="en-US" kern="0" dirty="0" err="1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sim</a:t>
            </a:r>
            <a:r>
              <a:rPr lang="en-US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time etc…</a:t>
            </a:r>
            <a:r>
              <a:rPr lang="en-US" kern="0" dirty="0" smtClean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b="1" kern="0" dirty="0" smtClean="0">
              <a:solidFill>
                <a:srgbClr val="C0C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01625" lvl="0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b="1" kern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Generator</a:t>
            </a:r>
            <a:r>
              <a:rPr lang="en-US" kern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generates random stimuli for DUT and golden model.</a:t>
            </a:r>
          </a:p>
          <a:p>
            <a:pPr marL="758825" lvl="1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kern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Each cycle, inputs are sent to golden model and DUT (through interface)</a:t>
            </a:r>
          </a:p>
          <a:p>
            <a:pPr marL="301625" lvl="0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b="1" kern="0" dirty="0" smtClean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Interface </a:t>
            </a:r>
            <a:r>
              <a:rPr lang="en-US" kern="0" dirty="0" smtClean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provides a bidirectional path to drive DUT inputs and monitor outputs.</a:t>
            </a:r>
          </a:p>
          <a:p>
            <a:pPr marL="301625" lvl="0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b="1" kern="0" dirty="0" smtClean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Checker </a:t>
            </a:r>
            <a:r>
              <a:rPr lang="en-US" kern="0" dirty="0" smtClean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compares the DUT result with reference result each clock cycle.</a:t>
            </a:r>
            <a:endParaRPr lang="en-US" b="1" kern="0" dirty="0" smtClean="0">
              <a:solidFill>
                <a:srgbClr val="C0C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8800" y="838200"/>
            <a:ext cx="933028" cy="3757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dirty="0" smtClean="0"/>
              <a:t>Verification</a:t>
            </a:r>
            <a:r>
              <a:rPr lang="en-US" dirty="0"/>
              <a:t>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26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3609" y="1832868"/>
            <a:ext cx="2099313" cy="3757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Generator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8672" y="2847262"/>
            <a:ext cx="4185668" cy="375781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9736" y="3916004"/>
            <a:ext cx="2063540" cy="52450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DUT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99658" y="1839635"/>
            <a:ext cx="2099313" cy="3757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Checker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52977" y="1832868"/>
            <a:ext cx="2063541" cy="3757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Golden Model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06653" y="1213981"/>
            <a:ext cx="15" cy="6059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72923" y="2027525"/>
            <a:ext cx="580055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2"/>
            <a:endCxn id="6" idx="1"/>
          </p:cNvCxnSpPr>
          <p:nvPr/>
        </p:nvCxnSpPr>
        <p:spPr>
          <a:xfrm rot="16200000" flipH="1">
            <a:off x="2262717" y="2369198"/>
            <a:ext cx="826504" cy="505406"/>
          </a:xfrm>
          <a:prstGeom prst="bent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6216" y="1421308"/>
            <a:ext cx="8656427" cy="0"/>
          </a:xfrm>
          <a:prstGeom prst="line">
            <a:avLst/>
          </a:prstGeom>
          <a:ln w="3175" cmpd="sng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6216" y="2597386"/>
            <a:ext cx="8656427" cy="0"/>
          </a:xfrm>
          <a:prstGeom prst="line">
            <a:avLst/>
          </a:prstGeom>
          <a:ln w="3175" cmpd="sng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19603" y="2027525"/>
            <a:ext cx="580055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3"/>
            <a:endCxn id="8" idx="2"/>
          </p:cNvCxnSpPr>
          <p:nvPr/>
        </p:nvCxnSpPr>
        <p:spPr>
          <a:xfrm flipV="1">
            <a:off x="7114340" y="2215416"/>
            <a:ext cx="634975" cy="819737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Up-Down Arrow 41"/>
          <p:cNvSpPr/>
          <p:nvPr/>
        </p:nvSpPr>
        <p:spPr>
          <a:xfrm>
            <a:off x="4937274" y="3223043"/>
            <a:ext cx="90711" cy="692961"/>
          </a:xfrm>
          <a:prstGeom prst="upDownArrow">
            <a:avLst/>
          </a:prstGeom>
          <a:noFill/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246216" y="3669801"/>
            <a:ext cx="8656427" cy="0"/>
          </a:xfrm>
          <a:prstGeom prst="line">
            <a:avLst/>
          </a:prstGeom>
          <a:ln w="3175" cmpd="sng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8600" y="4114800"/>
            <a:ext cx="8763938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1625" lvl="0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b="1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</a:t>
            </a:r>
            <a:r>
              <a:rPr lang="en-US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</a:p>
          <a:p>
            <a:pPr marL="758825" lvl="1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Define </a:t>
            </a:r>
            <a:r>
              <a:rPr lang="en-US" b="1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constrains</a:t>
            </a:r>
            <a:r>
              <a:rPr lang="en-US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on input vectors.</a:t>
            </a:r>
          </a:p>
          <a:p>
            <a:pPr marL="758825" lvl="1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Define simulation </a:t>
            </a:r>
            <a:r>
              <a:rPr lang="en-US" b="1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parameters</a:t>
            </a:r>
            <a:r>
              <a:rPr lang="en-US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(seed, probability, </a:t>
            </a:r>
            <a:r>
              <a:rPr lang="en-US" kern="0" dirty="0" err="1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sim</a:t>
            </a:r>
            <a:r>
              <a:rPr lang="en-US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time etc…</a:t>
            </a:r>
            <a:r>
              <a:rPr lang="en-US" kern="0" dirty="0" smtClean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b="1" kern="0" dirty="0" smtClean="0">
              <a:solidFill>
                <a:srgbClr val="C0C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01625" lvl="0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b="1" kern="0" dirty="0" smtClean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Generator</a:t>
            </a:r>
            <a:r>
              <a:rPr lang="en-US" kern="0" dirty="0" smtClean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generates random stimuli for DUT and golden model.</a:t>
            </a:r>
          </a:p>
          <a:p>
            <a:pPr marL="301625" lvl="0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b="1" kern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Interface </a:t>
            </a:r>
            <a:r>
              <a:rPr lang="en-US" kern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provides a bidirectional path to drive DUT inputs and monitor outputs.</a:t>
            </a:r>
          </a:p>
          <a:p>
            <a:pPr marL="758825" lvl="1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kern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 and outputs are sampled at each positive clock edge.</a:t>
            </a:r>
          </a:p>
          <a:p>
            <a:pPr marL="301625" lvl="0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b="1" kern="0" dirty="0" smtClean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Checker </a:t>
            </a:r>
            <a:r>
              <a:rPr lang="en-US" kern="0" dirty="0" smtClean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compares the DUT result with reference result each clock cycle.</a:t>
            </a:r>
            <a:endParaRPr lang="en-US" b="1" kern="0" dirty="0" smtClean="0">
              <a:solidFill>
                <a:srgbClr val="C0C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8800" y="838200"/>
            <a:ext cx="933028" cy="3757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dirty="0" smtClean="0"/>
              <a:t>Verification</a:t>
            </a:r>
            <a:r>
              <a:rPr lang="en-US" dirty="0"/>
              <a:t>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1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3609" y="1832868"/>
            <a:ext cx="2099313" cy="3757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Generator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8672" y="2847262"/>
            <a:ext cx="4185668" cy="3757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9736" y="3916004"/>
            <a:ext cx="2063540" cy="5245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DUT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99658" y="1839635"/>
            <a:ext cx="2099313" cy="375781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Checker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52977" y="1832868"/>
            <a:ext cx="2063541" cy="3757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Golden Model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06653" y="1213981"/>
            <a:ext cx="15" cy="6059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72923" y="2027525"/>
            <a:ext cx="580055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2"/>
            <a:endCxn id="6" idx="1"/>
          </p:cNvCxnSpPr>
          <p:nvPr/>
        </p:nvCxnSpPr>
        <p:spPr>
          <a:xfrm rot="16200000" flipH="1">
            <a:off x="2262717" y="2369198"/>
            <a:ext cx="826504" cy="505406"/>
          </a:xfrm>
          <a:prstGeom prst="bent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6216" y="1421308"/>
            <a:ext cx="8656427" cy="0"/>
          </a:xfrm>
          <a:prstGeom prst="line">
            <a:avLst/>
          </a:prstGeom>
          <a:ln w="3175" cmpd="sng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6216" y="2597386"/>
            <a:ext cx="8656427" cy="0"/>
          </a:xfrm>
          <a:prstGeom prst="line">
            <a:avLst/>
          </a:prstGeom>
          <a:ln w="3175" cmpd="sng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19603" y="2027525"/>
            <a:ext cx="580055" cy="0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3"/>
            <a:endCxn id="8" idx="2"/>
          </p:cNvCxnSpPr>
          <p:nvPr/>
        </p:nvCxnSpPr>
        <p:spPr>
          <a:xfrm flipV="1">
            <a:off x="7114340" y="2215416"/>
            <a:ext cx="634975" cy="819737"/>
          </a:xfrm>
          <a:prstGeom prst="bentConnector2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Up-Down Arrow 41"/>
          <p:cNvSpPr/>
          <p:nvPr/>
        </p:nvSpPr>
        <p:spPr>
          <a:xfrm>
            <a:off x="4937274" y="3223043"/>
            <a:ext cx="90711" cy="692961"/>
          </a:xfrm>
          <a:prstGeom prst="upDownArrow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246216" y="3669801"/>
            <a:ext cx="8656427" cy="0"/>
          </a:xfrm>
          <a:prstGeom prst="line">
            <a:avLst/>
          </a:prstGeom>
          <a:ln w="3175" cmpd="sng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8600" y="4114800"/>
            <a:ext cx="8763938" cy="2793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1625" lvl="0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b="1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</a:t>
            </a:r>
            <a:r>
              <a:rPr lang="en-US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</a:p>
          <a:p>
            <a:pPr marL="758825" lvl="1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Define </a:t>
            </a:r>
            <a:r>
              <a:rPr lang="en-US" b="1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constrains</a:t>
            </a:r>
            <a:r>
              <a:rPr lang="en-US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on input vectors.</a:t>
            </a:r>
          </a:p>
          <a:p>
            <a:pPr marL="758825" lvl="1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Define simulation </a:t>
            </a:r>
            <a:r>
              <a:rPr lang="en-US" b="1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parameters</a:t>
            </a:r>
            <a:r>
              <a:rPr lang="en-US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(seed, probability, </a:t>
            </a:r>
            <a:r>
              <a:rPr lang="en-US" kern="0" dirty="0" err="1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sim</a:t>
            </a:r>
            <a:r>
              <a:rPr lang="en-US" kern="0" dirty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time etc…</a:t>
            </a:r>
            <a:r>
              <a:rPr lang="en-US" kern="0" dirty="0" smtClean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b="1" kern="0" dirty="0" smtClean="0">
              <a:solidFill>
                <a:srgbClr val="C0C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01625" lvl="0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b="1" kern="0" dirty="0" smtClean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Generator</a:t>
            </a:r>
            <a:r>
              <a:rPr lang="en-US" kern="0" dirty="0" smtClean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generates random stimuli for DUT and golden model.</a:t>
            </a:r>
          </a:p>
          <a:p>
            <a:pPr marL="301625" lvl="0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b="1" kern="0" dirty="0" smtClean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Interface </a:t>
            </a:r>
            <a:r>
              <a:rPr lang="en-US" kern="0" dirty="0" smtClean="0">
                <a:solidFill>
                  <a:srgbClr val="C0C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provides a bidirectional path to drive DUT inputs and monitor outputs.</a:t>
            </a:r>
          </a:p>
          <a:p>
            <a:pPr marL="301625" lvl="0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b="1" kern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Checker </a:t>
            </a:r>
            <a:r>
              <a:rPr lang="en-US" kern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compares the DUT result with reference result.</a:t>
            </a:r>
          </a:p>
          <a:p>
            <a:pPr marL="758825" lvl="1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b="1" kern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Exits </a:t>
            </a:r>
            <a:r>
              <a:rPr lang="en-US" kern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en-US" b="1" kern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simulation if error is detected.</a:t>
            </a:r>
          </a:p>
          <a:p>
            <a:pPr marL="758825" lvl="1" indent="-301625" defTabSz="801688" eaLnBrk="0" fontAlgn="ctr" hangingPunct="0">
              <a:spcBef>
                <a:spcPct val="25000"/>
              </a:spcBef>
              <a:buSzPct val="125000"/>
              <a:buFont typeface="Wingdings" pitchFamily="2" charset="2"/>
              <a:buChar char="§"/>
            </a:pPr>
            <a:r>
              <a:rPr lang="en-US" b="1" kern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Provides </a:t>
            </a:r>
            <a:r>
              <a:rPr lang="en-US" kern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detailed information about the error to facilitate debugging.</a:t>
            </a:r>
            <a:endParaRPr lang="en-US" b="1" kern="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8800" y="838200"/>
            <a:ext cx="933028" cy="3757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dirty="0" smtClean="0"/>
              <a:t>Verification</a:t>
            </a:r>
            <a:r>
              <a:rPr lang="en-US" dirty="0"/>
              <a:t>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41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558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398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DPA attacks against AES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943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47800"/>
          </a:xfrm>
        </p:spPr>
        <p:txBody>
          <a:bodyPr/>
          <a:lstStyle/>
          <a:p>
            <a:r>
              <a:rPr lang="en-US" dirty="0" smtClean="0"/>
              <a:t>Differential Power Analysis </a:t>
            </a:r>
            <a:br>
              <a:rPr lang="en-US" dirty="0" smtClean="0"/>
            </a:br>
            <a:r>
              <a:rPr lang="en-US" dirty="0" smtClean="0"/>
              <a:t>(DPA)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Vulnerability of AES against DPA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762000"/>
            <a:ext cx="8910638" cy="5791200"/>
          </a:xfrm>
        </p:spPr>
        <p:txBody>
          <a:bodyPr vert="horz"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091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762000"/>
            <a:ext cx="8910638" cy="5791200"/>
          </a:xfrm>
        </p:spPr>
        <p:txBody>
          <a:bodyPr vert="horz"/>
          <a:lstStyle/>
          <a:p>
            <a:r>
              <a:rPr lang="en-US" dirty="0" smtClean="0"/>
              <a:t>Circuit Level:</a:t>
            </a:r>
          </a:p>
          <a:p>
            <a:pPr lvl="1"/>
            <a:r>
              <a:rPr lang="en-US" dirty="0"/>
              <a:t>Analog Power Supply to Isolate Crypto Core from battery while core is processing the data. The power supply measured on battery becomes independent of operations executed at the AES core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Architectural Level</a:t>
            </a:r>
          </a:p>
          <a:p>
            <a:pPr lvl="1"/>
            <a:r>
              <a:rPr lang="en-US" dirty="0"/>
              <a:t>Randomized masking input data can be added to Standard AES algorithm. Power signature of AEC core becomes independent of input data due randomization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Gate Level</a:t>
            </a:r>
          </a:p>
          <a:p>
            <a:pPr lvl="1"/>
            <a:r>
              <a:rPr lang="en-US" dirty="0" smtClean="0"/>
              <a:t>WDDL </a:t>
            </a:r>
            <a:r>
              <a:rPr lang="en-US" dirty="0"/>
              <a:t>components of standard cells minimize the risk of determining power during core execution since power consumed during operation does not directly related the external battery of the circuit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096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762000"/>
            <a:ext cx="8910638" cy="5791200"/>
          </a:xfrm>
        </p:spPr>
        <p:txBody>
          <a:bodyPr vert="horz"/>
          <a:lstStyle/>
          <a:p>
            <a:r>
              <a:rPr lang="en-US" dirty="0" smtClean="0"/>
              <a:t>Circuit Level:</a:t>
            </a:r>
          </a:p>
          <a:p>
            <a:pPr lvl="1"/>
            <a:r>
              <a:rPr lang="en-US" dirty="0"/>
              <a:t>Analog Power Supply to Isolate Crypto Core from battery while core is processing the data. The power supply measured on battery becomes independent of operations executed at the AES core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Architectural Level</a:t>
            </a:r>
          </a:p>
          <a:p>
            <a:pPr lvl="1"/>
            <a:r>
              <a:rPr lang="en-US" dirty="0"/>
              <a:t>Randomized masking input data can be added to Standard AES algorithm. Power signature of AEC core becomes independent of input data due randomization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Gate Level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WDDL </a:t>
            </a:r>
            <a:r>
              <a:rPr lang="en-US" dirty="0">
                <a:solidFill>
                  <a:srgbClr val="FF0000"/>
                </a:solidFill>
              </a:rPr>
              <a:t>components of standard cells minimize the risk of determining power during core execution since power consumed during operation does not directly related the external battery of the circuit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4126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Gate Level?</a:t>
            </a:r>
            <a:endParaRPr lang="en-US" dirty="0"/>
          </a:p>
        </p:txBody>
      </p:sp>
      <p:sp>
        <p:nvSpPr>
          <p:cNvPr id="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762000"/>
            <a:ext cx="8910638" cy="5791200"/>
          </a:xfr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60676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Wave Dynamic Differential Logic (WDDL) </a:t>
            </a:r>
            <a:endParaRPr lang="en-US" sz="3000" dirty="0"/>
          </a:p>
        </p:txBody>
      </p:sp>
      <p:sp>
        <p:nvSpPr>
          <p:cNvPr id="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762000"/>
            <a:ext cx="8910638" cy="5791200"/>
          </a:xfr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34703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dirty="0" smtClean="0"/>
              <a:t>Comparison with Std. Gates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905000" y="-533400"/>
            <a:ext cx="5334000" cy="868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64799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905000" y="-533400"/>
            <a:ext cx="5334000" cy="868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with Other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81286"/>
      </p:ext>
    </p:extLst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478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77198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838200"/>
            <a:ext cx="8910638" cy="5715000"/>
          </a:xfrm>
        </p:spPr>
        <p:txBody>
          <a:bodyPr vert="horz"/>
          <a:lstStyle/>
          <a:p>
            <a:r>
              <a:rPr lang="en-US" sz="2800" dirty="0" smtClean="0"/>
              <a:t>Side Channel Attack:</a:t>
            </a:r>
          </a:p>
          <a:p>
            <a:pPr lvl="1"/>
            <a:r>
              <a:rPr lang="en-US" sz="2800" dirty="0"/>
              <a:t>Physical Implementation provides the attacker information</a:t>
            </a:r>
          </a:p>
          <a:p>
            <a:pPr lvl="1"/>
            <a:r>
              <a:rPr lang="en-US" sz="2800" dirty="0" smtClean="0"/>
              <a:t>E.g</a:t>
            </a:r>
            <a:r>
              <a:rPr lang="en-US" sz="2800" dirty="0"/>
              <a:t>. Time Delay, Power Consumption, </a:t>
            </a:r>
            <a:r>
              <a:rPr lang="en-US" sz="2800" dirty="0" smtClean="0"/>
              <a:t>etc.</a:t>
            </a:r>
            <a:endParaRPr lang="en-US" sz="2800" dirty="0"/>
          </a:p>
          <a:p>
            <a:pPr lvl="1"/>
            <a:endParaRPr lang="en-US" sz="2800" dirty="0" smtClean="0"/>
          </a:p>
          <a:p>
            <a:r>
              <a:rPr lang="en-US" sz="2800" dirty="0" smtClean="0"/>
              <a:t>DPA</a:t>
            </a:r>
            <a:endParaRPr lang="en-US" sz="2800" dirty="0"/>
          </a:p>
          <a:p>
            <a:pPr lvl="1"/>
            <a:r>
              <a:rPr lang="en-US" sz="2800" dirty="0" smtClean="0"/>
              <a:t>Very Effective in finding the secret key using off-the-shelf devices</a:t>
            </a:r>
          </a:p>
          <a:p>
            <a:pPr lvl="1"/>
            <a:r>
              <a:rPr lang="en-US" sz="2800" dirty="0" smtClean="0"/>
              <a:t>Extract information from the power consumption that is correlated to the secret key.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Encryption Standard</a:t>
            </a:r>
            <a:br>
              <a:rPr lang="en-US" dirty="0" smtClean="0"/>
            </a:br>
            <a:r>
              <a:rPr lang="en-US" dirty="0" smtClean="0"/>
              <a:t>(AES)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19200"/>
            <a:ext cx="4343400" cy="4457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990600"/>
            <a:ext cx="381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Key: 128 bits</a:t>
            </a:r>
          </a:p>
          <a:p>
            <a:r>
              <a:rPr lang="en-US" sz="2400" dirty="0" smtClean="0"/>
              <a:t>Data Blocks: 128 bits</a:t>
            </a:r>
          </a:p>
          <a:p>
            <a:endParaRPr lang="en-US" sz="2400" dirty="0"/>
          </a:p>
          <a:p>
            <a:r>
              <a:rPr lang="en-US" sz="2400" b="1" dirty="0" smtClean="0"/>
              <a:t>AES operation: </a:t>
            </a:r>
          </a:p>
          <a:p>
            <a:r>
              <a:rPr lang="en-US" sz="2400" i="1" dirty="0" smtClean="0"/>
              <a:t>Encryption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4x4 matrix of bytes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Transformed in Rounds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Key is expanded and added to each Round.</a:t>
            </a:r>
          </a:p>
          <a:p>
            <a:r>
              <a:rPr lang="en-US" sz="2400" i="1" dirty="0" smtClean="0"/>
              <a:t>Decryption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Similar to Encryption but reversed.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Expanded Key is Added in reverse order.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Core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638301" y="-571502"/>
            <a:ext cx="5867400" cy="8686802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err="1" smtClean="0"/>
              <a:t>OpenCores.org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Author: </a:t>
            </a:r>
            <a:r>
              <a:rPr lang="en-US" sz="2800" i="1" dirty="0"/>
              <a:t>Rudolf </a:t>
            </a:r>
            <a:r>
              <a:rPr lang="en-US" sz="2800" i="1" dirty="0" err="1"/>
              <a:t>Usselmann</a:t>
            </a:r>
            <a:r>
              <a:rPr lang="en-US" sz="2800" i="1" dirty="0"/>
              <a:t>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RTL written in </a:t>
            </a:r>
            <a:r>
              <a:rPr lang="en-US" sz="2800" dirty="0" smtClean="0"/>
              <a:t>Verilog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44312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Microarchitecture (Encryption)</a:t>
            </a:r>
            <a:endParaRPr lang="en-US" dirty="0"/>
          </a:p>
        </p:txBody>
      </p:sp>
      <p:pic>
        <p:nvPicPr>
          <p:cNvPr id="6" name="Picture 5" descr="Screen Shot 2013-02-23 at 4.39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8861026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89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Microarchitecture (Decryption)</a:t>
            </a:r>
            <a:endParaRPr lang="en-US" dirty="0"/>
          </a:p>
        </p:txBody>
      </p:sp>
      <p:pic>
        <p:nvPicPr>
          <p:cNvPr id="4" name="Picture 3" descr="Screen Shot 2013-02-23 at 4.39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838200"/>
            <a:ext cx="888542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747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Diagrams</a:t>
            </a:r>
            <a:endParaRPr lang="en-US" dirty="0"/>
          </a:p>
        </p:txBody>
      </p:sp>
      <p:pic>
        <p:nvPicPr>
          <p:cNvPr id="4" name="Picture 3" descr="Screen Shot 2013-02-23 at 4.45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56074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116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trevSlide">
  <a:themeElements>
    <a:clrScheme name="1_trevSlide 9">
      <a:dk1>
        <a:srgbClr val="FFFFFF"/>
      </a:dk1>
      <a:lt1>
        <a:srgbClr val="FF9933"/>
      </a:lt1>
      <a:dk2>
        <a:srgbClr val="1D315B"/>
      </a:dk2>
      <a:lt2>
        <a:srgbClr val="660066"/>
      </a:lt2>
      <a:accent1>
        <a:srgbClr val="FFCC00"/>
      </a:accent1>
      <a:accent2>
        <a:srgbClr val="990033"/>
      </a:accent2>
      <a:accent3>
        <a:srgbClr val="ABADB5"/>
      </a:accent3>
      <a:accent4>
        <a:srgbClr val="DA822A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1_trev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0167" tIns="40084" rIns="80167" bIns="40084" numCol="1" anchor="ctr" anchorCtr="0" compatLnSpc="1">
        <a:prstTxWarp prst="textNoShape">
          <a:avLst/>
        </a:prstTxWarp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0167" tIns="40084" rIns="80167" bIns="40084" numCol="1" anchor="ctr" anchorCtr="0" compatLnSpc="1">
        <a:prstTxWarp prst="textNoShape">
          <a:avLst/>
        </a:prstTxWarp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revSlide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trevSlide">
  <a:themeElements>
    <a:clrScheme name="trevSlide 9">
      <a:dk1>
        <a:srgbClr val="FFFFFF"/>
      </a:dk1>
      <a:lt1>
        <a:srgbClr val="FF9933"/>
      </a:lt1>
      <a:dk2>
        <a:srgbClr val="1D315B"/>
      </a:dk2>
      <a:lt2>
        <a:srgbClr val="660066"/>
      </a:lt2>
      <a:accent1>
        <a:srgbClr val="FFCC00"/>
      </a:accent1>
      <a:accent2>
        <a:srgbClr val="990033"/>
      </a:accent2>
      <a:accent3>
        <a:srgbClr val="ABADB5"/>
      </a:accent3>
      <a:accent4>
        <a:srgbClr val="DA822A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3_trevSlid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0167" tIns="40084" rIns="80167" bIns="40084" numCol="1" anchor="ctr" anchorCtr="0" compatLnSpc="1">
        <a:prstTxWarp prst="textNoShape">
          <a:avLst/>
        </a:prstTxWarp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0167" tIns="40084" rIns="80167" bIns="40084" numCol="1" anchor="ctr" anchorCtr="0" compatLnSpc="1">
        <a:prstTxWarp prst="textNoShape">
          <a:avLst/>
        </a:prstTxWarp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revSlide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slideFormatARM</Template>
  <TotalTime>29512</TotalTime>
  <Words>734</Words>
  <Application>Microsoft Macintosh PowerPoint</Application>
  <PresentationFormat>On-screen Show (4:3)</PresentationFormat>
  <Paragraphs>135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1_trevSlide</vt:lpstr>
      <vt:lpstr>3_trevSlide</vt:lpstr>
      <vt:lpstr>Implementation of DPA Tolerant AES Core</vt:lpstr>
      <vt:lpstr>Differential Power Analysis  (DPA)</vt:lpstr>
      <vt:lpstr>DPA</vt:lpstr>
      <vt:lpstr>Advanced Encryption Standard (AES)</vt:lpstr>
      <vt:lpstr>AES Algorithm</vt:lpstr>
      <vt:lpstr>AES Core</vt:lpstr>
      <vt:lpstr>Microarchitecture (Encryption)</vt:lpstr>
      <vt:lpstr>Microarchitecture (Decryption)</vt:lpstr>
      <vt:lpstr>Timing Diagrams</vt:lpstr>
      <vt:lpstr>Timing Diagrams</vt:lpstr>
      <vt:lpstr>Verification</vt:lpstr>
      <vt:lpstr>Verification Infrastructure</vt:lpstr>
      <vt:lpstr>Verification Infrastructure</vt:lpstr>
      <vt:lpstr>Verification Infrastructure</vt:lpstr>
      <vt:lpstr>Verification Infrastructure</vt:lpstr>
      <vt:lpstr>Verification Infrastructure</vt:lpstr>
      <vt:lpstr>PowerPoint Presentation</vt:lpstr>
      <vt:lpstr>PowerPoint Presentation</vt:lpstr>
      <vt:lpstr>DPA attacks against AES Core</vt:lpstr>
      <vt:lpstr>Vulnerability of AES against DPA</vt:lpstr>
      <vt:lpstr>Approaches</vt:lpstr>
      <vt:lpstr>Approaches</vt:lpstr>
      <vt:lpstr>Why Gate Level?</vt:lpstr>
      <vt:lpstr>Wave Dynamic Differential Logic (WDDL) </vt:lpstr>
      <vt:lpstr>Comparison with Std. Gates</vt:lpstr>
      <vt:lpstr>Comparisons with Other Works</vt:lpstr>
      <vt:lpstr>THE END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Preferred Customer</dc:creator>
  <cp:lastModifiedBy>Adil Sadik</cp:lastModifiedBy>
  <cp:revision>3068</cp:revision>
  <dcterms:created xsi:type="dcterms:W3CDTF">2007-05-18T18:14:34Z</dcterms:created>
  <dcterms:modified xsi:type="dcterms:W3CDTF">2013-02-25T00:56:09Z</dcterms:modified>
</cp:coreProperties>
</file>