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19A"/>
    <a:srgbClr val="89A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856732531075122"/>
          <c:y val="0.12814977364591085"/>
          <c:w val="0.46146344914432863"/>
          <c:h val="0.674926721536873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B8-4326-9310-0B9C9AF7A3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B8-4326-9310-0B9C9AF7A3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B8-4326-9310-0B9C9AF7A3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8B8-4326-9310-0B9C9AF7A37E}"/>
              </c:ext>
            </c:extLst>
          </c:dPt>
          <c:cat>
            <c:strRef>
              <c:f>Sheet1!$A$2:$A$5</c:f>
              <c:strCache>
                <c:ptCount val="4"/>
                <c:pt idx="0">
                  <c:v>Safe</c:v>
                </c:pt>
                <c:pt idx="1">
                  <c:v>Blocked</c:v>
                </c:pt>
                <c:pt idx="2">
                  <c:v>Dangerous</c:v>
                </c:pt>
                <c:pt idx="3">
                  <c:v>Unclassified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87420</c:v>
                </c:pt>
                <c:pt idx="1">
                  <c:v>43823</c:v>
                </c:pt>
                <c:pt idx="2">
                  <c:v>313</c:v>
                </c:pt>
                <c:pt idx="3">
                  <c:v>1770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C3-439D-BD5E-64BFB2DB7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047326051746957E-2"/>
          <c:y val="0.28367138129999336"/>
          <c:w val="0.91755358351126748"/>
          <c:h val="0.528304640609317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Safe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70</c:v>
                </c:pt>
                <c:pt idx="6">
                  <c:v>100</c:v>
                </c:pt>
                <c:pt idx="7">
                  <c:v>600</c:v>
                </c:pt>
                <c:pt idx="8">
                  <c:v>2000</c:v>
                </c:pt>
                <c:pt idx="9">
                  <c:v>8000</c:v>
                </c:pt>
                <c:pt idx="10">
                  <c:v>12000</c:v>
                </c:pt>
                <c:pt idx="11">
                  <c:v>14000</c:v>
                </c:pt>
                <c:pt idx="12">
                  <c:v>6000</c:v>
                </c:pt>
                <c:pt idx="13">
                  <c:v>12000</c:v>
                </c:pt>
                <c:pt idx="14">
                  <c:v>10000</c:v>
                </c:pt>
                <c:pt idx="15">
                  <c:v>9000</c:v>
                </c:pt>
                <c:pt idx="16">
                  <c:v>8000</c:v>
                </c:pt>
                <c:pt idx="17">
                  <c:v>4000</c:v>
                </c:pt>
                <c:pt idx="18">
                  <c:v>1000</c:v>
                </c:pt>
                <c:pt idx="19">
                  <c:v>500</c:v>
                </c:pt>
                <c:pt idx="20">
                  <c:v>100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00-4810-AC00-5AA973C64D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Blocked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5000</c:v>
                </c:pt>
                <c:pt idx="10">
                  <c:v>5500</c:v>
                </c:pt>
                <c:pt idx="11">
                  <c:v>6500</c:v>
                </c:pt>
                <c:pt idx="12">
                  <c:v>3000</c:v>
                </c:pt>
                <c:pt idx="13">
                  <c:v>7562</c:v>
                </c:pt>
                <c:pt idx="14">
                  <c:v>7401</c:v>
                </c:pt>
                <c:pt idx="15">
                  <c:v>6000</c:v>
                </c:pt>
                <c:pt idx="16">
                  <c:v>1800</c:v>
                </c:pt>
                <c:pt idx="17">
                  <c:v>800</c:v>
                </c:pt>
                <c:pt idx="18">
                  <c:v>200</c:v>
                </c:pt>
                <c:pt idx="19">
                  <c:v>50</c:v>
                </c:pt>
                <c:pt idx="20">
                  <c:v>10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00-4810-AC00-5AA973C64D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Checked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70</c:v>
                </c:pt>
                <c:pt idx="6">
                  <c:v>100</c:v>
                </c:pt>
                <c:pt idx="7">
                  <c:v>600</c:v>
                </c:pt>
                <c:pt idx="8">
                  <c:v>2000</c:v>
                </c:pt>
                <c:pt idx="9">
                  <c:v>13000</c:v>
                </c:pt>
                <c:pt idx="10">
                  <c:v>17600</c:v>
                </c:pt>
                <c:pt idx="11" formatCode="#,##0">
                  <c:v>20700</c:v>
                </c:pt>
                <c:pt idx="12">
                  <c:v>10270</c:v>
                </c:pt>
                <c:pt idx="13" formatCode="#,##0">
                  <c:v>20252</c:v>
                </c:pt>
                <c:pt idx="14" formatCode="#,##0">
                  <c:v>18021</c:v>
                </c:pt>
                <c:pt idx="15" formatCode="#,##0">
                  <c:v>15150</c:v>
                </c:pt>
                <c:pt idx="16" formatCode="#,##0">
                  <c:v>9850</c:v>
                </c:pt>
                <c:pt idx="17">
                  <c:v>4802</c:v>
                </c:pt>
                <c:pt idx="18">
                  <c:v>1201</c:v>
                </c:pt>
                <c:pt idx="19">
                  <c:v>550</c:v>
                </c:pt>
                <c:pt idx="20">
                  <c:v>110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00-4810-AC00-5AA973C64D7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Dangerous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Sheet1!$E$2:$E$26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20</c:v>
                </c:pt>
                <c:pt idx="13">
                  <c:v>90</c:v>
                </c:pt>
                <c:pt idx="14">
                  <c:v>120</c:v>
                </c:pt>
                <c:pt idx="15">
                  <c:v>50</c:v>
                </c:pt>
                <c:pt idx="16">
                  <c:v>30</c:v>
                </c:pt>
                <c:pt idx="17">
                  <c:v>2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00-4810-AC00-5AA973C64D7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Unclassified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</c:numCache>
            </c:numRef>
          </c:cat>
          <c:val>
            <c:numRef>
              <c:f>Sheet1!$F$2:$F$26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100</c:v>
                </c:pt>
                <c:pt idx="11">
                  <c:v>200</c:v>
                </c:pt>
                <c:pt idx="12">
                  <c:v>250</c:v>
                </c:pt>
                <c:pt idx="13">
                  <c:v>600</c:v>
                </c:pt>
                <c:pt idx="14">
                  <c:v>500</c:v>
                </c:pt>
                <c:pt idx="15">
                  <c:v>100</c:v>
                </c:pt>
                <c:pt idx="16">
                  <c:v>20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800-4810-AC00-5AA973C64D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8096576"/>
        <c:axId val="603141744"/>
      </c:lineChart>
      <c:catAx>
        <c:axId val="59809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141744"/>
        <c:crosses val="autoZero"/>
        <c:auto val="1"/>
        <c:lblAlgn val="ctr"/>
        <c:lblOffset val="100"/>
        <c:noMultiLvlLbl val="0"/>
      </c:catAx>
      <c:valAx>
        <c:axId val="6031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09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BE38B-55AE-4351-BB05-58087A95BDC2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80440-3A0D-4E15-9F84-15F789B00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70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2D2F-E27B-48EA-B990-E9F34E80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54C26-FBF7-4581-A046-219D88E79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863F-6A53-4893-BFD0-5558B153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6567C-2E81-40CB-A1AA-E01D1CCE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B7ED1-FC8A-4BB8-B091-EC0A2148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EAD8-0FEA-461E-86B2-54966459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CEC71-99A0-4FF7-BD7A-025C12173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0D3B4-6667-4F3C-807B-B088E589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4F57-9743-4FB3-807F-9C32E2A7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BDEDB-55B6-49AC-B2A5-F3AB363C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8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882E2-6C00-4573-AEFD-A6FF6A9F4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9127A-7321-4E9B-9613-EE07F1589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B06E-4055-4792-85BA-8393633B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AC1A-15DB-4BB0-B040-B928B482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C7A6C-2AAE-443B-BF2E-53C19EBE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46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109B-4C7E-42A8-AA4E-885F295D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E679-D125-4BAE-B28F-83A25B6BF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98FA-C2A8-4164-8B78-E860D8B1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DCBA7-6811-4990-9668-87D2C58E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510DC-F2DB-4830-9092-BEA97B65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16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D675-0671-472A-88FD-25F2D50F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F4A39-0C85-47C4-845F-5E10C1E5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7CB4-A211-4360-B732-6C48AA15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BE128-0386-494B-872C-38324E75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9E7AF-DE2D-40B5-83CD-921A6669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33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B3AE-40AF-41C9-8A99-FAE5D502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9F490-A382-4FEE-AF90-9F86996F6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59B6F-B74D-4F77-A8A3-0637D5817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6EB6D-6F68-4CBF-828A-BD82F576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4E696-FB69-4328-BE2A-E45F69A8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52CD5-76BF-491E-8656-D3AC894E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25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260F-F8E1-4282-9A8F-038B48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51232-A0B6-4133-B7D1-00F3E32B0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DA54A-05E2-429B-B503-F5B550E0E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842E5-AB6F-477E-9109-EFA487FC3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84A5D-F03B-4974-8C0B-BB40A12A2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22606-6811-45E1-9E38-B81B6C3D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C2D26-F839-44D5-92A5-23D3A7C8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44E7F-E732-4499-815A-5D8CE29D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09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945F-E4E7-4DF1-8EEE-E4E6B71B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20828-ACCC-420A-9E56-8F23227B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2916A-5568-4CBC-82AF-E9FD8C2E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0F5C8-FD65-46F0-B40A-FFB0F817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4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14390-62F7-4831-BAC7-DFE1887C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8F67B-B281-4489-BA64-FE676A12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BC450-1628-4E29-BB38-A0C43084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34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E9D5-DAB6-4970-83EC-B14F785C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C8004-4CAC-4EB7-8D94-1DD62763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A26DF-DD25-4419-A42D-438F75E45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77639-5601-4C6B-A128-FBA8ACB2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D4E2B-9C1D-4276-88AE-06E61623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0B810-E77A-474B-A4B8-1FA6804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69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C4EE-6E1A-4214-9A2D-A7234394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4AB00-6858-4EC0-BD44-CD9E57BB4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3C800-BDC9-4EF1-8366-C3BB2271B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5BA4B-56FC-42FB-AF17-F2554870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C7A1-A2FE-47F2-A82A-8B79412D512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0D26A-B294-4DB7-A804-9BFAB69F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F7EC9-E590-4EE3-AE06-A96CF64C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21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363FD-3D73-49F6-BD5B-FC0655BE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20D12-2513-4138-91DA-703F86EED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F5A18-1896-4E97-8DBA-895E9F81E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FC7A1-A2FE-47F2-A82A-8B79412D5120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13B6-3C93-4D69-813E-BACE75142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51E38-8077-423D-88B2-FE6E20CF9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7CE5-1296-4AA2-BA5B-CDD9DF9B62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41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filetrust/program-icap/wiki/Abridged-Amendment-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hart" Target="../charts/char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14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4632-3A21-49CB-A8A7-B9B652F7A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090"/>
            <a:ext cx="9144000" cy="702595"/>
          </a:xfrm>
        </p:spPr>
        <p:txBody>
          <a:bodyPr>
            <a:normAutofit/>
          </a:bodyPr>
          <a:lstStyle/>
          <a:p>
            <a:r>
              <a:rPr lang="en-GB" sz="3600" b="1" dirty="0"/>
              <a:t>Wireframe – </a:t>
            </a:r>
            <a:r>
              <a:rPr lang="en-GB" sz="3600" b="1" dirty="0">
                <a:solidFill>
                  <a:srgbClr val="24292E"/>
                </a:solidFill>
              </a:rPr>
              <a:t>ICAP</a:t>
            </a:r>
            <a:r>
              <a:rPr lang="en-GB" sz="3600" b="1" i="0" dirty="0">
                <a:solidFill>
                  <a:srgbClr val="24292E"/>
                </a:solidFill>
                <a:effectLst/>
              </a:rPr>
              <a:t> Management UI</a:t>
            </a:r>
            <a:endParaRPr lang="en-GB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D1E5F-D73E-4FDD-893D-2B04CBD27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77685"/>
            <a:ext cx="9144000" cy="536511"/>
          </a:xfrm>
        </p:spPr>
        <p:txBody>
          <a:bodyPr>
            <a:normAutofit/>
          </a:bodyPr>
          <a:lstStyle/>
          <a:p>
            <a:r>
              <a:rPr lang="en-GB" sz="1200" dirty="0">
                <a:hlinkClick r:id="rId2"/>
              </a:rPr>
              <a:t>https://github.com/filetrust/program-icap/wiki/Abridged-Amendment-3</a:t>
            </a:r>
            <a:endParaRPr lang="en-GB" sz="1200" dirty="0"/>
          </a:p>
          <a:p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BA5A4-F64B-4179-ADC6-4F12A5A7DA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462"/>
          <a:stretch/>
        </p:blipFill>
        <p:spPr>
          <a:xfrm>
            <a:off x="5228253" y="1491985"/>
            <a:ext cx="1735493" cy="49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0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CA298D-F1DD-473D-94D5-E7135593DB59}"/>
              </a:ext>
            </a:extLst>
          </p:cNvPr>
          <p:cNvGrpSpPr/>
          <p:nvPr/>
        </p:nvGrpSpPr>
        <p:grpSpPr>
          <a:xfrm>
            <a:off x="117755" y="482600"/>
            <a:ext cx="11956491" cy="6286499"/>
            <a:chOff x="117754" y="482600"/>
            <a:chExt cx="11956491" cy="62864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EF6B4D8-462F-4E52-8806-2B87F108A3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6528"/>
            <a:stretch/>
          </p:blipFill>
          <p:spPr>
            <a:xfrm>
              <a:off x="117754" y="482600"/>
              <a:ext cx="11956491" cy="628649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99D7B8-D835-4145-BC25-33AAF3B7F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</a:blip>
            <a:stretch>
              <a:fillRect/>
            </a:stretch>
          </p:blipFill>
          <p:spPr>
            <a:xfrm>
              <a:off x="1819275" y="1055556"/>
              <a:ext cx="10043489" cy="1030419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677D4BC-E82A-46CA-AE68-3AA9D52469C0}"/>
              </a:ext>
            </a:extLst>
          </p:cNvPr>
          <p:cNvSpPr/>
          <p:nvPr/>
        </p:nvSpPr>
        <p:spPr>
          <a:xfrm>
            <a:off x="7804484" y="1055556"/>
            <a:ext cx="513348" cy="179686"/>
          </a:xfrm>
          <a:prstGeom prst="rect">
            <a:avLst/>
          </a:prstGeom>
          <a:solidFill>
            <a:srgbClr val="89A8B6">
              <a:alpha val="54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731BAD-764C-4309-B42A-0A739CE022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" r="1343" b="1184"/>
          <a:stretch/>
        </p:blipFill>
        <p:spPr>
          <a:xfrm>
            <a:off x="8943974" y="406399"/>
            <a:ext cx="3191879" cy="636270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75416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F6B4D8-462F-4E52-8806-2B87F108A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528"/>
          <a:stretch/>
        </p:blipFill>
        <p:spPr>
          <a:xfrm>
            <a:off x="117754" y="482600"/>
            <a:ext cx="11956491" cy="6286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89CF04-9AEF-4892-85EF-A85F20D118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819275" y="1055556"/>
            <a:ext cx="10043489" cy="10304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F2462E-2010-4AAC-81EE-F74A6F96E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341" y="482599"/>
            <a:ext cx="3105904" cy="628649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55180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DDA9F2-98DC-478C-88B7-8BCD09BE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3.2.5– File Drop 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AF548-53D8-4B3E-8DF6-44C7B7448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8"/>
          <a:stretch/>
        </p:blipFill>
        <p:spPr>
          <a:xfrm>
            <a:off x="142874" y="496123"/>
            <a:ext cx="11887201" cy="6250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040A28-5754-4EFD-A340-B3E01825D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946" y="1885950"/>
            <a:ext cx="3048641" cy="33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6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DDA9F2-98DC-478C-88B7-8BCD09BE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3.2.5– File Drop 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AF548-53D8-4B3E-8DF6-44C7B7448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8"/>
          <a:stretch/>
        </p:blipFill>
        <p:spPr>
          <a:xfrm>
            <a:off x="142874" y="496123"/>
            <a:ext cx="11887201" cy="6250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9E47FD-73DA-4BEE-99C4-8E857DBA1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87" y="1553403"/>
            <a:ext cx="3409419" cy="37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19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DDA9F2-98DC-478C-88B7-8BCD09BE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3.2.5– File Drop 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AF548-53D8-4B3E-8DF6-44C7B7448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8"/>
          <a:stretch/>
        </p:blipFill>
        <p:spPr>
          <a:xfrm>
            <a:off x="142874" y="477073"/>
            <a:ext cx="11887201" cy="6250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1537BF-581C-45D9-81C5-F818259946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68" b="-1"/>
          <a:stretch/>
        </p:blipFill>
        <p:spPr>
          <a:xfrm>
            <a:off x="4900089" y="1800225"/>
            <a:ext cx="3540771" cy="45616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C138BE-F899-48B5-BFDA-A743E2712189}"/>
              </a:ext>
            </a:extLst>
          </p:cNvPr>
          <p:cNvSpPr txBox="1"/>
          <p:nvPr/>
        </p:nvSpPr>
        <p:spPr>
          <a:xfrm>
            <a:off x="4970261" y="1177864"/>
            <a:ext cx="34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Analysis Report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772F17-DBB1-4CC6-BC16-E38DBA42A580}"/>
              </a:ext>
            </a:extLst>
          </p:cNvPr>
          <p:cNvSpPr/>
          <p:nvPr/>
        </p:nvSpPr>
        <p:spPr>
          <a:xfrm>
            <a:off x="5399821" y="1557998"/>
            <a:ext cx="1114425" cy="242227"/>
          </a:xfrm>
          <a:prstGeom prst="rect">
            <a:avLst/>
          </a:prstGeom>
          <a:solidFill>
            <a:srgbClr val="1A91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PDF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CC9A23-1DB9-41BB-9CC6-3F5B6530E246}"/>
              </a:ext>
            </a:extLst>
          </p:cNvPr>
          <p:cNvSpPr/>
          <p:nvPr/>
        </p:nvSpPr>
        <p:spPr>
          <a:xfrm>
            <a:off x="6863190" y="1566246"/>
            <a:ext cx="1114425" cy="242227"/>
          </a:xfrm>
          <a:prstGeom prst="rect">
            <a:avLst/>
          </a:prstGeom>
          <a:solidFill>
            <a:srgbClr val="1A91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7801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DDA9F2-98DC-478C-88B7-8BCD09BE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3.2.5 – File Drop 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AF548-53D8-4B3E-8DF6-44C7B7448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8"/>
          <a:stretch/>
        </p:blipFill>
        <p:spPr>
          <a:xfrm>
            <a:off x="142874" y="496123"/>
            <a:ext cx="11887201" cy="6250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89BE01-37E9-4BC6-9723-84451BDAA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305" y="2190750"/>
            <a:ext cx="2792557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6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BB7A2C8-8B6C-405E-8B1A-67E529D9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User Management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A65BDF-DF6E-4F08-8C63-E16E5A114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05"/>
          <a:stretch/>
        </p:blipFill>
        <p:spPr>
          <a:xfrm>
            <a:off x="142875" y="527620"/>
            <a:ext cx="11906250" cy="624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1208A30-0B9B-4B05-9B44-C8E72DFA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User Management -&gt; New User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259AA6-3909-4155-9764-DDE8233E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4"/>
          <a:stretch/>
        </p:blipFill>
        <p:spPr>
          <a:xfrm>
            <a:off x="266700" y="574477"/>
            <a:ext cx="11658600" cy="61025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F09245-CD76-4DFB-8FDD-10E54015C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792" t="18319" r="1149" b="2043"/>
          <a:stretch/>
        </p:blipFill>
        <p:spPr>
          <a:xfrm>
            <a:off x="9721516" y="6104021"/>
            <a:ext cx="1908509" cy="21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4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9142A71-8DC2-4DDA-A246-6A8A9A0AE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"/>
          <a:stretch/>
        </p:blipFill>
        <p:spPr>
          <a:xfrm>
            <a:off x="163043" y="381000"/>
            <a:ext cx="11865911" cy="6229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E1338A-396C-4358-8642-6941DC0A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3.2.1 – Performance Display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A4318-8BE3-4912-BB6C-ED17138ADE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75"/>
          <a:stretch/>
        </p:blipFill>
        <p:spPr>
          <a:xfrm>
            <a:off x="2821732" y="1568916"/>
            <a:ext cx="2781351" cy="130261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DAA66EFD-2206-4D6E-9945-B3E8DE5463EE}"/>
              </a:ext>
            </a:extLst>
          </p:cNvPr>
          <p:cNvGrpSpPr/>
          <p:nvPr/>
        </p:nvGrpSpPr>
        <p:grpSpPr>
          <a:xfrm>
            <a:off x="2894089" y="4030482"/>
            <a:ext cx="2781350" cy="1321234"/>
            <a:chOff x="2400250" y="3870663"/>
            <a:chExt cx="2781350" cy="129227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E60A2AF-6BF4-485E-AC4B-9412D9BE1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250" y="3870663"/>
              <a:ext cx="2781350" cy="1097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FD6BE3-B8AD-4FB3-A736-489BC34C2766}"/>
                </a:ext>
              </a:extLst>
            </p:cNvPr>
            <p:cNvSpPr txBox="1"/>
            <p:nvPr/>
          </p:nvSpPr>
          <p:spPr>
            <a:xfrm>
              <a:off x="3040879" y="4885937"/>
              <a:ext cx="1500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Files Processed MB/s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C1FAD0-1C6F-406A-903A-461D672D5939}"/>
              </a:ext>
            </a:extLst>
          </p:cNvPr>
          <p:cNvGrpSpPr/>
          <p:nvPr/>
        </p:nvGrpSpPr>
        <p:grpSpPr>
          <a:xfrm>
            <a:off x="6995480" y="4030481"/>
            <a:ext cx="2781350" cy="1321234"/>
            <a:chOff x="5181599" y="3870663"/>
            <a:chExt cx="2781350" cy="1321234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DB49C5D6-1B4A-485B-B8DB-3D2B7E3931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599" y="3870663"/>
              <a:ext cx="2781350" cy="1097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B833E6-8AB2-4B6D-8325-BA789297F8A6}"/>
                </a:ext>
              </a:extLst>
            </p:cNvPr>
            <p:cNvSpPr txBox="1"/>
            <p:nvPr/>
          </p:nvSpPr>
          <p:spPr>
            <a:xfrm>
              <a:off x="5640192" y="4914898"/>
              <a:ext cx="1864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Files Processed Per Second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259875E3-CBF8-4246-AF57-DE98C75C3B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1"/>
          <a:stretch/>
        </p:blipFill>
        <p:spPr>
          <a:xfrm>
            <a:off x="7305675" y="1572576"/>
            <a:ext cx="2883644" cy="130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9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AA07359-7D9F-42DB-9D1E-521516C67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8"/>
          <a:stretch/>
        </p:blipFill>
        <p:spPr>
          <a:xfrm>
            <a:off x="163044" y="381001"/>
            <a:ext cx="11865912" cy="6238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E1338A-396C-4358-8642-6941DC0A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3.2.1 – Performance Display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035DAC9-9AAD-4F72-A9CB-571CB7707E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001222"/>
              </p:ext>
            </p:extLst>
          </p:nvPr>
        </p:nvGraphicFramePr>
        <p:xfrm>
          <a:off x="2066925" y="1307449"/>
          <a:ext cx="3533775" cy="2416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21CE90B2-F910-4FC5-888B-CCC99E79D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878" y="2751296"/>
            <a:ext cx="2667000" cy="942975"/>
          </a:xfrm>
          <a:prstGeom prst="rect">
            <a:avLst/>
          </a:prstGeom>
        </p:spPr>
      </p:pic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C8329CD2-8A18-42AD-AD5A-CC3B77EE5C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1430559"/>
              </p:ext>
            </p:extLst>
          </p:nvPr>
        </p:nvGraphicFramePr>
        <p:xfrm>
          <a:off x="1990725" y="3694271"/>
          <a:ext cx="9363075" cy="2672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CE5E92F0-CFAF-40A1-A87A-E0FF75D95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9905" y="1466850"/>
            <a:ext cx="2638425" cy="8953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E37B1A3-5A86-428C-AC45-7472E52BCAA5}"/>
              </a:ext>
            </a:extLst>
          </p:cNvPr>
          <p:cNvSpPr txBox="1"/>
          <p:nvPr/>
        </p:nvSpPr>
        <p:spPr>
          <a:xfrm>
            <a:off x="10629900" y="923538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Past 24 Hours</a:t>
            </a:r>
          </a:p>
        </p:txBody>
      </p:sp>
    </p:spTree>
    <p:extLst>
      <p:ext uri="{BB962C8B-B14F-4D97-AF65-F5344CB8AC3E}">
        <p14:creationId xmlns:p14="http://schemas.microsoft.com/office/powerpoint/2010/main" val="338435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7BDD0AE-B7AE-47DB-A200-A66876FEAA95}"/>
              </a:ext>
            </a:extLst>
          </p:cNvPr>
          <p:cNvGrpSpPr/>
          <p:nvPr/>
        </p:nvGrpSpPr>
        <p:grpSpPr>
          <a:xfrm>
            <a:off x="109019" y="438150"/>
            <a:ext cx="11973961" cy="6305040"/>
            <a:chOff x="109019" y="438150"/>
            <a:chExt cx="11973961" cy="630504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398B69F-24C7-4ABD-A976-B387636869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388"/>
            <a:stretch/>
          </p:blipFill>
          <p:spPr>
            <a:xfrm>
              <a:off x="109019" y="438150"/>
              <a:ext cx="11973961" cy="630504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070DE28-AC79-4460-B7F7-85EBDFE6B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0376" y="498278"/>
              <a:ext cx="4651374" cy="263184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722E98C-1726-42B3-B853-7850D5D3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3.2.2 – Policy Management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578109-4D69-498F-8FCE-CE5F531180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19" t="10361" r="2390" b="13596"/>
          <a:stretch/>
        </p:blipFill>
        <p:spPr>
          <a:xfrm>
            <a:off x="1730376" y="930274"/>
            <a:ext cx="10204450" cy="494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0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95F528B-8C71-4A5E-AC80-AB8789E9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3.2.2 – Policy Management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E6A3D1-4D2D-469E-9E23-0A85A1E51371}"/>
              </a:ext>
            </a:extLst>
          </p:cNvPr>
          <p:cNvGrpSpPr/>
          <p:nvPr/>
        </p:nvGrpSpPr>
        <p:grpSpPr>
          <a:xfrm>
            <a:off x="100529" y="467349"/>
            <a:ext cx="11990941" cy="6285876"/>
            <a:chOff x="100529" y="467349"/>
            <a:chExt cx="11990941" cy="62858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FD72ED-E1B1-4062-9BF8-8A17BFD0E0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805"/>
            <a:stretch/>
          </p:blipFill>
          <p:spPr>
            <a:xfrm>
              <a:off x="100529" y="467349"/>
              <a:ext cx="11990941" cy="628587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8FE4EA-7640-4AEC-AA6A-143865BB0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0376" y="498278"/>
              <a:ext cx="4651374" cy="263184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711627-7BE6-4D33-B895-A94CB0208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849" y="997822"/>
            <a:ext cx="9912923" cy="8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9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95F528B-8C71-4A5E-AC80-AB8789E9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3.2.2 – Policy Management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D48634-8846-4BBB-B002-5CDD0825C44D}"/>
              </a:ext>
            </a:extLst>
          </p:cNvPr>
          <p:cNvGrpSpPr/>
          <p:nvPr/>
        </p:nvGrpSpPr>
        <p:grpSpPr>
          <a:xfrm>
            <a:off x="100529" y="467349"/>
            <a:ext cx="11990941" cy="6285876"/>
            <a:chOff x="100529" y="467349"/>
            <a:chExt cx="11990941" cy="628587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CE6A3D1-4D2D-469E-9E23-0A85A1E51371}"/>
                </a:ext>
              </a:extLst>
            </p:cNvPr>
            <p:cNvGrpSpPr/>
            <p:nvPr/>
          </p:nvGrpSpPr>
          <p:grpSpPr>
            <a:xfrm>
              <a:off x="100529" y="467349"/>
              <a:ext cx="11990941" cy="6285876"/>
              <a:chOff x="100529" y="467349"/>
              <a:chExt cx="11990941" cy="628587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7FD72ED-E1B1-4062-9BF8-8A17BFD0E0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Blur/>
                        </a14:imgEffect>
                      </a14:imgLayer>
                    </a14:imgProps>
                  </a:ext>
                </a:extLst>
              </a:blip>
              <a:srcRect t="6805"/>
              <a:stretch/>
            </p:blipFill>
            <p:spPr>
              <a:xfrm>
                <a:off x="100529" y="467349"/>
                <a:ext cx="11990941" cy="6285876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A8FE4EA-7640-4AEC-AA6A-143865BB0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730376" y="498278"/>
                <a:ext cx="4651374" cy="263184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D711627-7BE6-4D33-B895-A94CB0208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47849" y="997822"/>
              <a:ext cx="9912923" cy="85002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16E7151-AA3F-4CD5-9AD6-8E6CD2142DB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r="105" b="539"/>
          <a:stretch/>
        </p:blipFill>
        <p:spPr>
          <a:xfrm>
            <a:off x="740367" y="1333570"/>
            <a:ext cx="11075396" cy="45028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8A01E2-21C3-4024-AA1F-504D35A1A91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919" t="15625" r="2930" b="27670"/>
          <a:stretch/>
        </p:blipFill>
        <p:spPr>
          <a:xfrm>
            <a:off x="788987" y="1730551"/>
            <a:ext cx="10747375" cy="39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3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B8A1BB-70BC-4159-8B0D-12043CC5B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4"/>
          <a:stretch/>
        </p:blipFill>
        <p:spPr>
          <a:xfrm>
            <a:off x="183055" y="555443"/>
            <a:ext cx="11825890" cy="61808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2DEF74C-65C0-438A-B7F6-8A29B7F2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3.2.3 – Non-compliant File Routing</a:t>
            </a:r>
          </a:p>
        </p:txBody>
      </p:sp>
    </p:spTree>
    <p:extLst>
      <p:ext uri="{BB962C8B-B14F-4D97-AF65-F5344CB8AC3E}">
        <p14:creationId xmlns:p14="http://schemas.microsoft.com/office/powerpoint/2010/main" val="80012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CA298D-F1DD-473D-94D5-E7135593DB59}"/>
              </a:ext>
            </a:extLst>
          </p:cNvPr>
          <p:cNvGrpSpPr/>
          <p:nvPr/>
        </p:nvGrpSpPr>
        <p:grpSpPr>
          <a:xfrm>
            <a:off x="117754" y="482600"/>
            <a:ext cx="11956491" cy="6286499"/>
            <a:chOff x="117754" y="482600"/>
            <a:chExt cx="11956491" cy="62864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EF6B4D8-462F-4E52-8806-2B87F108A3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528"/>
            <a:stretch/>
          </p:blipFill>
          <p:spPr>
            <a:xfrm>
              <a:off x="117754" y="482600"/>
              <a:ext cx="11956491" cy="628649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99D7B8-D835-4145-BC25-33AAF3B7F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9275" y="1055556"/>
              <a:ext cx="10043489" cy="1030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325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CBCF4B-8EBB-4C69-8ED1-B5698B7C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2920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b="1" dirty="0"/>
              <a:t>3.2.4 – Risk and File Extension-based Views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CA298D-F1DD-473D-94D5-E7135593DB59}"/>
              </a:ext>
            </a:extLst>
          </p:cNvPr>
          <p:cNvGrpSpPr/>
          <p:nvPr/>
        </p:nvGrpSpPr>
        <p:grpSpPr>
          <a:xfrm>
            <a:off x="117754" y="482600"/>
            <a:ext cx="11956491" cy="6286499"/>
            <a:chOff x="117754" y="482600"/>
            <a:chExt cx="11956491" cy="62864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EF6B4D8-462F-4E52-8806-2B87F108A3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</a:blip>
            <a:srcRect t="6528"/>
            <a:stretch/>
          </p:blipFill>
          <p:spPr>
            <a:xfrm>
              <a:off x="117754" y="482600"/>
              <a:ext cx="11956491" cy="628649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99D7B8-D835-4145-BC25-33AAF3B7F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</a:blip>
            <a:stretch>
              <a:fillRect/>
            </a:stretch>
          </p:blipFill>
          <p:spPr>
            <a:xfrm>
              <a:off x="1819275" y="1055556"/>
              <a:ext cx="10043489" cy="1030419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CC18B90-C406-43A3-8805-06EE01E98F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"/>
          <a:stretch/>
        </p:blipFill>
        <p:spPr>
          <a:xfrm>
            <a:off x="8966525" y="482599"/>
            <a:ext cx="3107720" cy="628649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E8F53C-E852-4E54-A713-FE1251CF49E1}"/>
              </a:ext>
            </a:extLst>
          </p:cNvPr>
          <p:cNvSpPr/>
          <p:nvPr/>
        </p:nvSpPr>
        <p:spPr>
          <a:xfrm>
            <a:off x="1836420" y="1249680"/>
            <a:ext cx="7130105" cy="243840"/>
          </a:xfrm>
          <a:prstGeom prst="rect">
            <a:avLst/>
          </a:prstGeom>
          <a:solidFill>
            <a:srgbClr val="89A8B6">
              <a:alpha val="54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71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114</Words>
  <Application>Microsoft Office PowerPoint</Application>
  <PresentationFormat>Widescreen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Wireframe – ICAP Management UI</vt:lpstr>
      <vt:lpstr>3.2.1 – Performance Display</vt:lpstr>
      <vt:lpstr>3.2.1 – Performance Display</vt:lpstr>
      <vt:lpstr>3.2.2 – Policy Management</vt:lpstr>
      <vt:lpstr>3.2.2 – Policy Management</vt:lpstr>
      <vt:lpstr>3.2.2 – Policy Management</vt:lpstr>
      <vt:lpstr>3.2.3 – Non-compliant File Routing</vt:lpstr>
      <vt:lpstr>3.2.4 – Risk and File Extension-based Views</vt:lpstr>
      <vt:lpstr>3.2.4 – Risk and File Extension-based Views</vt:lpstr>
      <vt:lpstr>3.2.4 – Risk and File Extension-based Views</vt:lpstr>
      <vt:lpstr>3.2.4 – Risk and File Extension-based Views</vt:lpstr>
      <vt:lpstr>3.2.5– File Drop Service</vt:lpstr>
      <vt:lpstr>3.2.5– File Drop Service</vt:lpstr>
      <vt:lpstr>3.2.5– File Drop Service</vt:lpstr>
      <vt:lpstr>3.2.5 – File Drop Service</vt:lpstr>
      <vt:lpstr>User Management</vt:lpstr>
      <vt:lpstr>User Management -&gt; New 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Hewitt</dc:creator>
  <cp:lastModifiedBy>20149845</cp:lastModifiedBy>
  <cp:revision>25</cp:revision>
  <dcterms:created xsi:type="dcterms:W3CDTF">2020-09-20T14:55:58Z</dcterms:created>
  <dcterms:modified xsi:type="dcterms:W3CDTF">2020-09-21T16:51:12Z</dcterms:modified>
</cp:coreProperties>
</file>