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1" r:id="rId9"/>
    <p:sldId id="262" r:id="rId10"/>
    <p:sldId id="264" r:id="rId11"/>
    <p:sldId id="266" r:id="rId12"/>
    <p:sldId id="265" r:id="rId13"/>
    <p:sldId id="267" r:id="rId14"/>
    <p:sldId id="274" r:id="rId15"/>
    <p:sldId id="273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28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1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5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22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6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8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2293-5966-498D-8827-67970C3A107C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News Sentiment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2617" y="5815848"/>
            <a:ext cx="2765659" cy="517575"/>
          </a:xfrm>
        </p:spPr>
        <p:txBody>
          <a:bodyPr/>
          <a:lstStyle/>
          <a:p>
            <a:r>
              <a:rPr lang="en-IN" dirty="0" smtClean="0"/>
              <a:t>- Anshuman Sahu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5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metrics summary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442226"/>
              </p:ext>
            </p:extLst>
          </p:nvPr>
        </p:nvGraphicFramePr>
        <p:xfrm>
          <a:off x="1155834" y="2104760"/>
          <a:ext cx="10096099" cy="397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302">
                  <a:extLst>
                    <a:ext uri="{9D8B030D-6E8A-4147-A177-3AD203B41FA5}">
                      <a16:colId xmlns:a16="http://schemas.microsoft.com/office/drawing/2014/main" val="3799032034"/>
                    </a:ext>
                  </a:extLst>
                </a:gridCol>
                <a:gridCol w="1413365">
                  <a:extLst>
                    <a:ext uri="{9D8B030D-6E8A-4147-A177-3AD203B41FA5}">
                      <a16:colId xmlns:a16="http://schemas.microsoft.com/office/drawing/2014/main" val="2378944510"/>
                    </a:ext>
                  </a:extLst>
                </a:gridCol>
                <a:gridCol w="1352132">
                  <a:extLst>
                    <a:ext uri="{9D8B030D-6E8A-4147-A177-3AD203B41FA5}">
                      <a16:colId xmlns:a16="http://schemas.microsoft.com/office/drawing/2014/main" val="2877628010"/>
                    </a:ext>
                  </a:extLst>
                </a:gridCol>
                <a:gridCol w="1303280">
                  <a:extLst>
                    <a:ext uri="{9D8B030D-6E8A-4147-A177-3AD203B41FA5}">
                      <a16:colId xmlns:a16="http://schemas.microsoft.com/office/drawing/2014/main" val="2808681"/>
                    </a:ext>
                  </a:extLst>
                </a:gridCol>
                <a:gridCol w="1124268">
                  <a:extLst>
                    <a:ext uri="{9D8B030D-6E8A-4147-A177-3AD203B41FA5}">
                      <a16:colId xmlns:a16="http://schemas.microsoft.com/office/drawing/2014/main" val="233113324"/>
                    </a:ext>
                  </a:extLst>
                </a:gridCol>
                <a:gridCol w="1327665">
                  <a:extLst>
                    <a:ext uri="{9D8B030D-6E8A-4147-A177-3AD203B41FA5}">
                      <a16:colId xmlns:a16="http://schemas.microsoft.com/office/drawing/2014/main" val="1518088318"/>
                    </a:ext>
                  </a:extLst>
                </a:gridCol>
                <a:gridCol w="1595430">
                  <a:extLst>
                    <a:ext uri="{9D8B030D-6E8A-4147-A177-3AD203B41FA5}">
                      <a16:colId xmlns:a16="http://schemas.microsoft.com/office/drawing/2014/main" val="1000923997"/>
                    </a:ext>
                  </a:extLst>
                </a:gridCol>
                <a:gridCol w="1402657">
                  <a:extLst>
                    <a:ext uri="{9D8B030D-6E8A-4147-A177-3AD203B41FA5}">
                      <a16:colId xmlns:a16="http://schemas.microsoft.com/office/drawing/2014/main" val="2129208930"/>
                    </a:ext>
                  </a:extLst>
                </a:gridCol>
              </a:tblGrid>
              <a:tr h="44204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layer_size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batch_size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rmse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6994996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0.092888046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0.561096524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8884836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0.098441945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0.507042205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4917621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0.093005362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0.559987171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3458825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0.097804032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0.513410327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0984214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0.100669541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0.484479972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6572780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bilstm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0.090233157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0.585827111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6215905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0.092983215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0.560196703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084066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0.099157471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0.499850025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571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Metrics plot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1" y="2197289"/>
            <a:ext cx="5328366" cy="3859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28" y="2014393"/>
            <a:ext cx="5340559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7" y="783776"/>
            <a:ext cx="3011989" cy="7355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Training plots for losses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37" y="143481"/>
            <a:ext cx="2970682" cy="20160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85" y="141969"/>
            <a:ext cx="2932498" cy="20160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42" y="2318606"/>
            <a:ext cx="2932498" cy="2016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021" y="2395608"/>
            <a:ext cx="2932498" cy="20160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685" y="2395608"/>
            <a:ext cx="2932498" cy="20160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42" y="4623455"/>
            <a:ext cx="2932498" cy="20160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837" y="4623455"/>
            <a:ext cx="2932498" cy="20160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8685" y="4623455"/>
            <a:ext cx="2932498" cy="20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50" y="259248"/>
            <a:ext cx="10346356" cy="982412"/>
          </a:xfrm>
        </p:spPr>
        <p:txBody>
          <a:bodyPr/>
          <a:lstStyle/>
          <a:p>
            <a:r>
              <a:rPr lang="en-IN" dirty="0" smtClean="0"/>
              <a:t>Final model architecture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0" y="1525569"/>
            <a:ext cx="4411981" cy="487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449"/>
          </a:xfrm>
        </p:spPr>
        <p:txBody>
          <a:bodyPr/>
          <a:lstStyle/>
          <a:p>
            <a:r>
              <a:rPr lang="en-IN" dirty="0" smtClean="0"/>
              <a:t>Used activation function: </a:t>
            </a:r>
            <a:r>
              <a:rPr lang="en-IN" dirty="0" err="1" smtClean="0"/>
              <a:t>tanh</a:t>
            </a:r>
            <a:endParaRPr lang="en-IN" dirty="0"/>
          </a:p>
        </p:txBody>
      </p:sp>
      <p:pic>
        <p:nvPicPr>
          <p:cNvPr id="1026" name="Picture 2" descr="File:Hyperbolic Tangent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65" y="2830011"/>
            <a:ext cx="5532956" cy="304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4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421"/>
          </a:xfrm>
        </p:spPr>
        <p:txBody>
          <a:bodyPr>
            <a:normAutofit fontScale="90000"/>
          </a:bodyPr>
          <a:lstStyle/>
          <a:p>
            <a:r>
              <a:rPr lang="en-IN" dirty="0"/>
              <a:t>Final model architecture</a:t>
            </a:r>
          </a:p>
        </p:txBody>
      </p:sp>
      <p:sp>
        <p:nvSpPr>
          <p:cNvPr id="4" name="Oval 3"/>
          <p:cNvSpPr/>
          <p:nvPr/>
        </p:nvSpPr>
        <p:spPr>
          <a:xfrm>
            <a:off x="5493351" y="1636831"/>
            <a:ext cx="423511" cy="429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493351" y="2251244"/>
            <a:ext cx="423511" cy="429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493344" y="2865657"/>
            <a:ext cx="423511" cy="429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493344" y="4493082"/>
            <a:ext cx="423511" cy="429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493348" y="5107495"/>
            <a:ext cx="423511" cy="429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93461" y="2976809"/>
            <a:ext cx="1549667" cy="121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Embedding Layer</a:t>
            </a:r>
          </a:p>
          <a:p>
            <a:pPr algn="ctr"/>
            <a:r>
              <a:rPr lang="en-IN" dirty="0" smtClean="0"/>
              <a:t>Size: 90x128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8871811" y="2981161"/>
            <a:ext cx="771629" cy="781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48346" y="2350293"/>
            <a:ext cx="494900" cy="2514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365999" y="1562318"/>
            <a:ext cx="353453" cy="403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43246" y="2465749"/>
            <a:ext cx="1138994" cy="6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43246" y="3937267"/>
            <a:ext cx="1138994" cy="70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0" idx="1"/>
          </p:cNvCxnSpPr>
          <p:nvPr/>
        </p:nvCxnSpPr>
        <p:spPr>
          <a:xfrm flipV="1">
            <a:off x="1643246" y="3582167"/>
            <a:ext cx="1150215" cy="2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4" idx="3"/>
          </p:cNvCxnSpPr>
          <p:nvPr/>
        </p:nvCxnSpPr>
        <p:spPr>
          <a:xfrm flipV="1">
            <a:off x="4343128" y="2003014"/>
            <a:ext cx="1212245" cy="157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6" idx="3"/>
          </p:cNvCxnSpPr>
          <p:nvPr/>
        </p:nvCxnSpPr>
        <p:spPr>
          <a:xfrm flipV="1">
            <a:off x="4343128" y="2617427"/>
            <a:ext cx="1212245" cy="96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7" idx="2"/>
          </p:cNvCxnSpPr>
          <p:nvPr/>
        </p:nvCxnSpPr>
        <p:spPr>
          <a:xfrm flipV="1">
            <a:off x="4343128" y="3080162"/>
            <a:ext cx="1150216" cy="50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8" idx="2"/>
          </p:cNvCxnSpPr>
          <p:nvPr/>
        </p:nvCxnSpPr>
        <p:spPr>
          <a:xfrm>
            <a:off x="4343128" y="3582167"/>
            <a:ext cx="1150216" cy="112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2"/>
          </p:cNvCxnSpPr>
          <p:nvPr/>
        </p:nvCxnSpPr>
        <p:spPr>
          <a:xfrm>
            <a:off x="4343128" y="3582167"/>
            <a:ext cx="1150220" cy="173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676232" y="3407878"/>
            <a:ext cx="9626" cy="972151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7636" y="5047979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</a:t>
            </a:r>
          </a:p>
          <a:p>
            <a:r>
              <a:rPr lang="en-IN" dirty="0" smtClean="0"/>
              <a:t>Size: 90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569464" y="5721908"/>
            <a:ext cx="221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Bidirectional LSTMs</a:t>
            </a:r>
          </a:p>
          <a:p>
            <a:r>
              <a:rPr lang="en-IN" dirty="0" smtClean="0"/>
              <a:t>No. of neurons: 64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926585" y="5713576"/>
            <a:ext cx="183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Flattening the 2d output to 1d</a:t>
            </a:r>
          </a:p>
          <a:p>
            <a:r>
              <a:rPr lang="en-IN" dirty="0" smtClean="0"/>
              <a:t>Size: 128</a:t>
            </a:r>
            <a:endParaRPr lang="en-IN" dirty="0"/>
          </a:p>
        </p:txBody>
      </p:sp>
      <p:cxnSp>
        <p:nvCxnSpPr>
          <p:cNvPr id="40" name="Straight Arrow Connector 39"/>
          <p:cNvCxnSpPr>
            <a:stCxn id="4" idx="6"/>
          </p:cNvCxnSpPr>
          <p:nvPr/>
        </p:nvCxnSpPr>
        <p:spPr>
          <a:xfrm>
            <a:off x="5916862" y="1851336"/>
            <a:ext cx="144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6"/>
          </p:cNvCxnSpPr>
          <p:nvPr/>
        </p:nvCxnSpPr>
        <p:spPr>
          <a:xfrm>
            <a:off x="5916862" y="1851336"/>
            <a:ext cx="1449137" cy="2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6"/>
          </p:cNvCxnSpPr>
          <p:nvPr/>
        </p:nvCxnSpPr>
        <p:spPr>
          <a:xfrm flipV="1">
            <a:off x="5916862" y="2350293"/>
            <a:ext cx="1449137" cy="11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6"/>
          </p:cNvCxnSpPr>
          <p:nvPr/>
        </p:nvCxnSpPr>
        <p:spPr>
          <a:xfrm>
            <a:off x="5916862" y="2465749"/>
            <a:ext cx="1449137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</p:cNvCxnSpPr>
          <p:nvPr/>
        </p:nvCxnSpPr>
        <p:spPr>
          <a:xfrm flipV="1">
            <a:off x="5916855" y="2950293"/>
            <a:ext cx="1449144" cy="12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6"/>
          </p:cNvCxnSpPr>
          <p:nvPr/>
        </p:nvCxnSpPr>
        <p:spPr>
          <a:xfrm>
            <a:off x="5916855" y="3080162"/>
            <a:ext cx="1449144" cy="15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6"/>
          </p:cNvCxnSpPr>
          <p:nvPr/>
        </p:nvCxnSpPr>
        <p:spPr>
          <a:xfrm flipV="1">
            <a:off x="5916855" y="4699255"/>
            <a:ext cx="1449144" cy="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</p:cNvCxnSpPr>
          <p:nvPr/>
        </p:nvCxnSpPr>
        <p:spPr>
          <a:xfrm>
            <a:off x="5916855" y="4707587"/>
            <a:ext cx="1449144" cy="28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6"/>
          </p:cNvCxnSpPr>
          <p:nvPr/>
        </p:nvCxnSpPr>
        <p:spPr>
          <a:xfrm>
            <a:off x="5916859" y="5322000"/>
            <a:ext cx="1449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6"/>
          </p:cNvCxnSpPr>
          <p:nvPr/>
        </p:nvCxnSpPr>
        <p:spPr>
          <a:xfrm>
            <a:off x="5916859" y="5322000"/>
            <a:ext cx="1449140" cy="2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3"/>
          </p:cNvCxnSpPr>
          <p:nvPr/>
        </p:nvCxnSpPr>
        <p:spPr>
          <a:xfrm>
            <a:off x="4343128" y="3582167"/>
            <a:ext cx="1150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3"/>
          </p:cNvCxnSpPr>
          <p:nvPr/>
        </p:nvCxnSpPr>
        <p:spPr>
          <a:xfrm>
            <a:off x="4343128" y="3582167"/>
            <a:ext cx="1212245" cy="5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1" idx="2"/>
          </p:cNvCxnSpPr>
          <p:nvPr/>
        </p:nvCxnSpPr>
        <p:spPr>
          <a:xfrm>
            <a:off x="7719452" y="1851336"/>
            <a:ext cx="1152359" cy="15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1" idx="2"/>
          </p:cNvCxnSpPr>
          <p:nvPr/>
        </p:nvCxnSpPr>
        <p:spPr>
          <a:xfrm flipV="1">
            <a:off x="7727481" y="3371985"/>
            <a:ext cx="1144330" cy="216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1" idx="2"/>
          </p:cNvCxnSpPr>
          <p:nvPr/>
        </p:nvCxnSpPr>
        <p:spPr>
          <a:xfrm>
            <a:off x="7727481" y="2065841"/>
            <a:ext cx="1144330" cy="130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1" idx="2"/>
          </p:cNvCxnSpPr>
          <p:nvPr/>
        </p:nvCxnSpPr>
        <p:spPr>
          <a:xfrm>
            <a:off x="7719452" y="2350293"/>
            <a:ext cx="1152359" cy="102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1" idx="2"/>
          </p:cNvCxnSpPr>
          <p:nvPr/>
        </p:nvCxnSpPr>
        <p:spPr>
          <a:xfrm>
            <a:off x="7719452" y="2617427"/>
            <a:ext cx="1152359" cy="7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1" idx="2"/>
          </p:cNvCxnSpPr>
          <p:nvPr/>
        </p:nvCxnSpPr>
        <p:spPr>
          <a:xfrm>
            <a:off x="7727481" y="3015227"/>
            <a:ext cx="1144330" cy="3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1" idx="2"/>
          </p:cNvCxnSpPr>
          <p:nvPr/>
        </p:nvCxnSpPr>
        <p:spPr>
          <a:xfrm>
            <a:off x="7719452" y="3294667"/>
            <a:ext cx="1152359" cy="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1" idx="2"/>
          </p:cNvCxnSpPr>
          <p:nvPr/>
        </p:nvCxnSpPr>
        <p:spPr>
          <a:xfrm flipV="1">
            <a:off x="7719452" y="3371985"/>
            <a:ext cx="1152359" cy="180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1" idx="2"/>
          </p:cNvCxnSpPr>
          <p:nvPr/>
        </p:nvCxnSpPr>
        <p:spPr>
          <a:xfrm flipV="1">
            <a:off x="7719452" y="3371985"/>
            <a:ext cx="1152359" cy="155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" idx="2"/>
          </p:cNvCxnSpPr>
          <p:nvPr/>
        </p:nvCxnSpPr>
        <p:spPr>
          <a:xfrm flipV="1">
            <a:off x="7727481" y="3371985"/>
            <a:ext cx="1144330" cy="12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984545" y="3436531"/>
            <a:ext cx="0" cy="713075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" idx="6"/>
          </p:cNvCxnSpPr>
          <p:nvPr/>
        </p:nvCxnSpPr>
        <p:spPr>
          <a:xfrm>
            <a:off x="9643440" y="3371985"/>
            <a:ext cx="9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0618796" y="3080162"/>
            <a:ext cx="882324" cy="527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75561" y="3792372"/>
            <a:ext cx="1850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Dense output layer</a:t>
            </a:r>
          </a:p>
          <a:p>
            <a:r>
              <a:rPr lang="en-IN" dirty="0" smtClean="0"/>
              <a:t>Activation=‘</a:t>
            </a:r>
            <a:r>
              <a:rPr lang="en-IN" dirty="0" err="1" smtClean="0"/>
              <a:t>tanh</a:t>
            </a:r>
            <a:r>
              <a:rPr lang="en-IN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112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Achievements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Achieved a sentiment prediction model to predict news title and headline sentiments.</a:t>
            </a:r>
          </a:p>
          <a:p>
            <a:endParaRPr lang="en-IN" dirty="0" smtClean="0"/>
          </a:p>
          <a:p>
            <a:r>
              <a:rPr lang="en-IN" dirty="0" smtClean="0"/>
              <a:t>Achieved comparison of various combinations of parameters for two different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5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cleaning/ pre-processing steps can be further improved to get better results.</a:t>
            </a:r>
          </a:p>
          <a:p>
            <a:endParaRPr lang="en-IN" dirty="0" smtClean="0"/>
          </a:p>
          <a:p>
            <a:r>
              <a:rPr lang="en-IN" dirty="0" smtClean="0"/>
              <a:t>Can try stacked LSTMs and </a:t>
            </a:r>
            <a:r>
              <a:rPr lang="en-IN" dirty="0" err="1" smtClean="0"/>
              <a:t>BiLSTMs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Can do appropriate hyper-parameter tuning to improve performance.</a:t>
            </a:r>
          </a:p>
          <a:p>
            <a:endParaRPr lang="en-IN" dirty="0" smtClean="0"/>
          </a:p>
          <a:p>
            <a:r>
              <a:rPr lang="en-IN" dirty="0" smtClean="0"/>
              <a:t>Can try finding proper embedding dimension to get minimal dimension with improved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162" y="2501933"/>
            <a:ext cx="6390372" cy="1325563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9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0143"/>
            <a:ext cx="10515600" cy="1283335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/>
              <a:t>Design and develop the solution to predict sentiments for headline and title of news.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6873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followed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739086" y="2637453"/>
            <a:ext cx="10936357" cy="2030799"/>
            <a:chOff x="620961" y="4321434"/>
            <a:chExt cx="10653214" cy="1756905"/>
          </a:xfrm>
        </p:grpSpPr>
        <p:sp>
          <p:nvSpPr>
            <p:cNvPr id="5" name="Rectangle 4"/>
            <p:cNvSpPr/>
            <p:nvPr/>
          </p:nvSpPr>
          <p:spPr>
            <a:xfrm>
              <a:off x="620961" y="5457514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Data Acquisition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17897" y="5457512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Data Analysis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12940" y="5457512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Data Preparation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6992" y="5457509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Model Creation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43289" y="5457509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Model Training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25301" y="5457510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Model Testing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84295" y="4321434"/>
              <a:ext cx="1049154" cy="6611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Choosing appropriate model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07313" y="5414192"/>
              <a:ext cx="1066862" cy="6641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Prediction and submission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3"/>
              <a:endCxn id="6" idx="1"/>
            </p:cNvCxnSpPr>
            <p:nvPr/>
          </p:nvCxnSpPr>
          <p:spPr>
            <a:xfrm flipV="1">
              <a:off x="1670115" y="5746270"/>
              <a:ext cx="547782" cy="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3267051" y="5746270"/>
              <a:ext cx="445889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1"/>
            </p:cNvCxnSpPr>
            <p:nvPr/>
          </p:nvCxnSpPr>
          <p:spPr>
            <a:xfrm flipV="1">
              <a:off x="4762094" y="5746267"/>
              <a:ext cx="534898" cy="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9" idx="1"/>
            </p:cNvCxnSpPr>
            <p:nvPr/>
          </p:nvCxnSpPr>
          <p:spPr>
            <a:xfrm>
              <a:off x="6346146" y="5746267"/>
              <a:ext cx="497143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>
            <a:xfrm>
              <a:off x="7892443" y="5746267"/>
              <a:ext cx="632858" cy="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3"/>
              <a:endCxn id="12" idx="1"/>
            </p:cNvCxnSpPr>
            <p:nvPr/>
          </p:nvCxnSpPr>
          <p:spPr>
            <a:xfrm flipV="1">
              <a:off x="9574455" y="5746266"/>
              <a:ext cx="632858" cy="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0" idx="0"/>
              <a:endCxn id="11" idx="3"/>
            </p:cNvCxnSpPr>
            <p:nvPr/>
          </p:nvCxnSpPr>
          <p:spPr>
            <a:xfrm rot="16200000" flipV="1">
              <a:off x="8488909" y="4896540"/>
              <a:ext cx="805510" cy="316429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1"/>
              <a:endCxn id="9" idx="0"/>
            </p:cNvCxnSpPr>
            <p:nvPr/>
          </p:nvCxnSpPr>
          <p:spPr>
            <a:xfrm rot="10800000" flipV="1">
              <a:off x="7367867" y="4651999"/>
              <a:ext cx="316429" cy="805509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4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5131"/>
            <a:ext cx="10515600" cy="378590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Contains news title, headline and their respective sentiments.</a:t>
            </a:r>
          </a:p>
          <a:p>
            <a:endParaRPr lang="en-IN" dirty="0" smtClean="0"/>
          </a:p>
          <a:p>
            <a:r>
              <a:rPr lang="en-IN" dirty="0" smtClean="0"/>
              <a:t>Train data shape (row, column): (55932, 11)</a:t>
            </a:r>
          </a:p>
          <a:p>
            <a:endParaRPr lang="en-IN" dirty="0" smtClean="0"/>
          </a:p>
          <a:p>
            <a:r>
              <a:rPr lang="en-IN" dirty="0" smtClean="0"/>
              <a:t>Test data shape (row, column): (37288, 9)</a:t>
            </a:r>
          </a:p>
          <a:p>
            <a:endParaRPr lang="en-IN" dirty="0" smtClean="0"/>
          </a:p>
          <a:p>
            <a:r>
              <a:rPr lang="en-IN" dirty="0" smtClean="0"/>
              <a:t>Important columns: “Title”, “Headline”, “</a:t>
            </a:r>
            <a:r>
              <a:rPr lang="en-IN" dirty="0" err="1" smtClean="0"/>
              <a:t>SentimentTitle</a:t>
            </a:r>
            <a:r>
              <a:rPr lang="en-IN" dirty="0" smtClean="0"/>
              <a:t>”, “</a:t>
            </a:r>
            <a:r>
              <a:rPr lang="en-IN" dirty="0" err="1" smtClean="0"/>
              <a:t>SentimentHeadline</a:t>
            </a:r>
            <a:r>
              <a:rPr lang="en-IN" dirty="0" smtClean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5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381"/>
            <a:ext cx="10515600" cy="1209425"/>
          </a:xfrm>
        </p:spPr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990"/>
            <a:ext cx="3223661" cy="994577"/>
          </a:xfrm>
        </p:spPr>
        <p:txBody>
          <a:bodyPr/>
          <a:lstStyle/>
          <a:p>
            <a:r>
              <a:rPr lang="en-IN" dirty="0" smtClean="0"/>
              <a:t>Histogram of “</a:t>
            </a:r>
            <a:r>
              <a:rPr lang="en-IN" dirty="0" err="1" smtClean="0"/>
              <a:t>SentimentTitle</a:t>
            </a:r>
            <a:r>
              <a:rPr lang="en-IN" dirty="0" smtClean="0"/>
              <a:t>”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316963"/>
            <a:ext cx="3396916" cy="996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Histogram of “</a:t>
            </a:r>
            <a:r>
              <a:rPr lang="en-IN" dirty="0" err="1" smtClean="0"/>
              <a:t>SentimentHeadline</a:t>
            </a:r>
            <a:r>
              <a:rPr lang="en-IN" dirty="0" smtClean="0"/>
              <a:t>”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57" y="883003"/>
            <a:ext cx="3848100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794" y="3906825"/>
            <a:ext cx="3781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381"/>
            <a:ext cx="10515600" cy="1209425"/>
          </a:xfrm>
        </p:spPr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177"/>
            <a:ext cx="5400040" cy="82962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Histogram of length of sentence for “Title”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20840" y="1274702"/>
            <a:ext cx="5471160" cy="86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Histogram of length of sentence for “Headline”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2296844"/>
            <a:ext cx="37338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311" y="2296844"/>
            <a:ext cx="3695700" cy="23622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350000" y="1430806"/>
            <a:ext cx="0" cy="498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5092087"/>
            <a:ext cx="5400040" cy="116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Max token length for “Title”: 24</a:t>
            </a:r>
          </a:p>
          <a:p>
            <a:r>
              <a:rPr lang="en-IN" dirty="0" smtClean="0"/>
              <a:t>Min token length for “Title”: 1</a:t>
            </a:r>
            <a:endParaRPr lang="en-IN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649720" y="5092087"/>
            <a:ext cx="5400040" cy="1166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Max token length for “Headline”: 80</a:t>
            </a:r>
          </a:p>
          <a:p>
            <a:r>
              <a:rPr lang="en-IN" dirty="0" smtClean="0"/>
              <a:t>Min token length for “Headline”: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4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Solved the problem with neural networks.</a:t>
            </a:r>
          </a:p>
          <a:p>
            <a:endParaRPr lang="en-IN" dirty="0" smtClean="0"/>
          </a:p>
          <a:p>
            <a:r>
              <a:rPr lang="en-IN" dirty="0" smtClean="0"/>
              <a:t>Solved the problem as a regression problem with considering output inside the boundary of -1 to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0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 /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564"/>
            <a:ext cx="10515600" cy="4738988"/>
          </a:xfrm>
        </p:spPr>
        <p:txBody>
          <a:bodyPr>
            <a:normAutofit fontScale="85000" lnSpcReduction="20000"/>
          </a:bodyPr>
          <a:lstStyle/>
          <a:p>
            <a:r>
              <a:rPr lang="en-IN" sz="3200" dirty="0" smtClean="0"/>
              <a:t>Combined all data to create a single sentiment model.</a:t>
            </a:r>
          </a:p>
          <a:p>
            <a:r>
              <a:rPr lang="en-IN" sz="3200" dirty="0" smtClean="0"/>
              <a:t>Removed data containing NULL values.</a:t>
            </a:r>
            <a:endParaRPr lang="en-IN" sz="3200" dirty="0"/>
          </a:p>
          <a:p>
            <a:r>
              <a:rPr lang="en-IN" sz="3200" dirty="0" smtClean="0"/>
              <a:t>Removed hyperlinks/ websites using regex.</a:t>
            </a:r>
          </a:p>
          <a:p>
            <a:r>
              <a:rPr lang="en-IN" sz="3200" dirty="0" smtClean="0"/>
              <a:t>Removed numbers and punctuations.</a:t>
            </a:r>
          </a:p>
          <a:p>
            <a:r>
              <a:rPr lang="en-IN" sz="3200" dirty="0" smtClean="0"/>
              <a:t>Used spacy to lemmatize the words.</a:t>
            </a:r>
          </a:p>
          <a:p>
            <a:r>
              <a:rPr lang="en-IN" sz="3200" dirty="0" smtClean="0"/>
              <a:t>Removed Pronouns.</a:t>
            </a:r>
          </a:p>
          <a:p>
            <a:r>
              <a:rPr lang="en-IN" sz="3200" dirty="0" smtClean="0"/>
              <a:t>Created one-hot encodings for the corpus.</a:t>
            </a:r>
          </a:p>
          <a:p>
            <a:r>
              <a:rPr lang="en-IN" sz="3200" dirty="0" smtClean="0"/>
              <a:t>After cleaning, found that maximum sentence length is 87, so taken 90 as maximum length.</a:t>
            </a:r>
          </a:p>
          <a:p>
            <a:r>
              <a:rPr lang="en-IN" sz="3200" dirty="0" smtClean="0"/>
              <a:t>Added padding to all the data which are less than 90 words.</a:t>
            </a:r>
          </a:p>
          <a:p>
            <a:r>
              <a:rPr lang="en-IN" sz="3200" dirty="0" smtClean="0"/>
              <a:t>Created training and validation sets.</a:t>
            </a:r>
          </a:p>
          <a:p>
            <a:endParaRPr lang="en-IN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671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5132"/>
            <a:ext cx="10515600" cy="3439394"/>
          </a:xfrm>
        </p:spPr>
        <p:txBody>
          <a:bodyPr/>
          <a:lstStyle/>
          <a:p>
            <a:r>
              <a:rPr lang="en-IN" b="1" dirty="0" smtClean="0"/>
              <a:t>LSTM:</a:t>
            </a:r>
            <a:r>
              <a:rPr lang="en-IN" dirty="0" smtClean="0"/>
              <a:t> Long Short Term Memory networks are a special kind of RNN, capable of learning long-term dependencies.</a:t>
            </a:r>
          </a:p>
          <a:p>
            <a:endParaRPr lang="en-IN" dirty="0"/>
          </a:p>
          <a:p>
            <a:r>
              <a:rPr lang="en-IN" b="1" dirty="0" err="1" smtClean="0"/>
              <a:t>BiLSTM</a:t>
            </a:r>
            <a:r>
              <a:rPr lang="en-IN" b="1" dirty="0" smtClean="0"/>
              <a:t>:</a:t>
            </a:r>
            <a:r>
              <a:rPr lang="en-IN" dirty="0" smtClean="0"/>
              <a:t> It contains LSTM only but with bidirectional flow, which helps to store information from both the directions.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21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516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News Sentiment Prediction</vt:lpstr>
      <vt:lpstr>Task</vt:lpstr>
      <vt:lpstr>Process followed</vt:lpstr>
      <vt:lpstr>Dataset</vt:lpstr>
      <vt:lpstr>EDA</vt:lpstr>
      <vt:lpstr>EDA</vt:lpstr>
      <vt:lpstr>Approach description</vt:lpstr>
      <vt:lpstr>Data Preparation / Pre-processing</vt:lpstr>
      <vt:lpstr>Models used</vt:lpstr>
      <vt:lpstr>Model metrics summary</vt:lpstr>
      <vt:lpstr>Metrics plot</vt:lpstr>
      <vt:lpstr>Training plots for losses</vt:lpstr>
      <vt:lpstr>Final model architecture</vt:lpstr>
      <vt:lpstr>Output Layer</vt:lpstr>
      <vt:lpstr>Final model architecture</vt:lpstr>
      <vt:lpstr>Achievements</vt:lpstr>
      <vt:lpstr>Scope of improvements</vt:lpstr>
      <vt:lpstr>Thank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Sentiment Prediction</dc:title>
  <dc:creator>Sahu, Anshuman</dc:creator>
  <cp:lastModifiedBy>Sahu, Anshuman</cp:lastModifiedBy>
  <cp:revision>41</cp:revision>
  <dcterms:created xsi:type="dcterms:W3CDTF">2021-08-30T11:19:18Z</dcterms:created>
  <dcterms:modified xsi:type="dcterms:W3CDTF">2021-09-05T10:23:42Z</dcterms:modified>
</cp:coreProperties>
</file>