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7619-7331-4B10-B9A9-799ECE3F5E25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2180-B2F2-44B0-ABE5-566CD3AD9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4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7619-7331-4B10-B9A9-799ECE3F5E25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2180-B2F2-44B0-ABE5-566CD3AD9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64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7619-7331-4B10-B9A9-799ECE3F5E25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2180-B2F2-44B0-ABE5-566CD3AD9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72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7619-7331-4B10-B9A9-799ECE3F5E25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2180-B2F2-44B0-ABE5-566CD3AD9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18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7619-7331-4B10-B9A9-799ECE3F5E25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2180-B2F2-44B0-ABE5-566CD3AD9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18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7619-7331-4B10-B9A9-799ECE3F5E25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2180-B2F2-44B0-ABE5-566CD3AD9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68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7619-7331-4B10-B9A9-799ECE3F5E25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2180-B2F2-44B0-ABE5-566CD3AD9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5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7619-7331-4B10-B9A9-799ECE3F5E25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2180-B2F2-44B0-ABE5-566CD3AD9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55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7619-7331-4B10-B9A9-799ECE3F5E25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2180-B2F2-44B0-ABE5-566CD3AD9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95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7619-7331-4B10-B9A9-799ECE3F5E25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2180-B2F2-44B0-ABE5-566CD3AD9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90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7619-7331-4B10-B9A9-799ECE3F5E25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2180-B2F2-44B0-ABE5-566CD3AD9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88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C7619-7331-4B10-B9A9-799ECE3F5E25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52180-B2F2-44B0-ABE5-566CD3AD9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7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0850" y="577516"/>
            <a:ext cx="9217794" cy="371535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ML solution </a:t>
            </a:r>
            <a:r>
              <a:rPr lang="en-IN" dirty="0" smtClean="0"/>
              <a:t>for </a:t>
            </a:r>
            <a:br>
              <a:rPr lang="en-IN" dirty="0" smtClean="0"/>
            </a:br>
            <a:r>
              <a:rPr lang="en-IN" b="1" dirty="0" smtClean="0"/>
              <a:t>gender neutrality</a:t>
            </a:r>
            <a:r>
              <a:rPr lang="en-IN" dirty="0" smtClean="0"/>
              <a:t> and </a:t>
            </a:r>
            <a:r>
              <a:rPr lang="en-IN" b="1" dirty="0" smtClean="0"/>
              <a:t>inclusion</a:t>
            </a:r>
            <a:endParaRPr lang="en-IN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609222" y="6092792"/>
            <a:ext cx="1998845" cy="4138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-Anshuman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897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549666" y="1472667"/>
            <a:ext cx="6564431" cy="4514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2812" y="66744"/>
            <a:ext cx="4734828" cy="1126790"/>
          </a:xfrm>
        </p:spPr>
        <p:txBody>
          <a:bodyPr>
            <a:normAutofit/>
          </a:bodyPr>
          <a:lstStyle/>
          <a:p>
            <a:r>
              <a:rPr lang="en-IN" dirty="0" smtClean="0"/>
              <a:t>Model Architecture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3243709" y="1963181"/>
            <a:ext cx="3012709" cy="11554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Model_1 : </a:t>
            </a:r>
            <a:r>
              <a:rPr lang="en-IN" sz="2400" b="1" dirty="0" err="1" smtClean="0"/>
              <a:t>XGBClassifier</a:t>
            </a:r>
            <a:endParaRPr lang="en-IN" sz="24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2223435" y="3676851"/>
            <a:ext cx="5120640" cy="1636295"/>
            <a:chOff x="4244741" y="4186988"/>
            <a:chExt cx="5120640" cy="1636295"/>
          </a:xfrm>
        </p:grpSpPr>
        <p:sp>
          <p:nvSpPr>
            <p:cNvPr id="10" name="Rounded Rectangle 9"/>
            <p:cNvSpPr/>
            <p:nvPr/>
          </p:nvSpPr>
          <p:spPr>
            <a:xfrm>
              <a:off x="4244741" y="4186988"/>
              <a:ext cx="5120640" cy="16362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833938" y="4398744"/>
              <a:ext cx="2348565" cy="123203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 smtClean="0"/>
                <a:t>Model_2.2 : </a:t>
              </a:r>
              <a:r>
                <a:rPr lang="en-IN" sz="2400" b="1" dirty="0" err="1" smtClean="0"/>
                <a:t>LGBMRegressor</a:t>
              </a:r>
              <a:endParaRPr lang="en-IN" sz="2400" b="1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461306" y="4398743"/>
              <a:ext cx="2151249" cy="123203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 smtClean="0"/>
                <a:t>Model_2.1 : </a:t>
              </a:r>
              <a:r>
                <a:rPr lang="en-IN" sz="2400" b="1" dirty="0" err="1" smtClean="0"/>
                <a:t>XGBRegressor</a:t>
              </a:r>
              <a:endParaRPr lang="en-IN" sz="2400" b="1" dirty="0"/>
            </a:p>
          </p:txBody>
        </p:sp>
      </p:grpSp>
      <p:sp>
        <p:nvSpPr>
          <p:cNvPr id="14" name="Down Arrow 13"/>
          <p:cNvSpPr/>
          <p:nvPr/>
        </p:nvSpPr>
        <p:spPr>
          <a:xfrm>
            <a:off x="4591249" y="3214838"/>
            <a:ext cx="221383" cy="3753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8205537" y="2217717"/>
            <a:ext cx="250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Classifier: Predicts the </a:t>
            </a:r>
            <a:r>
              <a:rPr lang="en-IN" b="1" i="1" dirty="0" err="1" smtClean="0"/>
              <a:t>BiasInfluentialFactor</a:t>
            </a:r>
            <a:endParaRPr lang="en-IN" b="1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8205537" y="4171832"/>
            <a:ext cx="250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Regressor</a:t>
            </a:r>
            <a:r>
              <a:rPr lang="en-IN" dirty="0" smtClean="0"/>
              <a:t>: Predicts the </a:t>
            </a:r>
            <a:r>
              <a:rPr lang="en-IN" b="1" i="1" dirty="0" err="1" smtClean="0"/>
              <a:t>FitmentPercent</a:t>
            </a:r>
            <a:endParaRPr lang="en-IN" b="1" i="1" dirty="0"/>
          </a:p>
        </p:txBody>
      </p:sp>
      <p:sp>
        <p:nvSpPr>
          <p:cNvPr id="20" name="Right Arrow 19"/>
          <p:cNvSpPr/>
          <p:nvPr/>
        </p:nvSpPr>
        <p:spPr>
          <a:xfrm>
            <a:off x="6593305" y="2415941"/>
            <a:ext cx="1357156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20"/>
          <p:cNvSpPr/>
          <p:nvPr/>
        </p:nvSpPr>
        <p:spPr>
          <a:xfrm>
            <a:off x="7449955" y="4340994"/>
            <a:ext cx="529388" cy="202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Down Arrow 21"/>
          <p:cNvSpPr/>
          <p:nvPr/>
        </p:nvSpPr>
        <p:spPr>
          <a:xfrm>
            <a:off x="4591249" y="1530417"/>
            <a:ext cx="221383" cy="365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61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ounded Rectangle 101"/>
          <p:cNvSpPr/>
          <p:nvPr/>
        </p:nvSpPr>
        <p:spPr>
          <a:xfrm>
            <a:off x="2223436" y="4457899"/>
            <a:ext cx="3821229" cy="2069916"/>
          </a:xfrm>
          <a:prstGeom prst="roundRect">
            <a:avLst/>
          </a:prstGeom>
          <a:solidFill>
            <a:schemeClr val="accent1">
              <a:lumMod val="20000"/>
              <a:lumOff val="80000"/>
              <a:alpha val="31000"/>
            </a:schemeClr>
          </a:solidFill>
          <a:ln w="25400">
            <a:solidFill>
              <a:schemeClr val="accent1">
                <a:shade val="50000"/>
                <a:alpha val="97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871" y="204951"/>
            <a:ext cx="3637548" cy="66477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Model Workflow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272589" y="1098446"/>
            <a:ext cx="1232029" cy="5189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5" name="Rectangle 4"/>
          <p:cNvSpPr/>
          <p:nvPr/>
        </p:nvSpPr>
        <p:spPr>
          <a:xfrm>
            <a:off x="5308329" y="1718854"/>
            <a:ext cx="1183908" cy="3494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Pre-process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180793" y="2424785"/>
            <a:ext cx="1477479" cy="542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Model_1 : </a:t>
            </a:r>
            <a:r>
              <a:rPr lang="en-IN" sz="1600" dirty="0" err="1" smtClean="0"/>
              <a:t>XGBClassifier</a:t>
            </a:r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3195587" y="3311087"/>
            <a:ext cx="1549665" cy="5101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Concatenate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461648" y="4616469"/>
            <a:ext cx="1417319" cy="683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Model_2.1 : </a:t>
            </a:r>
            <a:r>
              <a:rPr lang="en-IN" sz="1600" dirty="0" err="1" smtClean="0"/>
              <a:t>XGBRegressor</a:t>
            </a:r>
            <a:endParaRPr lang="en-IN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4340988" y="4616469"/>
            <a:ext cx="1578544" cy="6545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Model_2.2 : </a:t>
            </a:r>
            <a:r>
              <a:rPr lang="en-IN" sz="1600" dirty="0" err="1" smtClean="0"/>
              <a:t>LGBMRegressor</a:t>
            </a:r>
            <a:endParaRPr lang="en-IN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900282" y="2115674"/>
            <a:ext cx="1" cy="2398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93412" y="1699604"/>
            <a:ext cx="14240" cy="8146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481936" y="5954324"/>
            <a:ext cx="1061186" cy="475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Average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498078" y="4361399"/>
            <a:ext cx="1263317" cy="5101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Concatenate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8761395" y="4476901"/>
            <a:ext cx="712269" cy="279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Elbow Connector 35"/>
          <p:cNvCxnSpPr>
            <a:stCxn id="4" idx="3"/>
            <a:endCxn id="5" idx="0"/>
          </p:cNvCxnSpPr>
          <p:nvPr/>
        </p:nvCxnSpPr>
        <p:spPr>
          <a:xfrm>
            <a:off x="4504618" y="1357937"/>
            <a:ext cx="1395665" cy="36091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6" idx="2"/>
          </p:cNvCxnSpPr>
          <p:nvPr/>
        </p:nvCxnSpPr>
        <p:spPr>
          <a:xfrm rot="5400000">
            <a:off x="5143624" y="2770996"/>
            <a:ext cx="579670" cy="97214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381666" y="2612403"/>
            <a:ext cx="1183908" cy="3494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Pre-process</a:t>
            </a:r>
            <a:endParaRPr lang="en-IN" sz="16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3896619" y="3011105"/>
            <a:ext cx="1" cy="2398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8" idx="2"/>
            <a:endCxn id="9" idx="0"/>
          </p:cNvCxnSpPr>
          <p:nvPr/>
        </p:nvCxnSpPr>
        <p:spPr>
          <a:xfrm rot="5400000">
            <a:off x="3172743" y="3818791"/>
            <a:ext cx="795243" cy="800112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8" idx="2"/>
            <a:endCxn id="10" idx="0"/>
          </p:cNvCxnSpPr>
          <p:nvPr/>
        </p:nvCxnSpPr>
        <p:spPr>
          <a:xfrm rot="16200000" flipH="1">
            <a:off x="4152719" y="3638927"/>
            <a:ext cx="795243" cy="1159840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10" idx="2"/>
            <a:endCxn id="31" idx="0"/>
          </p:cNvCxnSpPr>
          <p:nvPr/>
        </p:nvCxnSpPr>
        <p:spPr>
          <a:xfrm rot="5400000">
            <a:off x="4229727" y="5053791"/>
            <a:ext cx="683336" cy="111773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9" idx="2"/>
            <a:endCxn id="31" idx="1"/>
          </p:cNvCxnSpPr>
          <p:nvPr/>
        </p:nvCxnSpPr>
        <p:spPr>
          <a:xfrm rot="16200000" flipH="1">
            <a:off x="2880054" y="5590117"/>
            <a:ext cx="892136" cy="31162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" idx="2"/>
            <a:endCxn id="33" idx="0"/>
          </p:cNvCxnSpPr>
          <p:nvPr/>
        </p:nvCxnSpPr>
        <p:spPr>
          <a:xfrm rot="16200000" flipH="1">
            <a:off x="6327553" y="2559215"/>
            <a:ext cx="1394164" cy="2210204"/>
          </a:xfrm>
          <a:prstGeom prst="bentConnector3">
            <a:avLst>
              <a:gd name="adj1" fmla="val 4171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31" idx="3"/>
            <a:endCxn id="33" idx="2"/>
          </p:cNvCxnSpPr>
          <p:nvPr/>
        </p:nvCxnSpPr>
        <p:spPr>
          <a:xfrm flipV="1">
            <a:off x="4543122" y="4871538"/>
            <a:ext cx="3586615" cy="1320461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9598793" y="4345602"/>
            <a:ext cx="1232029" cy="5189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933967" y="3023685"/>
            <a:ext cx="1915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Predict </a:t>
            </a:r>
            <a:r>
              <a:rPr lang="en-IN" sz="1400" b="1" dirty="0" err="1" smtClean="0"/>
              <a:t>BiasInfluentialFactor</a:t>
            </a:r>
            <a:r>
              <a:rPr lang="en-IN" sz="1400" dirty="0" smtClean="0"/>
              <a:t> </a:t>
            </a:r>
            <a:endParaRPr lang="en-IN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129487" y="6191999"/>
            <a:ext cx="2202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Average  </a:t>
            </a:r>
            <a:r>
              <a:rPr lang="en-IN" sz="1400" b="1" dirty="0" err="1" smtClean="0"/>
              <a:t>FitmentPercent</a:t>
            </a:r>
            <a:r>
              <a:rPr lang="en-IN" sz="1400" dirty="0" smtClean="0"/>
              <a:t>  prediction</a:t>
            </a:r>
            <a:endParaRPr lang="en-IN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4171648" y="5607430"/>
            <a:ext cx="1915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Predict </a:t>
            </a:r>
            <a:r>
              <a:rPr lang="en-IN" sz="1200" b="1" dirty="0" err="1" smtClean="0"/>
              <a:t>FitmentPercent</a:t>
            </a:r>
            <a:r>
              <a:rPr lang="en-IN" sz="1200" dirty="0" smtClean="0"/>
              <a:t> </a:t>
            </a:r>
            <a:endParaRPr lang="en-IN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255904" y="5460655"/>
            <a:ext cx="1159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Predict </a:t>
            </a:r>
            <a:r>
              <a:rPr lang="en-IN" sz="1200" b="1" dirty="0" err="1" smtClean="0"/>
              <a:t>FitmentPercent</a:t>
            </a:r>
            <a:r>
              <a:rPr lang="en-IN" sz="1200" dirty="0" smtClean="0"/>
              <a:t> 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50314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 done to achieve result: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89137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Data analysis:</a:t>
            </a:r>
            <a:r>
              <a:rPr lang="en-IN" sz="2400" dirty="0" smtClean="0"/>
              <a:t> To understand the data and to think about proper modelling.</a:t>
            </a:r>
          </a:p>
          <a:p>
            <a:r>
              <a:rPr lang="en-IN" sz="2400" b="1" dirty="0" smtClean="0"/>
              <a:t>Feature engineering:</a:t>
            </a:r>
            <a:r>
              <a:rPr lang="en-IN" sz="2400" dirty="0" smtClean="0"/>
              <a:t> Done feature engineering to give clear information to the model.</a:t>
            </a:r>
          </a:p>
          <a:p>
            <a:r>
              <a:rPr lang="en-IN" sz="2400" b="1" dirty="0" smtClean="0"/>
              <a:t>Training and validation:</a:t>
            </a:r>
            <a:r>
              <a:rPr lang="en-IN" sz="2400" dirty="0" smtClean="0"/>
              <a:t> Trained multiple models and validated the results to choose the best model.</a:t>
            </a:r>
          </a:p>
          <a:p>
            <a:r>
              <a:rPr lang="en-IN" sz="2400" b="1" dirty="0" smtClean="0"/>
              <a:t>Hyper-parameter tuning:</a:t>
            </a:r>
            <a:r>
              <a:rPr lang="en-IN" sz="2400" dirty="0" smtClean="0"/>
              <a:t>  Used Bayesian optimization to find the best hyper-parameter for the model.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5487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622"/>
            <a:ext cx="10515600" cy="1325563"/>
          </a:xfrm>
        </p:spPr>
        <p:txBody>
          <a:bodyPr/>
          <a:lstStyle/>
          <a:p>
            <a:r>
              <a:rPr lang="en-IN" dirty="0" smtClean="0"/>
              <a:t>Pre-processing steps: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09930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For Classifier:</a:t>
            </a:r>
          </a:p>
          <a:p>
            <a:pPr lvl="1"/>
            <a:r>
              <a:rPr lang="en-IN" sz="2000" dirty="0" smtClean="0"/>
              <a:t>Took all the columns except identifiers i.e. “Name” and “</a:t>
            </a:r>
            <a:r>
              <a:rPr lang="en-IN" sz="2000" dirty="0" err="1" smtClean="0"/>
              <a:t>EmpID</a:t>
            </a:r>
            <a:r>
              <a:rPr lang="en-IN" sz="2000" dirty="0" smtClean="0"/>
              <a:t>”.</a:t>
            </a:r>
          </a:p>
          <a:p>
            <a:pPr lvl="1"/>
            <a:r>
              <a:rPr lang="en-IN" sz="2000" dirty="0" smtClean="0"/>
              <a:t>Mapped the values of column “</a:t>
            </a:r>
            <a:r>
              <a:rPr lang="en-IN" sz="2000" dirty="0" err="1" smtClean="0"/>
              <a:t>GraduatingInstitute</a:t>
            </a:r>
            <a:r>
              <a:rPr lang="en-IN" sz="2000" dirty="0" smtClean="0"/>
              <a:t>” from </a:t>
            </a:r>
            <a:r>
              <a:rPr lang="en-IN" sz="2000" dirty="0"/>
              <a:t>{</a:t>
            </a:r>
            <a:r>
              <a:rPr lang="en-IN" sz="2000" dirty="0" smtClean="0"/>
              <a:t>Tier 1, Tier 2, Tier 3} to {3,2,1} respectively. It provides ordinal information to the model.</a:t>
            </a:r>
          </a:p>
          <a:p>
            <a:pPr lvl="1"/>
            <a:r>
              <a:rPr lang="en-IN" sz="2000" dirty="0" smtClean="0"/>
              <a:t>Replaced “</a:t>
            </a:r>
            <a:r>
              <a:rPr lang="en-IN" sz="2000" dirty="0" err="1" smtClean="0"/>
              <a:t>ExpectedCTC</a:t>
            </a:r>
            <a:r>
              <a:rPr lang="en-IN" sz="2000" dirty="0" smtClean="0"/>
              <a:t>” with “</a:t>
            </a:r>
            <a:r>
              <a:rPr lang="en-IN" sz="2000" dirty="0" err="1" smtClean="0"/>
              <a:t>ExpectedHike</a:t>
            </a:r>
            <a:r>
              <a:rPr lang="en-IN" sz="2000" dirty="0" smtClean="0"/>
              <a:t>”.</a:t>
            </a:r>
          </a:p>
          <a:p>
            <a:pPr lvl="1"/>
            <a:r>
              <a:rPr lang="en-IN" sz="2000" dirty="0" smtClean="0"/>
              <a:t>Done One hot encoding using pandas’ “</a:t>
            </a:r>
            <a:r>
              <a:rPr lang="en-IN" sz="2000" dirty="0" err="1" smtClean="0"/>
              <a:t>get_dummies</a:t>
            </a:r>
            <a:r>
              <a:rPr lang="en-IN" sz="2000" dirty="0" smtClean="0"/>
              <a:t>” function.</a:t>
            </a:r>
          </a:p>
          <a:p>
            <a:r>
              <a:rPr lang="en-IN" sz="2400" b="1" dirty="0" smtClean="0"/>
              <a:t>For </a:t>
            </a:r>
            <a:r>
              <a:rPr lang="en-IN" sz="2400" b="1" dirty="0" err="1" smtClean="0"/>
              <a:t>Regressor</a:t>
            </a:r>
            <a:r>
              <a:rPr lang="en-IN" sz="2400" b="1" dirty="0" smtClean="0"/>
              <a:t>:</a:t>
            </a:r>
          </a:p>
          <a:p>
            <a:pPr lvl="1"/>
            <a:r>
              <a:rPr lang="en-IN" sz="2000" dirty="0" smtClean="0"/>
              <a:t>Took all the columns except identifiers i.e. “Name” and “</a:t>
            </a:r>
            <a:r>
              <a:rPr lang="en-IN" sz="2000" dirty="0" err="1" smtClean="0"/>
              <a:t>EmpID</a:t>
            </a:r>
            <a:r>
              <a:rPr lang="en-IN" sz="2000" dirty="0" smtClean="0"/>
              <a:t>”.</a:t>
            </a:r>
          </a:p>
          <a:p>
            <a:pPr lvl="1"/>
            <a:r>
              <a:rPr lang="en-IN" sz="2000" dirty="0" smtClean="0"/>
              <a:t>Mapped the values of column “</a:t>
            </a:r>
            <a:r>
              <a:rPr lang="en-IN" sz="2000" dirty="0" err="1" smtClean="0"/>
              <a:t>GraduatingInstitute</a:t>
            </a:r>
            <a:r>
              <a:rPr lang="en-IN" sz="2000" dirty="0" smtClean="0"/>
              <a:t>” from {Tier 1, Tier 2, Tier 3} to {3,2,1} respectively. It provides ordinal information to the model.</a:t>
            </a:r>
          </a:p>
          <a:p>
            <a:pPr lvl="1"/>
            <a:r>
              <a:rPr lang="en-IN" sz="2000" dirty="0" smtClean="0"/>
              <a:t>Replaced “</a:t>
            </a:r>
            <a:r>
              <a:rPr lang="en-IN" sz="2000" dirty="0" err="1" smtClean="0"/>
              <a:t>ExpectedCTC</a:t>
            </a:r>
            <a:r>
              <a:rPr lang="en-IN" sz="2000" dirty="0" smtClean="0"/>
              <a:t>” with “</a:t>
            </a:r>
            <a:r>
              <a:rPr lang="en-IN" sz="2000" dirty="0" err="1" smtClean="0"/>
              <a:t>ExpectedHike</a:t>
            </a:r>
            <a:r>
              <a:rPr lang="en-IN" sz="2000" dirty="0" smtClean="0"/>
              <a:t>”.</a:t>
            </a:r>
          </a:p>
          <a:p>
            <a:pPr lvl="1"/>
            <a:r>
              <a:rPr lang="en-IN" sz="2000" dirty="0" smtClean="0"/>
              <a:t>Added column “</a:t>
            </a:r>
            <a:r>
              <a:rPr lang="en-IN" sz="2000" b="1" dirty="0" err="1" smtClean="0"/>
              <a:t>BiasInfluentialFactor</a:t>
            </a:r>
            <a:r>
              <a:rPr lang="en-IN" sz="2000" dirty="0" smtClean="0"/>
              <a:t>” predicted from classifier to the input data.</a:t>
            </a:r>
          </a:p>
          <a:p>
            <a:pPr lvl="1"/>
            <a:r>
              <a:rPr lang="en-IN" sz="2000" dirty="0" smtClean="0"/>
              <a:t>Done One hot encoding using pandas’ “</a:t>
            </a:r>
            <a:r>
              <a:rPr lang="en-IN" sz="2000" dirty="0" err="1" smtClean="0"/>
              <a:t>get_dummies</a:t>
            </a:r>
            <a:r>
              <a:rPr lang="en-IN" sz="2000" dirty="0" smtClean="0"/>
              <a:t>” function.</a:t>
            </a:r>
          </a:p>
          <a:p>
            <a:pPr marL="457200" lvl="1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4149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665" y="2578935"/>
            <a:ext cx="5062086" cy="1325563"/>
          </a:xfrm>
        </p:spPr>
        <p:txBody>
          <a:bodyPr/>
          <a:lstStyle/>
          <a:p>
            <a:r>
              <a:rPr lang="en-IN" dirty="0" smtClean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559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285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ML solution for  gender neutrality and inclusion</vt:lpstr>
      <vt:lpstr>Model Architecture</vt:lpstr>
      <vt:lpstr>Model Workflow</vt:lpstr>
      <vt:lpstr>Process done to achieve result:</vt:lpstr>
      <vt:lpstr>Pre-processing steps:</vt:lpstr>
      <vt:lpstr>Thank you!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solution to predict “BiasInfluentialFactor” and “FitmentPercent”</dc:title>
  <dc:creator>Sahu, Anshuman</dc:creator>
  <cp:lastModifiedBy>Sahu, Anshuman</cp:lastModifiedBy>
  <cp:revision>27</cp:revision>
  <dcterms:created xsi:type="dcterms:W3CDTF">2021-06-06T16:48:00Z</dcterms:created>
  <dcterms:modified xsi:type="dcterms:W3CDTF">2021-06-06T18:06:24Z</dcterms:modified>
</cp:coreProperties>
</file>