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7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5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5BFF-671C-4235-B24B-69B69DDC79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F213-35D5-4475-9390-294A81E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E400-50A8-4489-A139-178788C0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32223"/>
            <a:ext cx="7772400" cy="2387600"/>
          </a:xfrm>
        </p:spPr>
        <p:txBody>
          <a:bodyPr/>
          <a:lstStyle/>
          <a:p>
            <a:r>
              <a:rPr lang="en-US" dirty="0"/>
              <a:t>Searching &amp;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F230-501C-4635-9C8F-1CA29B2BE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41701"/>
            <a:ext cx="6858000" cy="621406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BB4771-E744-4F61-8C2C-2F92550E4294}"/>
              </a:ext>
            </a:extLst>
          </p:cNvPr>
          <p:cNvSpPr/>
          <p:nvPr/>
        </p:nvSpPr>
        <p:spPr>
          <a:xfrm>
            <a:off x="3582473" y="1691877"/>
            <a:ext cx="837127" cy="2231648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6553C17-DD58-4AFF-AD56-9D25B59D37E1}"/>
              </a:ext>
            </a:extLst>
          </p:cNvPr>
          <p:cNvSpPr/>
          <p:nvPr/>
        </p:nvSpPr>
        <p:spPr>
          <a:xfrm rot="10800000">
            <a:off x="4571999" y="1297165"/>
            <a:ext cx="837127" cy="2231646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65BC-BD07-4269-8D85-BD7D0620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51E9-D5DC-4AF0-B139-9294D7D6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B822C-DE6F-43DD-8AC4-D83008215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/>
          <a:stretch/>
        </p:blipFill>
        <p:spPr bwMode="auto">
          <a:xfrm>
            <a:off x="628650" y="1825625"/>
            <a:ext cx="6465194" cy="36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F20EB-2F4A-486E-9718-B42E730A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13" r="-1981" b="1474"/>
          <a:stretch/>
        </p:blipFill>
        <p:spPr bwMode="auto">
          <a:xfrm>
            <a:off x="944735" y="5567077"/>
            <a:ext cx="3209925" cy="101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7F290-C038-44BE-A73F-17BDBC43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4" y="5557375"/>
            <a:ext cx="32099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8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63B02-9E0E-9D1F-5540-9370069A1F6A}"/>
              </a:ext>
            </a:extLst>
          </p:cNvPr>
          <p:cNvSpPr/>
          <p:nvPr/>
        </p:nvSpPr>
        <p:spPr>
          <a:xfrm>
            <a:off x="878187" y="1497775"/>
            <a:ext cx="7469109" cy="593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DC50D-BEEF-4DCA-BA31-5E3FBC2E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0FC-E56D-4C88-B074-6112CD61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828"/>
            <a:ext cx="7886700" cy="51129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terjadi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N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data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: (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+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 / 2</a:t>
            </a:r>
          </a:p>
          <a:p>
            <a:r>
              <a:rPr lang="en-US" dirty="0" err="1"/>
              <a:t>Kemudian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di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+ 1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–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2049CC-DAC5-1551-73FE-AED07CBCFA5E}"/>
              </a:ext>
            </a:extLst>
          </p:cNvPr>
          <p:cNvSpPr/>
          <p:nvPr/>
        </p:nvSpPr>
        <p:spPr>
          <a:xfrm>
            <a:off x="5178582" y="5983743"/>
            <a:ext cx="787652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2B03D9-7B40-6CD7-23E5-BA99D64C948F}"/>
              </a:ext>
            </a:extLst>
          </p:cNvPr>
          <p:cNvSpPr/>
          <p:nvPr/>
        </p:nvSpPr>
        <p:spPr>
          <a:xfrm>
            <a:off x="7912729" y="4445052"/>
            <a:ext cx="271604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646E2-1C4D-9299-4B21-998CFFF6DFDE}"/>
              </a:ext>
            </a:extLst>
          </p:cNvPr>
          <p:cNvSpPr/>
          <p:nvPr/>
        </p:nvSpPr>
        <p:spPr>
          <a:xfrm>
            <a:off x="6156356" y="4445052"/>
            <a:ext cx="271604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F66839-ED66-8C73-59AA-5ED418CC2379}"/>
              </a:ext>
            </a:extLst>
          </p:cNvPr>
          <p:cNvSpPr/>
          <p:nvPr/>
        </p:nvSpPr>
        <p:spPr>
          <a:xfrm>
            <a:off x="5178582" y="4445052"/>
            <a:ext cx="271604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19F22-895D-C57E-1154-76721D82168D}"/>
              </a:ext>
            </a:extLst>
          </p:cNvPr>
          <p:cNvSpPr/>
          <p:nvPr/>
        </p:nvSpPr>
        <p:spPr>
          <a:xfrm>
            <a:off x="896294" y="2888055"/>
            <a:ext cx="262550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B095E-488A-93FA-C91C-210718607839}"/>
              </a:ext>
            </a:extLst>
          </p:cNvPr>
          <p:cNvSpPr/>
          <p:nvPr/>
        </p:nvSpPr>
        <p:spPr>
          <a:xfrm>
            <a:off x="7985156" y="2888055"/>
            <a:ext cx="262550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B7103-4F3C-E72C-90F5-02EFB0C74D79}"/>
              </a:ext>
            </a:extLst>
          </p:cNvPr>
          <p:cNvSpPr/>
          <p:nvPr/>
        </p:nvSpPr>
        <p:spPr>
          <a:xfrm>
            <a:off x="4309450" y="2888055"/>
            <a:ext cx="262550" cy="3259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5F8D3-DD1C-D525-B275-DE4AE02C5D3B}"/>
              </a:ext>
            </a:extLst>
          </p:cNvPr>
          <p:cNvSpPr/>
          <p:nvPr/>
        </p:nvSpPr>
        <p:spPr>
          <a:xfrm>
            <a:off x="628650" y="5657819"/>
            <a:ext cx="7772966" cy="3259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F30FD-0AA5-33F0-3010-086E30E8F402}"/>
              </a:ext>
            </a:extLst>
          </p:cNvPr>
          <p:cNvSpPr/>
          <p:nvPr/>
        </p:nvSpPr>
        <p:spPr>
          <a:xfrm>
            <a:off x="628650" y="4119128"/>
            <a:ext cx="7772966" cy="3259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D821E-AFE2-2BC7-6892-BD15C9CFCAF1}"/>
              </a:ext>
            </a:extLst>
          </p:cNvPr>
          <p:cNvSpPr/>
          <p:nvPr/>
        </p:nvSpPr>
        <p:spPr>
          <a:xfrm>
            <a:off x="628650" y="2562131"/>
            <a:ext cx="7772966" cy="3259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92367-76F0-4B38-AB3D-ACE10CA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D6DC-8369-4422-8B7D-5F0183D7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474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Data: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err="1"/>
              <a:t>Misalnya</a:t>
            </a:r>
            <a:r>
              <a:rPr lang="en-US" altLang="en-US" dirty="0"/>
              <a:t> data yang </a:t>
            </a:r>
            <a:r>
              <a:rPr lang="en-US" altLang="en-US" dirty="0" err="1"/>
              <a:t>dicari</a:t>
            </a:r>
            <a:r>
              <a:rPr lang="en-US" altLang="en-US" dirty="0"/>
              <a:t> </a:t>
            </a:r>
            <a:r>
              <a:rPr lang="en-US" altLang="en-US" b="1" dirty="0"/>
              <a:t>17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A				B				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&gt; 15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: </a:t>
            </a:r>
            <a:r>
              <a:rPr lang="en-US" altLang="en-US" dirty="0" err="1"/>
              <a:t>awal</a:t>
            </a:r>
            <a:r>
              <a:rPr lang="en-US" altLang="en-US" dirty="0"/>
              <a:t> = </a:t>
            </a:r>
            <a:r>
              <a:rPr lang="en-US" altLang="en-US" dirty="0" err="1"/>
              <a:t>tengah</a:t>
            </a:r>
            <a:r>
              <a:rPr lang="en-US" altLang="en-US" dirty="0"/>
              <a:t> + 1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				               A	B	               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&lt; 23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: </a:t>
            </a:r>
            <a:r>
              <a:rPr lang="en-US" altLang="en-US" dirty="0" err="1"/>
              <a:t>akhir</a:t>
            </a:r>
            <a:r>
              <a:rPr lang="en-US" altLang="en-US" dirty="0"/>
              <a:t> = </a:t>
            </a:r>
            <a:r>
              <a:rPr lang="en-US" altLang="en-US" dirty="0" err="1"/>
              <a:t>tengah</a:t>
            </a:r>
            <a:r>
              <a:rPr lang="en-US" altLang="en-US" dirty="0"/>
              <a:t> – 1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0	1	2	3	4	5	6	7	8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3	9	11	12	15	17	23	31	35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				               A=B=C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Karena 17 = 17 (data </a:t>
            </a:r>
            <a:r>
              <a:rPr lang="en-US" altLang="en-US" dirty="0" err="1"/>
              <a:t>tengah</a:t>
            </a:r>
            <a:r>
              <a:rPr lang="en-US" altLang="en-US" dirty="0"/>
              <a:t>), </a:t>
            </a:r>
            <a:r>
              <a:rPr lang="en-US" altLang="en-US" dirty="0" err="1"/>
              <a:t>maka</a:t>
            </a:r>
            <a:r>
              <a:rPr lang="en-US" altLang="en-US" dirty="0"/>
              <a:t> KETEMU!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3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23B-642E-4976-9362-DAD09394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97B8-F99B-469E-A109-F012AE7E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89B57-E3BA-4663-9D18-822DF230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0" y="1788319"/>
            <a:ext cx="5155664" cy="44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74DBB-B5F5-4BF7-A076-DDD90B14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33" y="1825625"/>
            <a:ext cx="2269365" cy="17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46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00DCEE-6D24-573B-478C-70293EE03DEF}"/>
              </a:ext>
            </a:extLst>
          </p:cNvPr>
          <p:cNvSpPr/>
          <p:nvPr/>
        </p:nvSpPr>
        <p:spPr>
          <a:xfrm>
            <a:off x="1041149" y="4327556"/>
            <a:ext cx="6871580" cy="9596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09B4D-C4C5-C061-42AF-06F4D158AE87}"/>
              </a:ext>
            </a:extLst>
          </p:cNvPr>
          <p:cNvSpPr/>
          <p:nvPr/>
        </p:nvSpPr>
        <p:spPr>
          <a:xfrm>
            <a:off x="851026" y="1634366"/>
            <a:ext cx="7351414" cy="574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E3A57-F6E9-42D9-B5E5-BBC8C2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Interpolation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A0F-390A-434A-ACCC-5B62CF0E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4366"/>
            <a:ext cx="7886700" cy="48585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Teknik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pada data yang </a:t>
            </a:r>
            <a:r>
              <a:rPr lang="en-US" altLang="en-US" sz="2000" dirty="0" err="1"/>
              <a:t>sudah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terurut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tertentu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Teknik searching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perkiraan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letak</a:t>
            </a:r>
            <a:r>
              <a:rPr lang="en-US" altLang="en-US" sz="2000" dirty="0"/>
              <a:t> data.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Contoh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ilustrasi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hendak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mencari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telepon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misal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berawalan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huruf</a:t>
            </a:r>
            <a:r>
              <a:rPr lang="en-US" altLang="en-US" sz="1800" dirty="0"/>
              <a:t> T,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mencarinya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awal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tapi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langsung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membukanya</a:t>
            </a:r>
            <a:r>
              <a:rPr lang="en-US" altLang="en-US" sz="1800" dirty="0"/>
              <a:t> pada 2/3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¾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tebal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buku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Rumus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pencarian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dihitung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rumus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Jika</a:t>
            </a:r>
            <a:r>
              <a:rPr lang="en-US" altLang="en-US" sz="2000" dirty="0"/>
              <a:t> data[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] &gt; data </a:t>
            </a:r>
            <a:r>
              <a:rPr lang="en-US" altLang="en-US" sz="2000" dirty="0" err="1"/>
              <a:t>yg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dicari</a:t>
            </a:r>
            <a:r>
              <a:rPr lang="en-US" altLang="en-US" sz="2000" dirty="0"/>
              <a:t>, high = pos – 1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Jika</a:t>
            </a:r>
            <a:r>
              <a:rPr lang="en-US" altLang="en-US" sz="2000" dirty="0"/>
              <a:t> data[</a:t>
            </a:r>
            <a:r>
              <a:rPr lang="en-US" altLang="en-US" sz="2000" dirty="0" err="1"/>
              <a:t>posisi</a:t>
            </a:r>
            <a:r>
              <a:rPr lang="en-US" altLang="en-US" sz="2000" dirty="0"/>
              <a:t>] &lt; data </a:t>
            </a:r>
            <a:r>
              <a:rPr lang="en-US" altLang="en-US" sz="2000" dirty="0" err="1"/>
              <a:t>yg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dicari</a:t>
            </a:r>
            <a:r>
              <a:rPr lang="en-US" altLang="en-US" sz="2000" dirty="0"/>
              <a:t>, low = pos + 1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endParaRPr 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5272197-6238-4472-A336-2A7814B5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89457"/>
              </p:ext>
            </p:extLst>
          </p:nvPr>
        </p:nvGraphicFramePr>
        <p:xfrm>
          <a:off x="1367631" y="4433060"/>
          <a:ext cx="64087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0" imgH="419100" progId="Equation.3">
                  <p:embed/>
                </p:oleObj>
              </mc:Choice>
              <mc:Fallback>
                <p:oleObj name="Equation" r:id="rId2" imgW="3175000" imgH="4191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DF06495-0F54-4415-B861-4AFB1201F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4433060"/>
                        <a:ext cx="64087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30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3707-7861-4C48-B1A7-AA29FF60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A3DE-D925-4FCF-B66B-98571B40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data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 </a:t>
            </a:r>
          </a:p>
        </p:txBody>
      </p:sp>
      <p:graphicFrame>
        <p:nvGraphicFramePr>
          <p:cNvPr id="5" name="Group 174">
            <a:extLst>
              <a:ext uri="{FF2B5EF4-FFF2-40B4-BE49-F238E27FC236}">
                <a16:creationId xmlns:a16="http://schemas.microsoft.com/office/drawing/2014/main" id="{E1BB9FF9-C89C-49AA-B3C3-0421F43FF442}"/>
              </a:ext>
            </a:extLst>
          </p:cNvPr>
          <p:cNvGraphicFramePr>
            <a:graphicFrameLocks/>
          </p:cNvGraphicFramePr>
          <p:nvPr/>
        </p:nvGraphicFramePr>
        <p:xfrm>
          <a:off x="827088" y="2349500"/>
          <a:ext cx="6511925" cy="4171950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Judul Buku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Pengarang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 C++ Programming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James Wood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Mastering Delphi 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Marcopolo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041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Professional C#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Simon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Webe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Pure JavaScript v2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Michael Bolton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063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Advanced JSP &amp; Servlet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David Dunn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072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Calculus Make it Easy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Gunner Christian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088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Visual Basic 2005 Express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Antonie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Artificial Life : Volume 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Gloria Virginia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3E64BB7-C5CE-FBB2-365A-F12FD2D2A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06809"/>
              </p:ext>
            </p:extLst>
          </p:nvPr>
        </p:nvGraphicFramePr>
        <p:xfrm>
          <a:off x="269160" y="2824680"/>
          <a:ext cx="458709" cy="369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09">
                  <a:extLst>
                    <a:ext uri="{9D8B030D-6E8A-4147-A177-3AD203B41FA5}">
                      <a16:colId xmlns:a16="http://schemas.microsoft.com/office/drawing/2014/main" val="3197846095"/>
                    </a:ext>
                  </a:extLst>
                </a:gridCol>
              </a:tblGrid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58138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04563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5947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01815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03396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4676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72585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5DB-8322-48AD-9718-E8A49FF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CB1C-2DC5-4003-BA6A-CCF496BC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? </a:t>
            </a:r>
            <a:r>
              <a:rPr lang="en-US" altLang="en-US" b="1" dirty="0"/>
              <a:t>088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? </a:t>
            </a:r>
            <a:r>
              <a:rPr lang="en-US" altLang="en-US" b="1" dirty="0"/>
              <a:t>0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High ? </a:t>
            </a:r>
            <a:r>
              <a:rPr lang="en-US" altLang="en-US" b="1" dirty="0"/>
              <a:t>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Posisi</a:t>
            </a:r>
            <a:r>
              <a:rPr lang="en-US" altLang="en-US" dirty="0"/>
              <a:t> = </a:t>
            </a:r>
            <a:r>
              <a:rPr lang="en-US" altLang="en-US" b="1" dirty="0"/>
              <a:t>(088 - 025) / (096 - 025) * (7 - 0) + 0 = [6]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[6] =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, data </a:t>
            </a:r>
            <a:r>
              <a:rPr lang="en-US" altLang="en-US" dirty="0" err="1"/>
              <a:t>ditemukan</a:t>
            </a:r>
            <a:r>
              <a:rPr lang="en-US" altLang="en-US" dirty="0"/>
              <a:t> : </a:t>
            </a:r>
            <a:r>
              <a:rPr lang="en-US" altLang="en-US" b="1" dirty="0"/>
              <a:t>Visual Basic 2005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? </a:t>
            </a:r>
            <a:r>
              <a:rPr lang="en-US" altLang="en-US" b="1" dirty="0"/>
              <a:t>060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? </a:t>
            </a:r>
            <a:r>
              <a:rPr lang="en-US" altLang="en-US" b="1" dirty="0"/>
              <a:t>0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High ? </a:t>
            </a:r>
            <a:r>
              <a:rPr lang="en-US" altLang="en-US" b="1" dirty="0"/>
              <a:t>7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Posisi</a:t>
            </a:r>
            <a:r>
              <a:rPr lang="en-US" altLang="en-US" dirty="0"/>
              <a:t> = </a:t>
            </a:r>
            <a:r>
              <a:rPr lang="en-US" altLang="en-US" b="1" dirty="0"/>
              <a:t>(060 – 025) / (096 – 025) * (7 – 0) + 0 = [3]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Kunci</a:t>
            </a:r>
            <a:r>
              <a:rPr lang="en-US" altLang="en-US" dirty="0"/>
              <a:t>[3] &lt;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teruskan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Low = </a:t>
            </a:r>
            <a:r>
              <a:rPr lang="en-US" altLang="en-US" b="1" dirty="0"/>
              <a:t>3 + 1 = 4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High = </a:t>
            </a:r>
            <a:r>
              <a:rPr lang="en-US" altLang="en-US" b="1" dirty="0"/>
              <a:t>7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de-DE" altLang="en-US" dirty="0"/>
              <a:t>Ternyata Kunci[4] adalah </a:t>
            </a:r>
            <a:r>
              <a:rPr lang="de-DE" altLang="en-US" b="1" dirty="0"/>
              <a:t>063</a:t>
            </a:r>
            <a:r>
              <a:rPr lang="de-DE" altLang="en-US" dirty="0"/>
              <a:t> yang lebih besar daripada </a:t>
            </a:r>
            <a:r>
              <a:rPr lang="de-DE" altLang="en-US" b="1" dirty="0"/>
              <a:t>060</a:t>
            </a:r>
            <a:r>
              <a:rPr lang="de-DE" altLang="en-US" dirty="0"/>
              <a:t>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Berarti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b="1" dirty="0"/>
              <a:t>060.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0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EA5F-ADC2-414A-A4DC-809C56B8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A8279-4EBF-49D4-A230-90192BEEB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8" y="1690688"/>
            <a:ext cx="6866472" cy="4802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4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409A-5E53-4D72-AA56-A68C4624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02EA-7AA8-4ECF-BFAD-793A12A9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Pengurutan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beripe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ascending (</a:t>
            </a:r>
            <a:r>
              <a:rPr lang="en-US" dirty="0" err="1"/>
              <a:t>urut</a:t>
            </a:r>
            <a:r>
              <a:rPr lang="en-US" dirty="0"/>
              <a:t> naik) dan descending (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)</a:t>
            </a:r>
          </a:p>
          <a:p>
            <a:r>
              <a:rPr lang="en-US" dirty="0" err="1"/>
              <a:t>Pengurutan</a:t>
            </a:r>
            <a:r>
              <a:rPr lang="en-US" dirty="0"/>
              <a:t> (Sorting)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data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Acak</a:t>
            </a:r>
            <a:r>
              <a:rPr lang="en-US" dirty="0"/>
              <a:t>		: 5 6 8 1 3 25 10</a:t>
            </a:r>
          </a:p>
          <a:p>
            <a:pPr lvl="1"/>
            <a:r>
              <a:rPr lang="en-US" dirty="0"/>
              <a:t>Ascending	: 1 3 5 6 8 10 25</a:t>
            </a:r>
          </a:p>
          <a:p>
            <a:pPr lvl="1"/>
            <a:r>
              <a:rPr lang="en-US" dirty="0"/>
              <a:t>Descending	: 25 10 8 6 5 3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CFBB-0A78-4F9D-966C-C3FC70D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B537-141F-404E-ABD4-41A37E5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comparison-based sorting</a:t>
            </a:r>
            <a:r>
              <a:rPr lang="en-US" sz="16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Bubble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queue sorting method</a:t>
            </a:r>
            <a:r>
              <a:rPr lang="en-US" sz="1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Selection sort</a:t>
            </a:r>
            <a:r>
              <a:rPr lang="en-US" sz="2000" dirty="0"/>
              <a:t>, heap sort (</a:t>
            </a:r>
            <a:r>
              <a:rPr lang="en-US" sz="2000" dirty="0" err="1"/>
              <a:t>menggunakan</a:t>
            </a:r>
            <a:r>
              <a:rPr lang="en-US" sz="2000" dirty="0"/>
              <a:t> tree)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dan </a:t>
            </a:r>
            <a:r>
              <a:rPr lang="en-US" sz="2400" dirty="0" err="1"/>
              <a:t>penjagaan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 (</a:t>
            </a:r>
            <a:r>
              <a:rPr lang="en-US" sz="1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and keep sorted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accent1"/>
                </a:solidFill>
              </a:rPr>
              <a:t>Insertion sort</a:t>
            </a:r>
            <a:r>
              <a:rPr lang="en-US" sz="2000" dirty="0"/>
              <a:t>, tree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dan </a:t>
            </a:r>
            <a:r>
              <a:rPr lang="en-US" sz="2400" dirty="0" err="1"/>
              <a:t>penguasaan</a:t>
            </a:r>
            <a:r>
              <a:rPr lang="en-US" sz="2400" dirty="0"/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devide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conquer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Quick sort, merge sort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berkurang</a:t>
            </a:r>
            <a:r>
              <a:rPr lang="en-US" sz="2400" dirty="0"/>
              <a:t> </a:t>
            </a:r>
            <a:r>
              <a:rPr lang="en-US" sz="2400" dirty="0" err="1"/>
              <a:t>menurun</a:t>
            </a:r>
            <a:r>
              <a:rPr lang="en-US" sz="2400" dirty="0"/>
              <a:t> 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diminishing increment sort method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Shell sort (</a:t>
            </a:r>
            <a:r>
              <a:rPr lang="en-US" sz="2000" dirty="0" err="1"/>
              <a:t>pengembangan</a:t>
            </a:r>
            <a:r>
              <a:rPr lang="en-US" sz="2000" dirty="0"/>
              <a:t> insertion)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1671-7215-4DE3-99FF-0F286C7D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B46E-07ED-4704-B092-5C783D29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i="1" dirty="0"/>
              <a:t>(retrieval information)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searching.</a:t>
            </a:r>
          </a:p>
          <a:p>
            <a:r>
              <a:rPr lang="en-US" b="1" i="1" dirty="0"/>
              <a:t>Searching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.  </a:t>
            </a:r>
          </a:p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juga pada file pada external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3E55-3CA4-42E9-8402-A7116C5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Deklarasi</a:t>
            </a:r>
            <a:r>
              <a:rPr lang="en-US" altLang="en-US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9D3-C37E-4D93-8914-8B4C3B1F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98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Deklarasikan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data[100];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int n; 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jumlah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data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Data (by reference):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(int *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*b){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int t=*a;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*a=*b;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*b=t;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3EF9-6A85-4F57-8709-22C4B623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7190-5C92-4CEA-8A13-542ADBBD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sorting </a:t>
            </a:r>
            <a:r>
              <a:rPr lang="en-US" dirty="0" err="1"/>
              <a:t>termudah</a:t>
            </a:r>
            <a:endParaRPr lang="en-US" dirty="0"/>
          </a:p>
          <a:p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“Bubble”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berangsur-angsur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/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</a:t>
            </a:r>
            <a:r>
              <a:rPr lang="en-US" dirty="0" err="1"/>
              <a:t>bersoda</a:t>
            </a:r>
            <a:r>
              <a:rPr lang="en-US" dirty="0"/>
              <a:t>.</a:t>
            </a:r>
          </a:p>
          <a:p>
            <a:r>
              <a:rPr lang="en-US" dirty="0"/>
              <a:t>Bubble Sort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0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7FAE-C0BA-417C-98B8-E6DCC05A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01A5-FBE6-47DB-87B1-1C5E942B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9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Pengurutan</a:t>
            </a:r>
            <a:r>
              <a:rPr lang="en-US" dirty="0"/>
              <a:t> Ascending :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Descending: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pengurutannya</a:t>
            </a:r>
            <a:r>
              <a:rPr lang="en-US" dirty="0"/>
              <a:t>, </a:t>
            </a:r>
            <a:r>
              <a:rPr lang="en-US" dirty="0" err="1"/>
              <a:t>asc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desc.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bubble sort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proses,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n-1.</a:t>
            </a:r>
          </a:p>
          <a:p>
            <a:r>
              <a:rPr lang="en-US" dirty="0"/>
              <a:t>Kapan </a:t>
            </a:r>
            <a:r>
              <a:rPr lang="en-US" dirty="0" err="1"/>
              <a:t>berhentinya</a:t>
            </a:r>
            <a:r>
              <a:rPr lang="en-US" dirty="0"/>
              <a:t>?  Bubble sort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array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perurutan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A3B96-6B37-4B0E-A0E5-E4414B27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1825625"/>
            <a:ext cx="3970338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D22AB-64EE-4B0F-86F8-3FC2BD79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66900"/>
            <a:ext cx="7559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DA19085-A5CB-44A9-9D35-A34D5FFE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559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7E5B0DA-EC0C-47E4-B87B-28047C4C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130675"/>
            <a:ext cx="7704137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07C-DB91-495C-A877-5F0F5AF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6D3-68E6-4885-B14E-618EFD13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8A34BFC-6BD0-4795-B20B-161E44C7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97050"/>
            <a:ext cx="79930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F1B2-CA07-41E6-92CE-01B53FC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4082-BDFE-46D7-882A-8D5403F6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4848B8-9BFE-4FCD-93B5-4B25A83E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2" y="1942193"/>
            <a:ext cx="6855248" cy="176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33BEE3-7365-4117-A67B-A6CFA8AA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4637768"/>
            <a:ext cx="72723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0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7567-8C19-4F5A-8458-3261C259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64A0-4CFC-434C-AEBA-C4934DC8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prosedur</a:t>
            </a:r>
            <a:r>
              <a:rPr lang="en-US" altLang="en-US" dirty="0"/>
              <a:t> </a:t>
            </a:r>
            <a:r>
              <a:rPr lang="en-US" altLang="en-US" dirty="0" err="1"/>
              <a:t>diatas</a:t>
            </a:r>
            <a:r>
              <a:rPr lang="en-US" altLang="en-US" dirty="0"/>
              <a:t>,  data </a:t>
            </a:r>
            <a:r>
              <a:rPr lang="en-US" altLang="en-US" dirty="0" err="1"/>
              <a:t>terurut</a:t>
            </a:r>
            <a:r>
              <a:rPr lang="en-US" altLang="en-US" dirty="0"/>
              <a:t> naik (ascending),  </a:t>
            </a:r>
            <a:r>
              <a:rPr lang="en-US" altLang="en-US" dirty="0" err="1"/>
              <a:t>untuk</a:t>
            </a:r>
            <a:r>
              <a:rPr lang="en-US" altLang="en-US" dirty="0"/>
              <a:t>  </a:t>
            </a:r>
            <a:r>
              <a:rPr lang="en-US" altLang="en-US" dirty="0" err="1"/>
              <a:t>urut</a:t>
            </a:r>
            <a:r>
              <a:rPr lang="en-US" altLang="en-US" dirty="0"/>
              <a:t> </a:t>
            </a:r>
            <a:r>
              <a:rPr lang="en-US" altLang="en-US" dirty="0" err="1"/>
              <a:t>turun</a:t>
            </a:r>
            <a:r>
              <a:rPr lang="en-US" altLang="en-US" dirty="0"/>
              <a:t> (descending) </a:t>
            </a:r>
            <a:r>
              <a:rPr lang="en-US" altLang="en-US" dirty="0" err="1"/>
              <a:t>silahkan</a:t>
            </a:r>
            <a:r>
              <a:rPr lang="en-US" altLang="en-US" dirty="0"/>
              <a:t> </a:t>
            </a:r>
            <a:r>
              <a:rPr lang="en-US" altLang="en-US" dirty="0" err="1"/>
              <a:t>ubah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: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(data[j]&lt;data[j-1])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(&amp;data[j],&amp;data[j-1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]);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Menjadi</a:t>
            </a:r>
            <a:r>
              <a:rPr lang="en-US" altLang="en-US" dirty="0"/>
              <a:t>: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(data[j]&gt;data[j-1])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tukar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(&amp;data[j],&amp;data[j-1]);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/>
              <a:t>“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</a:rPr>
              <a:t>The bubble sort is an easy algorithm to program, but it is slower than many other sorts</a:t>
            </a:r>
            <a:r>
              <a:rPr lang="en-US" altLang="en-US" dirty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7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EE7D-3D68-4EB6-94F7-338C71B3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4833"/>
            <a:ext cx="7886700" cy="49731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sorting dan searching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array.</a:t>
            </a:r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dan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(data[0]), pada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(data[1]).</a:t>
            </a:r>
          </a:p>
          <a:p>
            <a:r>
              <a:rPr lang="en-US" dirty="0" err="1"/>
              <a:t>Selama</a:t>
            </a:r>
            <a:r>
              <a:rPr lang="en-US" dirty="0"/>
              <a:t> proses, </a:t>
            </a:r>
            <a:r>
              <a:rPr lang="en-US" dirty="0" err="1"/>
              <a:t>pembandingan</a:t>
            </a:r>
            <a:r>
              <a:rPr lang="en-US" dirty="0"/>
              <a:t> dan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pada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pertukaran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b="1" dirty="0" err="1"/>
              <a:t>akhir</a:t>
            </a:r>
            <a:r>
              <a:rPr lang="en-US" dirty="0"/>
              <a:t> proses.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6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565F96F-996C-4BD8-B410-BDDE0EF4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" y="1700213"/>
            <a:ext cx="2905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D0056212-0A81-4879-851F-EC3808E4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47" y="1773238"/>
            <a:ext cx="29432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ED4AF607-7BC2-4890-AA34-04023D98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47" y="3284538"/>
            <a:ext cx="29146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9B748181-0D7F-4D77-A629-9C6D7A0B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22" y="2997200"/>
            <a:ext cx="29051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D370-F9DC-4BF2-AB88-7816BAF0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Sequential Search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CA3-1CE1-42F8-A477-CE7F267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array ( 1 </a:t>
            </a:r>
            <a:r>
              <a:rPr lang="en-US" dirty="0" err="1"/>
              <a:t>dimensi</a:t>
            </a:r>
            <a:r>
              <a:rPr lang="en-US" dirty="0"/>
              <a:t> 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data-data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(best case)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terdepan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pertama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sebentar</a:t>
            </a:r>
            <a:r>
              <a:rPr lang="en-US" dirty="0"/>
              <a:t> (minimal).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(worst case)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terakhir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lama (</a:t>
            </a:r>
            <a:r>
              <a:rPr lang="en-US" dirty="0" err="1"/>
              <a:t>maksimal</a:t>
            </a:r>
            <a:r>
              <a:rPr lang="en-US" dirty="0"/>
              <a:t>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9E5043E-CF4A-4F4E-910E-DE0CAA5F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2475248"/>
            <a:ext cx="7559675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9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813-3A62-4062-ABF1-5410D9A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orang </a:t>
            </a:r>
            <a:r>
              <a:rPr lang="en-US" b="1" dirty="0" err="1"/>
              <a:t>mengurutkan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, </a:t>
            </a:r>
            <a:r>
              <a:rPr lang="en-US" dirty="0" err="1"/>
              <a:t>selembar</a:t>
            </a:r>
            <a:r>
              <a:rPr lang="en-US" dirty="0"/>
              <a:t> demi </a:t>
            </a:r>
            <a:r>
              <a:rPr lang="en-US" dirty="0" err="1"/>
              <a:t>selembar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dan </a:t>
            </a:r>
            <a:r>
              <a:rPr lang="en-US" b="1" dirty="0" err="1"/>
              <a:t>disisipkan</a:t>
            </a:r>
            <a:r>
              <a:rPr lang="en-US" dirty="0"/>
              <a:t> (insert)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data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diinsert</a:t>
            </a:r>
            <a:r>
              <a:rPr lang="en-US" b="1" dirty="0"/>
              <a:t>) </a:t>
            </a:r>
            <a:r>
              <a:rPr lang="en-US" dirty="0" err="1"/>
              <a:t>diposisi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52CD9-DE5A-47D0-867A-608143FD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017420-DAF0-42D7-B3E4-5C5AD119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35147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5779776-DD41-4693-8149-4AF1BE41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1052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7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FCC-3D91-4052-B9A5-B487466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52CD9-DE5A-47D0-867A-608143FD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759B46B-1167-4EE0-B5D3-CE042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19" y="1825625"/>
            <a:ext cx="4182711" cy="38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6467DC3-53CB-4829-B022-81C9F698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4" y="1695541"/>
            <a:ext cx="34559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3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0EE4-D7AC-42DD-81ED-4B9B163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CD65D-6A65-46E8-89A6-E2B27D79B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Metode sorting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konsep</a:t>
                </a:r>
                <a:r>
                  <a:rPr lang="en-US" dirty="0"/>
                  <a:t> </a:t>
                </a:r>
                <a:r>
                  <a:rPr lang="en-US" dirty="0" err="1"/>
                  <a:t>rekursif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teknik</a:t>
                </a:r>
                <a:r>
                  <a:rPr lang="en-US" dirty="0"/>
                  <a:t> </a:t>
                </a:r>
                <a:r>
                  <a:rPr lang="en-US" dirty="0" err="1"/>
                  <a:t>desain</a:t>
                </a:r>
                <a:r>
                  <a:rPr lang="en-US" dirty="0"/>
                  <a:t> divide-and-conquer</a:t>
                </a:r>
              </a:p>
              <a:p>
                <a:r>
                  <a:rPr lang="en-US" dirty="0" err="1"/>
                  <a:t>Langkahnya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Bagi</a:t>
                </a:r>
                <a:r>
                  <a:rPr lang="en-US" dirty="0"/>
                  <a:t> data </a:t>
                </a:r>
                <a:r>
                  <a:rPr lang="en-US" dirty="0" err="1"/>
                  <a:t>menjadi</a:t>
                </a:r>
                <a:r>
                  <a:rPr lang="en-US" dirty="0"/>
                  <a:t> 2 </a:t>
                </a:r>
                <a:r>
                  <a:rPr lang="en-US" dirty="0" err="1"/>
                  <a:t>kelompok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rekursif</a:t>
                </a:r>
                <a:r>
                  <a:rPr lang="en-US" dirty="0"/>
                  <a:t>, </a:t>
                </a:r>
                <a:r>
                  <a:rPr lang="en-US" dirty="0" err="1"/>
                  <a:t>urutkan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merge sort</a:t>
                </a:r>
              </a:p>
              <a:p>
                <a:pPr lvl="1"/>
                <a:r>
                  <a:rPr lang="en-US" dirty="0" err="1"/>
                  <a:t>Gabungkan</a:t>
                </a:r>
                <a:r>
                  <a:rPr lang="en-US" dirty="0"/>
                  <a:t> (merge)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terurut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1 </a:t>
                </a:r>
                <a:r>
                  <a:rPr lang="en-US" dirty="0" err="1"/>
                  <a:t>kelompok</a:t>
                </a:r>
                <a:r>
                  <a:rPr lang="en-US" dirty="0"/>
                  <a:t> </a:t>
                </a:r>
                <a:r>
                  <a:rPr lang="en-US" dirty="0" err="1"/>
                  <a:t>kembali</a:t>
                </a:r>
                <a:endParaRPr lang="en-US" dirty="0"/>
              </a:p>
              <a:p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konsep</a:t>
                </a:r>
                <a:r>
                  <a:rPr lang="en-US" dirty="0"/>
                  <a:t> </a:t>
                </a:r>
                <a:r>
                  <a:rPr lang="en-US" dirty="0" err="1"/>
                  <a:t>rekursif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,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stop </a:t>
                </a:r>
                <a:r>
                  <a:rPr lang="en-US" dirty="0" err="1"/>
                  <a:t>conditionnya</a:t>
                </a:r>
                <a:r>
                  <a:rPr lang="en-US" dirty="0"/>
                  <a:t> (base condition). </a:t>
                </a:r>
                <a:r>
                  <a:rPr lang="en-US" dirty="0" err="1"/>
                  <a:t>Pada</a:t>
                </a:r>
                <a:r>
                  <a:rPr lang="en-US" dirty="0"/>
                  <a:t> merge sort, base condition-</a:t>
                </a:r>
                <a:r>
                  <a:rPr lang="en-US" dirty="0" err="1"/>
                  <a:t>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1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terurut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perlu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proses </a:t>
                </a:r>
                <a:r>
                  <a:rPr lang="en-US" dirty="0" err="1"/>
                  <a:t>pengurutan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CD65D-6A65-46E8-89A6-E2B27D79B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6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0EE4-D7AC-42DD-81ED-4B9B163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6C602-5EFE-41FA-BEC8-EF79ED97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DE5ECF-37A2-4D65-A301-81F9EC77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1695686"/>
            <a:ext cx="3857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9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9FF-3255-46D3-A80C-C4D1E44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EF34-2BCF-4FDA-AFD5-62CA192C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3D1FC-E134-4658-A22D-6638FCEE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25625"/>
            <a:ext cx="7886701" cy="3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9FF-3255-46D3-A80C-C4D1E44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EF34-2BCF-4FDA-AFD5-62CA192C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22CF8-07F1-4CEC-8201-D22E0261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5" y="1575179"/>
            <a:ext cx="4981575" cy="518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484D5-D15B-42D5-907F-7CF031AC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30" y="1575179"/>
            <a:ext cx="3724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7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9FF-3255-46D3-A80C-C4D1E44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EF34-2BCF-4FDA-AFD5-62CA192C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22CF8-07F1-4CEC-8201-D22E0261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5" y="1575179"/>
            <a:ext cx="4981575" cy="518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484D5-D15B-42D5-907F-7CF031AC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30" y="1575179"/>
            <a:ext cx="3724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8220-941F-4A35-BF38-C3EC1FA4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15EE-2207-4FC1-A707-F0A6F6C5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	 = O(n log n)</a:t>
            </a:r>
          </a:p>
          <a:p>
            <a:r>
              <a:rPr lang="en-US" dirty="0"/>
              <a:t>Worst Case = O(n log n)</a:t>
            </a:r>
          </a:p>
        </p:txBody>
      </p:sp>
    </p:spTree>
    <p:extLst>
      <p:ext uri="{BB962C8B-B14F-4D97-AF65-F5344CB8AC3E}">
        <p14:creationId xmlns:p14="http://schemas.microsoft.com/office/powerpoint/2010/main" val="1619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516F-7AE1-402C-A27B-FF4EA073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Search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F0B1-F54A-4836-B068-E1B1B920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3526"/>
            <a:ext cx="7886700" cy="48456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array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dimensi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Kemudian</a:t>
            </a:r>
            <a:r>
              <a:rPr lang="en-US" altLang="en-US" dirty="0"/>
              <a:t> program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meminta</a:t>
            </a:r>
            <a:r>
              <a:rPr lang="en-US" altLang="en-US" dirty="0"/>
              <a:t> data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dicari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b="1" dirty="0"/>
              <a:t>6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tulisan</a:t>
            </a:r>
            <a:r>
              <a:rPr lang="en-US" altLang="en-US" dirty="0"/>
              <a:t> “ADA”,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tulisan</a:t>
            </a:r>
            <a:r>
              <a:rPr lang="en-US" altLang="en-US" dirty="0"/>
              <a:t> “TIDAK ADA”.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46EA-3307-4506-B6C2-AAA22355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2" y="2198597"/>
            <a:ext cx="5220356" cy="22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75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DEE-C63B-48B5-8519-16646CE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6685-C1C9-410F-8EFA-54D3167C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D7FEA7-764E-4A4B-BAEB-653E50EF2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96511"/>
              </p:ext>
            </p:extLst>
          </p:nvPr>
        </p:nvGraphicFramePr>
        <p:xfrm>
          <a:off x="723900" y="2187734"/>
          <a:ext cx="76962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Waktu</a:t>
                      </a:r>
                      <a:r>
                        <a:rPr lang="en-US" sz="1400" dirty="0"/>
                        <a:t> Running</a:t>
                      </a:r>
                    </a:p>
                    <a:p>
                      <a:pPr algn="ctr"/>
                      <a:r>
                        <a:rPr lang="en-US" sz="1400" dirty="0"/>
                        <a:t>(Best-Worst)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Keterangan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Insertion</a:t>
                      </a:r>
                      <a:r>
                        <a:rPr lang="en-US" sz="1400" baseline="0" dirty="0"/>
                        <a:t> 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O(n) </a:t>
                      </a:r>
                      <a:r>
                        <a:rPr lang="en-US" sz="1400" dirty="0" err="1"/>
                        <a:t>s.d.</a:t>
                      </a:r>
                      <a:r>
                        <a:rPr lang="en-US" sz="1400" dirty="0"/>
                        <a:t> 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 place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slow (good for small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 </a:t>
                      </a:r>
                      <a:r>
                        <a:rPr lang="en-US" sz="1400" dirty="0" err="1"/>
                        <a:t>s.d.</a:t>
                      </a:r>
                      <a:r>
                        <a:rPr lang="en-US" sz="1400" dirty="0"/>
                        <a:t> 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 place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slow (good for small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 </a:t>
                      </a:r>
                      <a:r>
                        <a:rPr lang="en-US" sz="1400" dirty="0" err="1"/>
                        <a:t>s.d.</a:t>
                      </a:r>
                      <a:r>
                        <a:rPr lang="en-US" sz="1400" dirty="0"/>
                        <a:t> 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 place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slow (good for small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Heap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</a:t>
                      </a:r>
                      <a:r>
                        <a:rPr lang="en-US" sz="1400" baseline="0" dirty="0"/>
                        <a:t> log n) </a:t>
                      </a:r>
                      <a:r>
                        <a:rPr lang="en-US" sz="1400" baseline="0" dirty="0" err="1"/>
                        <a:t>s.d.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O(n</a:t>
                      </a:r>
                      <a:r>
                        <a:rPr lang="en-US" sz="1400" baseline="0" dirty="0"/>
                        <a:t> log 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 place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fast (good for large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</a:t>
                      </a:r>
                      <a:r>
                        <a:rPr lang="en-US" sz="1400" baseline="0" dirty="0"/>
                        <a:t> log n) </a:t>
                      </a:r>
                      <a:r>
                        <a:rPr lang="en-US" sz="1400" baseline="0" dirty="0" err="1"/>
                        <a:t>s.d.</a:t>
                      </a:r>
                      <a:r>
                        <a:rPr lang="en-US" sz="1400" baseline="0" dirty="0"/>
                        <a:t> O(n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 place, randomized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fast (good for large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O(n</a:t>
                      </a:r>
                      <a:r>
                        <a:rPr lang="en-US" sz="1400" baseline="0" dirty="0"/>
                        <a:t> log n) </a:t>
                      </a:r>
                      <a:r>
                        <a:rPr lang="en-US" sz="1400" baseline="0" dirty="0" err="1"/>
                        <a:t>s.d.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O(n</a:t>
                      </a:r>
                      <a:r>
                        <a:rPr lang="en-US" sz="1400" baseline="0" dirty="0"/>
                        <a:t> log 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sequential data access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fast (good for huge inputs)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8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876B-B0C8-4F14-9F57-C59A7D9E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9543"/>
            <a:ext cx="78867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23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A6CE-8DA5-4209-8C15-C51FBF9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352-1862-4B98-9739-9BC5D30E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527D-2069-45D5-B1E8-49A06E5F1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/>
          <a:stretch/>
        </p:blipFill>
        <p:spPr bwMode="auto">
          <a:xfrm>
            <a:off x="628650" y="1690689"/>
            <a:ext cx="7575126" cy="33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48EEC-940F-484C-8C4B-1EA027F37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8" r="6589" b="25616"/>
          <a:stretch/>
        </p:blipFill>
        <p:spPr bwMode="auto">
          <a:xfrm>
            <a:off x="893528" y="5338250"/>
            <a:ext cx="3093344" cy="5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31AD5-EB1C-45DE-A48F-025D1742B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r="8967" b="27378"/>
          <a:stretch/>
        </p:blipFill>
        <p:spPr bwMode="auto">
          <a:xfrm>
            <a:off x="4205053" y="5338250"/>
            <a:ext cx="3998723" cy="5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C8F-373E-4C5E-B502-C665DD0D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AE2-E1C2-44FD-85F7-3DCBA8D8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de-DE" altLang="en-US" dirty="0"/>
              <a:t>Program menggunakan sebuah variabel flag yang berguna untuk menadai ada atau tidaknya data yang dicari dalam array data.  Hanya bernilai 0 atau 1.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Flag pertama kali diinisialiasasi dengan nilai 0.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Jika ditemukan, maka flag akan diset menjadi 1, jika tidak ada maka flag akan tetap bernilai 0.</a:t>
            </a:r>
          </a:p>
          <a:p>
            <a:pPr>
              <a:lnSpc>
                <a:spcPct val="80000"/>
              </a:lnSpc>
            </a:pPr>
            <a:r>
              <a:rPr lang="de-DE" altLang="en-US" dirty="0"/>
              <a:t>Semua elemen array data akan dibandingkan satu persatu dengan data yang dicari dan diinputkan oleh user.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de-DE" altLang="en-US" b="1" dirty="0"/>
              <a:t>Question</a:t>
            </a:r>
            <a:r>
              <a:rPr lang="de-DE" altLang="en-US" dirty="0"/>
              <a:t>: Bagaimana jika data yang dicari ditemukan dan ditanyakan terletak di indeks ke berapa?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E14-48A9-471C-A310-53BC6509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So...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E869-4C64-4524-96FA-A670B8FD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 b="1" dirty="0"/>
              <a:t>Problem: </a:t>
            </a:r>
            <a:r>
              <a:rPr lang="de-DE" altLang="en-US" sz="2400" dirty="0"/>
              <a:t>Apakah cara di atas efisien? 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10000 dan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dipastikan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unik</a:t>
            </a:r>
            <a:r>
              <a:rPr lang="en-US" altLang="en-US" sz="2400" dirty="0"/>
              <a:t>?</a:t>
            </a:r>
            <a:endParaRPr lang="en-US" altLang="en-US" sz="2400" b="1" dirty="0"/>
          </a:p>
          <a:p>
            <a:r>
              <a:rPr lang="en-US" altLang="en-US" sz="2400" b="1" dirty="0"/>
              <a:t>Solution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meningkatkan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efisiensi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seharusnya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ditemukan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perulangan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dihentikan</a:t>
            </a:r>
            <a:r>
              <a:rPr lang="en-US" altLang="en-US" sz="2400" dirty="0"/>
              <a:t>!</a:t>
            </a:r>
            <a:endParaRPr lang="en-US" altLang="en-US" sz="2400" b="1" dirty="0"/>
          </a:p>
          <a:p>
            <a:pPr lvl="1"/>
            <a:r>
              <a:rPr lang="en-US" altLang="en-US" sz="2000" b="1" dirty="0"/>
              <a:t>Hint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Gunakan</a:t>
            </a:r>
            <a:r>
              <a:rPr lang="en-US" altLang="en-US" sz="2000" dirty="0"/>
              <a:t> </a:t>
            </a:r>
            <a:r>
              <a:rPr lang="en-US" altLang="en-US" sz="2000" b="1" dirty="0"/>
              <a:t>break</a:t>
            </a:r>
            <a:r>
              <a:rPr lang="en-US" altLang="en-US" sz="2000" dirty="0"/>
              <a:t>!</a:t>
            </a:r>
            <a:endParaRPr lang="en-US" altLang="en-US" sz="2000" b="1" dirty="0"/>
          </a:p>
          <a:p>
            <a:r>
              <a:rPr lang="en-US" altLang="en-US" sz="2400" b="1" dirty="0"/>
              <a:t>Question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menghitung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berapa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array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unik</a:t>
            </a:r>
            <a:r>
              <a:rPr lang="en-US" altLang="en-US" sz="2400" dirty="0"/>
              <a:t>, yang </a:t>
            </a:r>
            <a:r>
              <a:rPr lang="en-US" altLang="en-US" sz="2400" dirty="0" err="1"/>
              <a:t>nilainya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oleh user?</a:t>
            </a:r>
            <a:endParaRPr lang="en-US" altLang="en-US" sz="2400" b="1" dirty="0"/>
          </a:p>
          <a:p>
            <a:pPr lvl="1"/>
            <a:r>
              <a:rPr lang="en-US" altLang="en-US" sz="2000" b="1" dirty="0"/>
              <a:t>Hint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counter yang </a:t>
            </a:r>
            <a:r>
              <a:rPr lang="en-US" altLang="en-US" sz="2000" dirty="0" err="1"/>
              <a:t>nilainya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data yang </a:t>
            </a:r>
            <a:r>
              <a:rPr lang="en-US" altLang="en-US" sz="2000" dirty="0" err="1"/>
              <a:t>ditemukan</a:t>
            </a:r>
            <a:r>
              <a:rPr lang="en-US" altLang="en-US" sz="2000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4E25-B28A-4A95-8B8B-92F65DF2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C021-916E-4A1B-BCC2-891CEEDD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14296-E894-4E64-82BF-067983917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/>
          <a:stretch/>
        </p:blipFill>
        <p:spPr bwMode="auto">
          <a:xfrm>
            <a:off x="628650" y="1620077"/>
            <a:ext cx="7601388" cy="36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A75DC-9A0B-44B3-A780-A871BD791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8"/>
          <a:stretch/>
        </p:blipFill>
        <p:spPr bwMode="auto">
          <a:xfrm>
            <a:off x="1247994" y="5474074"/>
            <a:ext cx="6362700" cy="11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77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274-0CD0-4EE9-B512-3A768A87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Search with Sentinel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F931-BE56-4785-9208-C58C4425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Perhatikan</a:t>
            </a:r>
            <a:r>
              <a:rPr lang="en-US" dirty="0"/>
              <a:t> array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6 </a:t>
            </a:r>
            <a:r>
              <a:rPr lang="en-US" dirty="0" err="1"/>
              <a:t>buah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array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s/d 5) dan </a:t>
            </a:r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tambahan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6)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(</a:t>
            </a:r>
            <a:r>
              <a:rPr lang="en-US" dirty="0" err="1"/>
              <a:t>disebut</a:t>
            </a:r>
            <a:r>
              <a:rPr lang="en-US" dirty="0"/>
              <a:t> sentinel)</a:t>
            </a:r>
          </a:p>
          <a:p>
            <a:r>
              <a:rPr lang="en-US" dirty="0"/>
              <a:t>Array pada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6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indeks</a:t>
            </a:r>
            <a:r>
              <a:rPr lang="en-US" dirty="0"/>
              <a:t> data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indeks</a:t>
            </a:r>
            <a:r>
              <a:rPr lang="en-US" dirty="0"/>
              <a:t> 0 s/d 5 </a:t>
            </a:r>
            <a:r>
              <a:rPr lang="en-US" dirty="0" err="1"/>
              <a:t>saja</a:t>
            </a:r>
            <a:r>
              <a:rPr lang="en-US" dirty="0"/>
              <a:t>. 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array </a:t>
            </a:r>
            <a:r>
              <a:rPr lang="en-US" dirty="0" err="1"/>
              <a:t>indeks</a:t>
            </a:r>
            <a:r>
              <a:rPr lang="en-US" dirty="0"/>
              <a:t> yang ke-6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data TIDAK ADA,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ke-6, </a:t>
            </a:r>
            <a:r>
              <a:rPr lang="en-US" dirty="0" err="1"/>
              <a:t>maka</a:t>
            </a:r>
            <a:r>
              <a:rPr lang="en-US" dirty="0"/>
              <a:t> data ADA.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BBAB71-6567-44B0-B7AD-6C13A897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8" y="2348851"/>
            <a:ext cx="5424112" cy="14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2014</Words>
  <Application>Microsoft Office PowerPoint</Application>
  <PresentationFormat>On-screen Show (4:3)</PresentationFormat>
  <Paragraphs>254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Courier</vt:lpstr>
      <vt:lpstr>Rockwell</vt:lpstr>
      <vt:lpstr>Office Theme</vt:lpstr>
      <vt:lpstr>Equation</vt:lpstr>
      <vt:lpstr>Searching &amp; Sorting</vt:lpstr>
      <vt:lpstr>Searching</vt:lpstr>
      <vt:lpstr>Sequential Search </vt:lpstr>
      <vt:lpstr>Sequential Search (2)</vt:lpstr>
      <vt:lpstr>Contoh Program</vt:lpstr>
      <vt:lpstr>Contoh Program</vt:lpstr>
      <vt:lpstr>So... ?</vt:lpstr>
      <vt:lpstr>Contoh Program</vt:lpstr>
      <vt:lpstr>Sequential Search with Sentinel</vt:lpstr>
      <vt:lpstr>Contoh Program</vt:lpstr>
      <vt:lpstr>Binary Search</vt:lpstr>
      <vt:lpstr>Binary Search</vt:lpstr>
      <vt:lpstr>Binary Search</vt:lpstr>
      <vt:lpstr>Interpolation Search</vt:lpstr>
      <vt:lpstr>Case Study</vt:lpstr>
      <vt:lpstr>Case Study</vt:lpstr>
      <vt:lpstr>Contoh Program</vt:lpstr>
      <vt:lpstr>Sorting</vt:lpstr>
      <vt:lpstr>Metode Pengurutan Data</vt:lpstr>
      <vt:lpstr>Deklarasi Array</vt:lpstr>
      <vt:lpstr>Bubble Sort</vt:lpstr>
      <vt:lpstr>Bubble Sort</vt:lpstr>
      <vt:lpstr>Bubble Sort</vt:lpstr>
      <vt:lpstr>Bubble Sort</vt:lpstr>
      <vt:lpstr>Bubble Sort</vt:lpstr>
      <vt:lpstr>Code bubble sort</vt:lpstr>
      <vt:lpstr>Bubble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Merge Sort</vt:lpstr>
      <vt:lpstr>Merge Sort</vt:lpstr>
      <vt:lpstr>Merge Sort</vt:lpstr>
      <vt:lpstr>Merge Sort</vt:lpstr>
      <vt:lpstr>Merge Sort</vt:lpstr>
      <vt:lpstr>Merge Sort</vt:lpstr>
      <vt:lpstr>Perbandingan Metode Sorting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 ali</cp:lastModifiedBy>
  <cp:revision>19</cp:revision>
  <dcterms:created xsi:type="dcterms:W3CDTF">2018-11-19T02:14:20Z</dcterms:created>
  <dcterms:modified xsi:type="dcterms:W3CDTF">2022-11-01T02:48:16Z</dcterms:modified>
</cp:coreProperties>
</file>