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56" r:id="rId3"/>
    <p:sldId id="261" r:id="rId4"/>
    <p:sldId id="265" r:id="rId5"/>
    <p:sldId id="266" r:id="rId6"/>
    <p:sldId id="259" r:id="rId7"/>
    <p:sldId id="267" r:id="rId8"/>
    <p:sldId id="260" r:id="rId9"/>
    <p:sldId id="263" r:id="rId10"/>
    <p:sldId id="268"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48"/>
    <p:restoredTop sz="94687"/>
  </p:normalViewPr>
  <p:slideViewPr>
    <p:cSldViewPr snapToGrid="0">
      <p:cViewPr varScale="1">
        <p:scale>
          <a:sx n="78" d="100"/>
          <a:sy n="78" d="100"/>
        </p:scale>
        <p:origin x="200" y="170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7F712-2BEC-BE4E-B285-A6C15E3F39F6}" type="datetimeFigureOut">
              <a:rPr lang="en-US" smtClean="0"/>
              <a:t>8/14/25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7C3D3E-405E-2D4F-AEA7-C4FF6E3A400F}" type="slidenum">
              <a:rPr lang="en-US" smtClean="0"/>
              <a:t>‹#›</a:t>
            </a:fld>
            <a:endParaRPr lang="en-US"/>
          </a:p>
        </p:txBody>
      </p:sp>
    </p:spTree>
    <p:extLst>
      <p:ext uri="{BB962C8B-B14F-4D97-AF65-F5344CB8AC3E}">
        <p14:creationId xmlns:p14="http://schemas.microsoft.com/office/powerpoint/2010/main" val="65237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C3D3E-405E-2D4F-AEA7-C4FF6E3A400F}" type="slidenum">
              <a:rPr lang="en-US" smtClean="0"/>
              <a:t>2</a:t>
            </a:fld>
            <a:endParaRPr lang="en-US"/>
          </a:p>
        </p:txBody>
      </p:sp>
    </p:spTree>
    <p:extLst>
      <p:ext uri="{BB962C8B-B14F-4D97-AF65-F5344CB8AC3E}">
        <p14:creationId xmlns:p14="http://schemas.microsoft.com/office/powerpoint/2010/main" val="619304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7C3D3E-405E-2D4F-AEA7-C4FF6E3A400F}" type="slidenum">
              <a:rPr lang="en-US" smtClean="0"/>
              <a:t>11</a:t>
            </a:fld>
            <a:endParaRPr lang="en-US"/>
          </a:p>
        </p:txBody>
      </p:sp>
    </p:spTree>
    <p:extLst>
      <p:ext uri="{BB962C8B-B14F-4D97-AF65-F5344CB8AC3E}">
        <p14:creationId xmlns:p14="http://schemas.microsoft.com/office/powerpoint/2010/main" val="4184895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7C3D3E-405E-2D4F-AEA7-C4FF6E3A400F}" type="slidenum">
              <a:rPr lang="en-US" smtClean="0"/>
              <a:t>3</a:t>
            </a:fld>
            <a:endParaRPr lang="en-US"/>
          </a:p>
        </p:txBody>
      </p:sp>
    </p:spTree>
    <p:extLst>
      <p:ext uri="{BB962C8B-B14F-4D97-AF65-F5344CB8AC3E}">
        <p14:creationId xmlns:p14="http://schemas.microsoft.com/office/powerpoint/2010/main" val="108677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7C3D3E-405E-2D4F-AEA7-C4FF6E3A400F}" type="slidenum">
              <a:rPr lang="en-US" smtClean="0"/>
              <a:t>4</a:t>
            </a:fld>
            <a:endParaRPr lang="en-US"/>
          </a:p>
        </p:txBody>
      </p:sp>
    </p:spTree>
    <p:extLst>
      <p:ext uri="{BB962C8B-B14F-4D97-AF65-F5344CB8AC3E}">
        <p14:creationId xmlns:p14="http://schemas.microsoft.com/office/powerpoint/2010/main" val="4288344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7C3D3E-405E-2D4F-AEA7-C4FF6E3A400F}" type="slidenum">
              <a:rPr lang="en-US" smtClean="0"/>
              <a:t>5</a:t>
            </a:fld>
            <a:endParaRPr lang="en-US"/>
          </a:p>
        </p:txBody>
      </p:sp>
    </p:spTree>
    <p:extLst>
      <p:ext uri="{BB962C8B-B14F-4D97-AF65-F5344CB8AC3E}">
        <p14:creationId xmlns:p14="http://schemas.microsoft.com/office/powerpoint/2010/main" val="3181630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C3D3E-405E-2D4F-AEA7-C4FF6E3A400F}" type="slidenum">
              <a:rPr lang="en-US" smtClean="0"/>
              <a:t>6</a:t>
            </a:fld>
            <a:endParaRPr lang="en-US"/>
          </a:p>
        </p:txBody>
      </p:sp>
    </p:spTree>
    <p:extLst>
      <p:ext uri="{BB962C8B-B14F-4D97-AF65-F5344CB8AC3E}">
        <p14:creationId xmlns:p14="http://schemas.microsoft.com/office/powerpoint/2010/main" val="887982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7C3D3E-405E-2D4F-AEA7-C4FF6E3A400F}" type="slidenum">
              <a:rPr lang="en-US" smtClean="0"/>
              <a:t>7</a:t>
            </a:fld>
            <a:endParaRPr lang="en-US"/>
          </a:p>
        </p:txBody>
      </p:sp>
    </p:spTree>
    <p:extLst>
      <p:ext uri="{BB962C8B-B14F-4D97-AF65-F5344CB8AC3E}">
        <p14:creationId xmlns:p14="http://schemas.microsoft.com/office/powerpoint/2010/main" val="3101140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7C3D3E-405E-2D4F-AEA7-C4FF6E3A400F}" type="slidenum">
              <a:rPr lang="en-US" smtClean="0"/>
              <a:t>8</a:t>
            </a:fld>
            <a:endParaRPr lang="en-US"/>
          </a:p>
        </p:txBody>
      </p:sp>
    </p:spTree>
    <p:extLst>
      <p:ext uri="{BB962C8B-B14F-4D97-AF65-F5344CB8AC3E}">
        <p14:creationId xmlns:p14="http://schemas.microsoft.com/office/powerpoint/2010/main" val="2814211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C3D3E-405E-2D4F-AEA7-C4FF6E3A400F}" type="slidenum">
              <a:rPr lang="en-US" smtClean="0"/>
              <a:t>9</a:t>
            </a:fld>
            <a:endParaRPr lang="en-US"/>
          </a:p>
        </p:txBody>
      </p:sp>
    </p:spTree>
    <p:extLst>
      <p:ext uri="{BB962C8B-B14F-4D97-AF65-F5344CB8AC3E}">
        <p14:creationId xmlns:p14="http://schemas.microsoft.com/office/powerpoint/2010/main" val="113717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7C3D3E-405E-2D4F-AEA7-C4FF6E3A400F}" type="slidenum">
              <a:rPr lang="en-US" smtClean="0"/>
              <a:t>10</a:t>
            </a:fld>
            <a:endParaRPr lang="en-US"/>
          </a:p>
        </p:txBody>
      </p:sp>
    </p:spTree>
    <p:extLst>
      <p:ext uri="{BB962C8B-B14F-4D97-AF65-F5344CB8AC3E}">
        <p14:creationId xmlns:p14="http://schemas.microsoft.com/office/powerpoint/2010/main" val="394586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7F64-4A6C-405E-059E-E873D6BB0C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CC2C88-A35A-5647-FA3A-59DA37CD0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3E1C1F-9AD4-3CCD-AFD9-EE6291506807}"/>
              </a:ext>
            </a:extLst>
          </p:cNvPr>
          <p:cNvSpPr>
            <a:spLocks noGrp="1"/>
          </p:cNvSpPr>
          <p:nvPr>
            <p:ph type="dt" sz="half" idx="10"/>
          </p:nvPr>
        </p:nvSpPr>
        <p:spPr/>
        <p:txBody>
          <a:bodyPr/>
          <a:lstStyle/>
          <a:p>
            <a:fld id="{5C0419B6-A18C-E140-879F-9F405C4D57A2}" type="datetimeFigureOut">
              <a:rPr lang="en-US" smtClean="0"/>
              <a:t>8/14/25</a:t>
            </a:fld>
            <a:endParaRPr lang="en-US"/>
          </a:p>
        </p:txBody>
      </p:sp>
      <p:sp>
        <p:nvSpPr>
          <p:cNvPr id="5" name="Footer Placeholder 4">
            <a:extLst>
              <a:ext uri="{FF2B5EF4-FFF2-40B4-BE49-F238E27FC236}">
                <a16:creationId xmlns:a16="http://schemas.microsoft.com/office/drawing/2014/main" id="{A9EE538B-DA2E-136F-95F2-6A8869622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AEE89-6A33-2330-9215-03FCE1C3A6F1}"/>
              </a:ext>
            </a:extLst>
          </p:cNvPr>
          <p:cNvSpPr>
            <a:spLocks noGrp="1"/>
          </p:cNvSpPr>
          <p:nvPr>
            <p:ph type="sldNum" sz="quarter" idx="12"/>
          </p:nvPr>
        </p:nvSpPr>
        <p:spPr/>
        <p:txBody>
          <a:bodyPr/>
          <a:lstStyle/>
          <a:p>
            <a:fld id="{1698ACF8-1773-1E43-B769-1064A4DD9589}" type="slidenum">
              <a:rPr lang="en-US" smtClean="0"/>
              <a:t>‹#›</a:t>
            </a:fld>
            <a:endParaRPr lang="en-US"/>
          </a:p>
        </p:txBody>
      </p:sp>
    </p:spTree>
    <p:extLst>
      <p:ext uri="{BB962C8B-B14F-4D97-AF65-F5344CB8AC3E}">
        <p14:creationId xmlns:p14="http://schemas.microsoft.com/office/powerpoint/2010/main" val="137366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2AEBD-8104-2969-7BC4-2DC4FDBB1D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6A6250-647A-7A23-7F6D-DD9090AABD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731B7-A820-0106-9E44-A62F08B8CD44}"/>
              </a:ext>
            </a:extLst>
          </p:cNvPr>
          <p:cNvSpPr>
            <a:spLocks noGrp="1"/>
          </p:cNvSpPr>
          <p:nvPr>
            <p:ph type="dt" sz="half" idx="10"/>
          </p:nvPr>
        </p:nvSpPr>
        <p:spPr/>
        <p:txBody>
          <a:bodyPr/>
          <a:lstStyle/>
          <a:p>
            <a:fld id="{5C0419B6-A18C-E140-879F-9F405C4D57A2}" type="datetimeFigureOut">
              <a:rPr lang="en-US" smtClean="0"/>
              <a:t>8/14/25</a:t>
            </a:fld>
            <a:endParaRPr lang="en-US"/>
          </a:p>
        </p:txBody>
      </p:sp>
      <p:sp>
        <p:nvSpPr>
          <p:cNvPr id="5" name="Footer Placeholder 4">
            <a:extLst>
              <a:ext uri="{FF2B5EF4-FFF2-40B4-BE49-F238E27FC236}">
                <a16:creationId xmlns:a16="http://schemas.microsoft.com/office/drawing/2014/main" id="{D31AD012-92EB-ACA3-5448-7A1FF1EE6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590C6-64B3-5335-2CE1-833036A6A87A}"/>
              </a:ext>
            </a:extLst>
          </p:cNvPr>
          <p:cNvSpPr>
            <a:spLocks noGrp="1"/>
          </p:cNvSpPr>
          <p:nvPr>
            <p:ph type="sldNum" sz="quarter" idx="12"/>
          </p:nvPr>
        </p:nvSpPr>
        <p:spPr/>
        <p:txBody>
          <a:bodyPr/>
          <a:lstStyle/>
          <a:p>
            <a:fld id="{1698ACF8-1773-1E43-B769-1064A4DD9589}" type="slidenum">
              <a:rPr lang="en-US" smtClean="0"/>
              <a:t>‹#›</a:t>
            </a:fld>
            <a:endParaRPr lang="en-US"/>
          </a:p>
        </p:txBody>
      </p:sp>
    </p:spTree>
    <p:extLst>
      <p:ext uri="{BB962C8B-B14F-4D97-AF65-F5344CB8AC3E}">
        <p14:creationId xmlns:p14="http://schemas.microsoft.com/office/powerpoint/2010/main" val="2086620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FF2F9-99CB-8D55-099A-AF8B9F3212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2D81FA-3812-0351-2608-026B1E8FF3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82F38-0BAC-C651-3507-810AED28A10F}"/>
              </a:ext>
            </a:extLst>
          </p:cNvPr>
          <p:cNvSpPr>
            <a:spLocks noGrp="1"/>
          </p:cNvSpPr>
          <p:nvPr>
            <p:ph type="dt" sz="half" idx="10"/>
          </p:nvPr>
        </p:nvSpPr>
        <p:spPr/>
        <p:txBody>
          <a:bodyPr/>
          <a:lstStyle/>
          <a:p>
            <a:fld id="{5C0419B6-A18C-E140-879F-9F405C4D57A2}" type="datetimeFigureOut">
              <a:rPr lang="en-US" smtClean="0"/>
              <a:t>8/14/25</a:t>
            </a:fld>
            <a:endParaRPr lang="en-US"/>
          </a:p>
        </p:txBody>
      </p:sp>
      <p:sp>
        <p:nvSpPr>
          <p:cNvPr id="5" name="Footer Placeholder 4">
            <a:extLst>
              <a:ext uri="{FF2B5EF4-FFF2-40B4-BE49-F238E27FC236}">
                <a16:creationId xmlns:a16="http://schemas.microsoft.com/office/drawing/2014/main" id="{7FC451FF-2F2B-4BF6-0646-908D509BC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20EA5-2AF4-4283-FCD0-460B588E04E1}"/>
              </a:ext>
            </a:extLst>
          </p:cNvPr>
          <p:cNvSpPr>
            <a:spLocks noGrp="1"/>
          </p:cNvSpPr>
          <p:nvPr>
            <p:ph type="sldNum" sz="quarter" idx="12"/>
          </p:nvPr>
        </p:nvSpPr>
        <p:spPr/>
        <p:txBody>
          <a:bodyPr/>
          <a:lstStyle/>
          <a:p>
            <a:fld id="{1698ACF8-1773-1E43-B769-1064A4DD9589}" type="slidenum">
              <a:rPr lang="en-US" smtClean="0"/>
              <a:t>‹#›</a:t>
            </a:fld>
            <a:endParaRPr lang="en-US"/>
          </a:p>
        </p:txBody>
      </p:sp>
    </p:spTree>
    <p:extLst>
      <p:ext uri="{BB962C8B-B14F-4D97-AF65-F5344CB8AC3E}">
        <p14:creationId xmlns:p14="http://schemas.microsoft.com/office/powerpoint/2010/main" val="426603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7961C-6A23-4196-DA00-FF37E524D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07B3A-2048-1E28-62D2-2E57E6E5D4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58BBD-E8FF-D55C-262F-D41222A1C9D1}"/>
              </a:ext>
            </a:extLst>
          </p:cNvPr>
          <p:cNvSpPr>
            <a:spLocks noGrp="1"/>
          </p:cNvSpPr>
          <p:nvPr>
            <p:ph type="dt" sz="half" idx="10"/>
          </p:nvPr>
        </p:nvSpPr>
        <p:spPr/>
        <p:txBody>
          <a:bodyPr/>
          <a:lstStyle/>
          <a:p>
            <a:fld id="{5C0419B6-A18C-E140-879F-9F405C4D57A2}" type="datetimeFigureOut">
              <a:rPr lang="en-US" smtClean="0"/>
              <a:t>8/14/25</a:t>
            </a:fld>
            <a:endParaRPr lang="en-US"/>
          </a:p>
        </p:txBody>
      </p:sp>
      <p:sp>
        <p:nvSpPr>
          <p:cNvPr id="5" name="Footer Placeholder 4">
            <a:extLst>
              <a:ext uri="{FF2B5EF4-FFF2-40B4-BE49-F238E27FC236}">
                <a16:creationId xmlns:a16="http://schemas.microsoft.com/office/drawing/2014/main" id="{D2F2F167-33C0-889E-1E12-DCC198326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7B321-1192-6A23-991E-4EC36F7D5DFA}"/>
              </a:ext>
            </a:extLst>
          </p:cNvPr>
          <p:cNvSpPr>
            <a:spLocks noGrp="1"/>
          </p:cNvSpPr>
          <p:nvPr>
            <p:ph type="sldNum" sz="quarter" idx="12"/>
          </p:nvPr>
        </p:nvSpPr>
        <p:spPr/>
        <p:txBody>
          <a:bodyPr/>
          <a:lstStyle/>
          <a:p>
            <a:fld id="{1698ACF8-1773-1E43-B769-1064A4DD9589}" type="slidenum">
              <a:rPr lang="en-US" smtClean="0"/>
              <a:t>‹#›</a:t>
            </a:fld>
            <a:endParaRPr lang="en-US"/>
          </a:p>
        </p:txBody>
      </p:sp>
    </p:spTree>
    <p:extLst>
      <p:ext uri="{BB962C8B-B14F-4D97-AF65-F5344CB8AC3E}">
        <p14:creationId xmlns:p14="http://schemas.microsoft.com/office/powerpoint/2010/main" val="3506294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6881-EC1F-843B-F1BB-BFA89445C9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7FA483-21F0-5CD2-6717-13F783E935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17D324-7FB3-CFCE-CC5B-8230C0C391F1}"/>
              </a:ext>
            </a:extLst>
          </p:cNvPr>
          <p:cNvSpPr>
            <a:spLocks noGrp="1"/>
          </p:cNvSpPr>
          <p:nvPr>
            <p:ph type="dt" sz="half" idx="10"/>
          </p:nvPr>
        </p:nvSpPr>
        <p:spPr/>
        <p:txBody>
          <a:bodyPr/>
          <a:lstStyle/>
          <a:p>
            <a:fld id="{5C0419B6-A18C-E140-879F-9F405C4D57A2}" type="datetimeFigureOut">
              <a:rPr lang="en-US" smtClean="0"/>
              <a:t>8/14/25</a:t>
            </a:fld>
            <a:endParaRPr lang="en-US"/>
          </a:p>
        </p:txBody>
      </p:sp>
      <p:sp>
        <p:nvSpPr>
          <p:cNvPr id="5" name="Footer Placeholder 4">
            <a:extLst>
              <a:ext uri="{FF2B5EF4-FFF2-40B4-BE49-F238E27FC236}">
                <a16:creationId xmlns:a16="http://schemas.microsoft.com/office/drawing/2014/main" id="{7A2D7508-6771-22F1-DA03-ACF0D6563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C8583-5068-C064-DFC3-F9B706FE4CA5}"/>
              </a:ext>
            </a:extLst>
          </p:cNvPr>
          <p:cNvSpPr>
            <a:spLocks noGrp="1"/>
          </p:cNvSpPr>
          <p:nvPr>
            <p:ph type="sldNum" sz="quarter" idx="12"/>
          </p:nvPr>
        </p:nvSpPr>
        <p:spPr/>
        <p:txBody>
          <a:bodyPr/>
          <a:lstStyle/>
          <a:p>
            <a:fld id="{1698ACF8-1773-1E43-B769-1064A4DD9589}" type="slidenum">
              <a:rPr lang="en-US" smtClean="0"/>
              <a:t>‹#›</a:t>
            </a:fld>
            <a:endParaRPr lang="en-US"/>
          </a:p>
        </p:txBody>
      </p:sp>
    </p:spTree>
    <p:extLst>
      <p:ext uri="{BB962C8B-B14F-4D97-AF65-F5344CB8AC3E}">
        <p14:creationId xmlns:p14="http://schemas.microsoft.com/office/powerpoint/2010/main" val="29327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67D-FFD1-689B-E31F-A7AD56ACC1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5BB92-981C-311D-BB11-55EE2D0A57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3D4607-F1CD-C21A-2542-3799EDE0A3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342BBB-25E9-5661-B2F5-5993EA5111B0}"/>
              </a:ext>
            </a:extLst>
          </p:cNvPr>
          <p:cNvSpPr>
            <a:spLocks noGrp="1"/>
          </p:cNvSpPr>
          <p:nvPr>
            <p:ph type="dt" sz="half" idx="10"/>
          </p:nvPr>
        </p:nvSpPr>
        <p:spPr/>
        <p:txBody>
          <a:bodyPr/>
          <a:lstStyle/>
          <a:p>
            <a:fld id="{5C0419B6-A18C-E140-879F-9F405C4D57A2}" type="datetimeFigureOut">
              <a:rPr lang="en-US" smtClean="0"/>
              <a:t>8/14/25</a:t>
            </a:fld>
            <a:endParaRPr lang="en-US"/>
          </a:p>
        </p:txBody>
      </p:sp>
      <p:sp>
        <p:nvSpPr>
          <p:cNvPr id="6" name="Footer Placeholder 5">
            <a:extLst>
              <a:ext uri="{FF2B5EF4-FFF2-40B4-BE49-F238E27FC236}">
                <a16:creationId xmlns:a16="http://schemas.microsoft.com/office/drawing/2014/main" id="{44A08595-0089-8D0E-E38D-38B1419B3B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2CB3E2-F853-210D-4EEF-B7FB9EEB100A}"/>
              </a:ext>
            </a:extLst>
          </p:cNvPr>
          <p:cNvSpPr>
            <a:spLocks noGrp="1"/>
          </p:cNvSpPr>
          <p:nvPr>
            <p:ph type="sldNum" sz="quarter" idx="12"/>
          </p:nvPr>
        </p:nvSpPr>
        <p:spPr/>
        <p:txBody>
          <a:bodyPr/>
          <a:lstStyle/>
          <a:p>
            <a:fld id="{1698ACF8-1773-1E43-B769-1064A4DD9589}" type="slidenum">
              <a:rPr lang="en-US" smtClean="0"/>
              <a:t>‹#›</a:t>
            </a:fld>
            <a:endParaRPr lang="en-US"/>
          </a:p>
        </p:txBody>
      </p:sp>
    </p:spTree>
    <p:extLst>
      <p:ext uri="{BB962C8B-B14F-4D97-AF65-F5344CB8AC3E}">
        <p14:creationId xmlns:p14="http://schemas.microsoft.com/office/powerpoint/2010/main" val="127867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B42D-EFA3-17B2-79EF-6CC88D1B77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642456-6B05-C40D-3E3A-63B9467985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54578F-ADDE-A00E-4B8A-6A49BDD302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58764F-3840-888A-71B7-F2542B3888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C56F2D-EEBE-082E-2BF8-AE343569FB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26AF40-6191-5258-25D4-472150BFF0D6}"/>
              </a:ext>
            </a:extLst>
          </p:cNvPr>
          <p:cNvSpPr>
            <a:spLocks noGrp="1"/>
          </p:cNvSpPr>
          <p:nvPr>
            <p:ph type="dt" sz="half" idx="10"/>
          </p:nvPr>
        </p:nvSpPr>
        <p:spPr/>
        <p:txBody>
          <a:bodyPr/>
          <a:lstStyle/>
          <a:p>
            <a:fld id="{5C0419B6-A18C-E140-879F-9F405C4D57A2}" type="datetimeFigureOut">
              <a:rPr lang="en-US" smtClean="0"/>
              <a:t>8/14/25</a:t>
            </a:fld>
            <a:endParaRPr lang="en-US"/>
          </a:p>
        </p:txBody>
      </p:sp>
      <p:sp>
        <p:nvSpPr>
          <p:cNvPr id="8" name="Footer Placeholder 7">
            <a:extLst>
              <a:ext uri="{FF2B5EF4-FFF2-40B4-BE49-F238E27FC236}">
                <a16:creationId xmlns:a16="http://schemas.microsoft.com/office/drawing/2014/main" id="{30234EF1-F187-3CAA-D09D-8F458EA237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ED7A04-ABE0-647C-F92D-EC144E3744BA}"/>
              </a:ext>
            </a:extLst>
          </p:cNvPr>
          <p:cNvSpPr>
            <a:spLocks noGrp="1"/>
          </p:cNvSpPr>
          <p:nvPr>
            <p:ph type="sldNum" sz="quarter" idx="12"/>
          </p:nvPr>
        </p:nvSpPr>
        <p:spPr/>
        <p:txBody>
          <a:bodyPr/>
          <a:lstStyle/>
          <a:p>
            <a:fld id="{1698ACF8-1773-1E43-B769-1064A4DD9589}" type="slidenum">
              <a:rPr lang="en-US" smtClean="0"/>
              <a:t>‹#›</a:t>
            </a:fld>
            <a:endParaRPr lang="en-US"/>
          </a:p>
        </p:txBody>
      </p:sp>
    </p:spTree>
    <p:extLst>
      <p:ext uri="{BB962C8B-B14F-4D97-AF65-F5344CB8AC3E}">
        <p14:creationId xmlns:p14="http://schemas.microsoft.com/office/powerpoint/2010/main" val="170495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263BB-4EFA-1725-2C57-8902D73C2E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564BB9-816F-9381-06C0-390B663CFA90}"/>
              </a:ext>
            </a:extLst>
          </p:cNvPr>
          <p:cNvSpPr>
            <a:spLocks noGrp="1"/>
          </p:cNvSpPr>
          <p:nvPr>
            <p:ph type="dt" sz="half" idx="10"/>
          </p:nvPr>
        </p:nvSpPr>
        <p:spPr/>
        <p:txBody>
          <a:bodyPr/>
          <a:lstStyle/>
          <a:p>
            <a:fld id="{5C0419B6-A18C-E140-879F-9F405C4D57A2}" type="datetimeFigureOut">
              <a:rPr lang="en-US" smtClean="0"/>
              <a:t>8/14/25</a:t>
            </a:fld>
            <a:endParaRPr lang="en-US"/>
          </a:p>
        </p:txBody>
      </p:sp>
      <p:sp>
        <p:nvSpPr>
          <p:cNvPr id="4" name="Footer Placeholder 3">
            <a:extLst>
              <a:ext uri="{FF2B5EF4-FFF2-40B4-BE49-F238E27FC236}">
                <a16:creationId xmlns:a16="http://schemas.microsoft.com/office/drawing/2014/main" id="{42D65667-4D71-A613-B2DE-0831F53982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A3CC75-2F6D-185F-C547-12937E8F51AE}"/>
              </a:ext>
            </a:extLst>
          </p:cNvPr>
          <p:cNvSpPr>
            <a:spLocks noGrp="1"/>
          </p:cNvSpPr>
          <p:nvPr>
            <p:ph type="sldNum" sz="quarter" idx="12"/>
          </p:nvPr>
        </p:nvSpPr>
        <p:spPr/>
        <p:txBody>
          <a:bodyPr/>
          <a:lstStyle/>
          <a:p>
            <a:fld id="{1698ACF8-1773-1E43-B769-1064A4DD9589}" type="slidenum">
              <a:rPr lang="en-US" smtClean="0"/>
              <a:t>‹#›</a:t>
            </a:fld>
            <a:endParaRPr lang="en-US"/>
          </a:p>
        </p:txBody>
      </p:sp>
    </p:spTree>
    <p:extLst>
      <p:ext uri="{BB962C8B-B14F-4D97-AF65-F5344CB8AC3E}">
        <p14:creationId xmlns:p14="http://schemas.microsoft.com/office/powerpoint/2010/main" val="2020442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D04E4A-7D3F-9AB0-0B59-7E58CDCFCFB4}"/>
              </a:ext>
            </a:extLst>
          </p:cNvPr>
          <p:cNvSpPr>
            <a:spLocks noGrp="1"/>
          </p:cNvSpPr>
          <p:nvPr>
            <p:ph type="dt" sz="half" idx="10"/>
          </p:nvPr>
        </p:nvSpPr>
        <p:spPr/>
        <p:txBody>
          <a:bodyPr/>
          <a:lstStyle/>
          <a:p>
            <a:fld id="{5C0419B6-A18C-E140-879F-9F405C4D57A2}" type="datetimeFigureOut">
              <a:rPr lang="en-US" smtClean="0"/>
              <a:t>8/14/25</a:t>
            </a:fld>
            <a:endParaRPr lang="en-US"/>
          </a:p>
        </p:txBody>
      </p:sp>
      <p:sp>
        <p:nvSpPr>
          <p:cNvPr id="3" name="Footer Placeholder 2">
            <a:extLst>
              <a:ext uri="{FF2B5EF4-FFF2-40B4-BE49-F238E27FC236}">
                <a16:creationId xmlns:a16="http://schemas.microsoft.com/office/drawing/2014/main" id="{EF6D0FC3-BF39-846A-8450-671779C809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F00B47-F2EA-D71F-0DB9-ED52C419BE7E}"/>
              </a:ext>
            </a:extLst>
          </p:cNvPr>
          <p:cNvSpPr>
            <a:spLocks noGrp="1"/>
          </p:cNvSpPr>
          <p:nvPr>
            <p:ph type="sldNum" sz="quarter" idx="12"/>
          </p:nvPr>
        </p:nvSpPr>
        <p:spPr/>
        <p:txBody>
          <a:bodyPr/>
          <a:lstStyle/>
          <a:p>
            <a:fld id="{1698ACF8-1773-1E43-B769-1064A4DD9589}" type="slidenum">
              <a:rPr lang="en-US" smtClean="0"/>
              <a:t>‹#›</a:t>
            </a:fld>
            <a:endParaRPr lang="en-US"/>
          </a:p>
        </p:txBody>
      </p:sp>
    </p:spTree>
    <p:extLst>
      <p:ext uri="{BB962C8B-B14F-4D97-AF65-F5344CB8AC3E}">
        <p14:creationId xmlns:p14="http://schemas.microsoft.com/office/powerpoint/2010/main" val="2962813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BBD1-95EF-0975-2110-4141E0EBB6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7B15E9-9320-D722-205A-9061E4264D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7B2730-7CBD-8F5A-19DB-36A40AAFB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FF8E03-09D0-C797-F45B-070AD1F36700}"/>
              </a:ext>
            </a:extLst>
          </p:cNvPr>
          <p:cNvSpPr>
            <a:spLocks noGrp="1"/>
          </p:cNvSpPr>
          <p:nvPr>
            <p:ph type="dt" sz="half" idx="10"/>
          </p:nvPr>
        </p:nvSpPr>
        <p:spPr/>
        <p:txBody>
          <a:bodyPr/>
          <a:lstStyle/>
          <a:p>
            <a:fld id="{5C0419B6-A18C-E140-879F-9F405C4D57A2}" type="datetimeFigureOut">
              <a:rPr lang="en-US" smtClean="0"/>
              <a:t>8/14/25</a:t>
            </a:fld>
            <a:endParaRPr lang="en-US"/>
          </a:p>
        </p:txBody>
      </p:sp>
      <p:sp>
        <p:nvSpPr>
          <p:cNvPr id="6" name="Footer Placeholder 5">
            <a:extLst>
              <a:ext uri="{FF2B5EF4-FFF2-40B4-BE49-F238E27FC236}">
                <a16:creationId xmlns:a16="http://schemas.microsoft.com/office/drawing/2014/main" id="{0368E908-F551-8401-F46A-5D66B020A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78048-33B2-0A7D-34E9-5B5EE993E195}"/>
              </a:ext>
            </a:extLst>
          </p:cNvPr>
          <p:cNvSpPr>
            <a:spLocks noGrp="1"/>
          </p:cNvSpPr>
          <p:nvPr>
            <p:ph type="sldNum" sz="quarter" idx="12"/>
          </p:nvPr>
        </p:nvSpPr>
        <p:spPr/>
        <p:txBody>
          <a:bodyPr/>
          <a:lstStyle/>
          <a:p>
            <a:fld id="{1698ACF8-1773-1E43-B769-1064A4DD9589}" type="slidenum">
              <a:rPr lang="en-US" smtClean="0"/>
              <a:t>‹#›</a:t>
            </a:fld>
            <a:endParaRPr lang="en-US"/>
          </a:p>
        </p:txBody>
      </p:sp>
    </p:spTree>
    <p:extLst>
      <p:ext uri="{BB962C8B-B14F-4D97-AF65-F5344CB8AC3E}">
        <p14:creationId xmlns:p14="http://schemas.microsoft.com/office/powerpoint/2010/main" val="4128871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B81FA-17AB-47F1-96E3-649EA051E9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866A1-5E94-80A4-6159-EFC8A229D7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4C1E8B-21B3-E913-3CFE-E1C5E59EE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B62614-3142-C35F-8942-2E0A0F1762C4}"/>
              </a:ext>
            </a:extLst>
          </p:cNvPr>
          <p:cNvSpPr>
            <a:spLocks noGrp="1"/>
          </p:cNvSpPr>
          <p:nvPr>
            <p:ph type="dt" sz="half" idx="10"/>
          </p:nvPr>
        </p:nvSpPr>
        <p:spPr/>
        <p:txBody>
          <a:bodyPr/>
          <a:lstStyle/>
          <a:p>
            <a:fld id="{5C0419B6-A18C-E140-879F-9F405C4D57A2}" type="datetimeFigureOut">
              <a:rPr lang="en-US" smtClean="0"/>
              <a:t>8/14/25</a:t>
            </a:fld>
            <a:endParaRPr lang="en-US"/>
          </a:p>
        </p:txBody>
      </p:sp>
      <p:sp>
        <p:nvSpPr>
          <p:cNvPr id="6" name="Footer Placeholder 5">
            <a:extLst>
              <a:ext uri="{FF2B5EF4-FFF2-40B4-BE49-F238E27FC236}">
                <a16:creationId xmlns:a16="http://schemas.microsoft.com/office/drawing/2014/main" id="{E11DB213-0792-6E95-C945-8DB63FC6D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60ADF9-13C9-D996-F9C0-DCCF14E10EE5}"/>
              </a:ext>
            </a:extLst>
          </p:cNvPr>
          <p:cNvSpPr>
            <a:spLocks noGrp="1"/>
          </p:cNvSpPr>
          <p:nvPr>
            <p:ph type="sldNum" sz="quarter" idx="12"/>
          </p:nvPr>
        </p:nvSpPr>
        <p:spPr/>
        <p:txBody>
          <a:bodyPr/>
          <a:lstStyle/>
          <a:p>
            <a:fld id="{1698ACF8-1773-1E43-B769-1064A4DD9589}" type="slidenum">
              <a:rPr lang="en-US" smtClean="0"/>
              <a:t>‹#›</a:t>
            </a:fld>
            <a:endParaRPr lang="en-US"/>
          </a:p>
        </p:txBody>
      </p:sp>
    </p:spTree>
    <p:extLst>
      <p:ext uri="{BB962C8B-B14F-4D97-AF65-F5344CB8AC3E}">
        <p14:creationId xmlns:p14="http://schemas.microsoft.com/office/powerpoint/2010/main" val="3193856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A730F0-7620-E775-A9E5-73ED3ABF7D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BEAEED-9D28-5733-6E76-0DB5BC3642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E14B0-7AB9-45E9-AEB7-C5FB42297E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0419B6-A18C-E140-879F-9F405C4D57A2}" type="datetimeFigureOut">
              <a:rPr lang="en-US" smtClean="0"/>
              <a:t>8/14/25</a:t>
            </a:fld>
            <a:endParaRPr lang="en-US"/>
          </a:p>
        </p:txBody>
      </p:sp>
      <p:sp>
        <p:nvSpPr>
          <p:cNvPr id="5" name="Footer Placeholder 4">
            <a:extLst>
              <a:ext uri="{FF2B5EF4-FFF2-40B4-BE49-F238E27FC236}">
                <a16:creationId xmlns:a16="http://schemas.microsoft.com/office/drawing/2014/main" id="{5C4CB0A1-B97E-1C58-EAAF-2848A5197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E67E10C-50E3-6791-EE42-DC1975571C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98ACF8-1773-1E43-B769-1064A4DD9589}" type="slidenum">
              <a:rPr lang="en-US" smtClean="0"/>
              <a:t>‹#›</a:t>
            </a:fld>
            <a:endParaRPr lang="en-US"/>
          </a:p>
        </p:txBody>
      </p:sp>
    </p:spTree>
    <p:extLst>
      <p:ext uri="{BB962C8B-B14F-4D97-AF65-F5344CB8AC3E}">
        <p14:creationId xmlns:p14="http://schemas.microsoft.com/office/powerpoint/2010/main" val="918558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3CC2D-608C-5215-819F-B4F00A6A3EA5}"/>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DFC7677F-636A-47AA-A19E-E32D0595CF2C}"/>
              </a:ext>
            </a:extLst>
          </p:cNvPr>
          <p:cNvSpPr>
            <a:spLocks noGrp="1"/>
          </p:cNvSpPr>
          <p:nvPr>
            <p:ph idx="1"/>
          </p:nvPr>
        </p:nvSpPr>
        <p:spPr/>
        <p:txBody>
          <a:bodyPr>
            <a:normAutofit fontScale="92500" lnSpcReduction="20000"/>
          </a:bodyPr>
          <a:lstStyle/>
          <a:p>
            <a:r>
              <a:rPr lang="en-US" dirty="0"/>
              <a:t>For an executive presentation, start with the problem identification and your recommendation before moving into how you arrived at that recommendation. Here is how we recommend you structure your slide deck: </a:t>
            </a:r>
          </a:p>
          <a:p>
            <a:r>
              <a:rPr lang="en-US" dirty="0"/>
              <a:t>Problem identification (1-2 slides)</a:t>
            </a:r>
          </a:p>
          <a:p>
            <a:r>
              <a:rPr lang="en-US" dirty="0"/>
              <a:t>Recommendation and key findings (1 slide)</a:t>
            </a:r>
          </a:p>
          <a:p>
            <a:r>
              <a:rPr lang="en-US" dirty="0"/>
              <a:t>Modeling results and analysis (3-4 slides)</a:t>
            </a:r>
          </a:p>
          <a:p>
            <a:r>
              <a:rPr lang="en-US" dirty="0"/>
              <a:t>Summary and conclusion (1 slide) </a:t>
            </a:r>
          </a:p>
          <a:p>
            <a:r>
              <a:rPr lang="en-US" dirty="0"/>
              <a:t>Make sure that your slide deck's share settings allow anyone with the link to view your slide deck. </a:t>
            </a:r>
            <a:r>
              <a:rPr lang="en-US" b="1" dirty="0"/>
              <a:t>When you are finished, please push your slide deck to GitHub.</a:t>
            </a:r>
            <a:r>
              <a:rPr lang="en-US" dirty="0"/>
              <a:t> Please submit a link to the location of your slide deck in your repository.</a:t>
            </a:r>
          </a:p>
          <a:p>
            <a:endParaRPr lang="en-US" dirty="0"/>
          </a:p>
        </p:txBody>
      </p:sp>
    </p:spTree>
    <p:extLst>
      <p:ext uri="{BB962C8B-B14F-4D97-AF65-F5344CB8AC3E}">
        <p14:creationId xmlns:p14="http://schemas.microsoft.com/office/powerpoint/2010/main" val="2701870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9D532-3C23-B60D-9293-4D73396CC424}"/>
              </a:ext>
            </a:extLst>
          </p:cNvPr>
          <p:cNvSpPr>
            <a:spLocks noGrp="1"/>
          </p:cNvSpPr>
          <p:nvPr>
            <p:ph type="title"/>
          </p:nvPr>
        </p:nvSpPr>
        <p:spPr>
          <a:xfrm>
            <a:off x="841248" y="426720"/>
            <a:ext cx="10506456" cy="1919141"/>
          </a:xfrm>
        </p:spPr>
        <p:txBody>
          <a:bodyPr anchor="b">
            <a:normAutofit/>
          </a:bodyPr>
          <a:lstStyle/>
          <a:p>
            <a:r>
              <a:rPr lang="en-US" sz="6000"/>
              <a:t>Facility Investment Scenarios</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3C12766-EACC-3B4C-97F3-25A3382AA16F}"/>
              </a:ext>
            </a:extLst>
          </p:cNvPr>
          <p:cNvSpPr>
            <a:spLocks noGrp="1"/>
          </p:cNvSpPr>
          <p:nvPr>
            <p:ph idx="1"/>
          </p:nvPr>
        </p:nvSpPr>
        <p:spPr>
          <a:xfrm>
            <a:off x="841248" y="3337269"/>
            <a:ext cx="10509504" cy="2905686"/>
          </a:xfrm>
        </p:spPr>
        <p:txBody>
          <a:bodyPr>
            <a:normAutofit/>
          </a:bodyPr>
          <a:lstStyle/>
          <a:p>
            <a:pPr marL="0" indent="0">
              <a:buNone/>
            </a:pPr>
            <a:r>
              <a:rPr lang="en-US" sz="2200"/>
              <a:t>Additional Value Creation Opportunities</a:t>
            </a:r>
          </a:p>
          <a:p>
            <a:r>
              <a:rPr lang="en-US" sz="2200" b="1"/>
              <a:t>Facility expansion: $1.9M annual profit</a:t>
            </a:r>
            <a:r>
              <a:rPr lang="en-US" sz="2200"/>
              <a:t> (new run + 150ft vertical + chairlift)</a:t>
            </a:r>
          </a:p>
          <a:p>
            <a:r>
              <a:rPr lang="en-US" sz="2200"/>
              <a:t>125% ROI on infrastructure investment - strong business case</a:t>
            </a:r>
          </a:p>
          <a:p>
            <a:r>
              <a:rPr lang="en-US" sz="2200"/>
              <a:t>Run closures: Minimal revenue impact (1-2 runs) vs. major risk (6+ runs)</a:t>
            </a:r>
          </a:p>
          <a:p>
            <a:r>
              <a:rPr lang="en-US" sz="2200"/>
              <a:t>Snow making/longest run upgrades: No additional pricing power</a:t>
            </a:r>
          </a:p>
        </p:txBody>
      </p:sp>
    </p:spTree>
    <p:extLst>
      <p:ext uri="{BB962C8B-B14F-4D97-AF65-F5344CB8AC3E}">
        <p14:creationId xmlns:p14="http://schemas.microsoft.com/office/powerpoint/2010/main" val="418666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3428A3-D79F-363B-95B9-C1B256D7ACF3}"/>
              </a:ext>
            </a:extLst>
          </p:cNvPr>
          <p:cNvSpPr>
            <a:spLocks noGrp="1"/>
          </p:cNvSpPr>
          <p:nvPr>
            <p:ph type="title"/>
          </p:nvPr>
        </p:nvSpPr>
        <p:spPr>
          <a:xfrm>
            <a:off x="841248" y="426720"/>
            <a:ext cx="10506456" cy="1919141"/>
          </a:xfrm>
        </p:spPr>
        <p:txBody>
          <a:bodyPr vert="horz" lIns="91440" tIns="45720" rIns="91440" bIns="45720" rtlCol="0" anchor="b">
            <a:normAutofit/>
          </a:bodyPr>
          <a:lstStyle/>
          <a:p>
            <a:r>
              <a:rPr lang="en-US" sz="6000" kern="1200">
                <a:latin typeface="+mj-lt"/>
                <a:ea typeface="+mj-ea"/>
                <a:cs typeface="+mj-cs"/>
              </a:rPr>
              <a:t>Summary &amp; Conclusion</a:t>
            </a:r>
          </a:p>
        </p:txBody>
      </p:sp>
      <p:sp>
        <p:nvSpPr>
          <p:cNvPr id="34" name="Rectangle 3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6027010-84B9-BAD4-34E8-105936B75639}"/>
              </a:ext>
            </a:extLst>
          </p:cNvPr>
          <p:cNvSpPr>
            <a:spLocks noGrp="1"/>
          </p:cNvSpPr>
          <p:nvPr>
            <p:ph idx="1"/>
          </p:nvPr>
        </p:nvSpPr>
        <p:spPr>
          <a:xfrm>
            <a:off x="841248" y="3337269"/>
            <a:ext cx="10509504" cy="2905686"/>
          </a:xfrm>
        </p:spPr>
        <p:txBody>
          <a:bodyPr>
            <a:normAutofit/>
          </a:bodyPr>
          <a:lstStyle/>
          <a:p>
            <a:pPr marL="0" lvl="0" indent="0">
              <a:buNone/>
            </a:pPr>
            <a:r>
              <a:rPr lang="en-US" sz="2200"/>
              <a:t>$27.9M Total Opportunity with Clear Implementation Path</a:t>
            </a:r>
          </a:p>
          <a:p>
            <a:r>
              <a:rPr lang="en-US" sz="2200" b="1"/>
              <a:t>Immediate action: $26M pricing optimization</a:t>
            </a:r>
            <a:r>
              <a:rPr lang="en-US" sz="2200"/>
              <a:t> ($81 → $95.87 ticket price)</a:t>
            </a:r>
          </a:p>
          <a:p>
            <a:r>
              <a:rPr lang="en-US" sz="2200"/>
              <a:t>Medium-term opportunity: $1.9M facility expansion with 125% ROI</a:t>
            </a:r>
          </a:p>
          <a:p>
            <a:r>
              <a:rPr lang="en-US" sz="2200" b="1"/>
              <a:t>Total potential: $27.9M annual profit increase</a:t>
            </a:r>
            <a:r>
              <a:rPr lang="en-US" sz="2200"/>
              <a:t> from data-driven strategy</a:t>
            </a:r>
          </a:p>
          <a:p>
            <a:r>
              <a:rPr lang="en-US" sz="2200"/>
              <a:t>Phased implementation: Price testing → demand monitoring → competitor response analysis</a:t>
            </a:r>
          </a:p>
          <a:p>
            <a:pPr marL="0" lvl="0" indent="0">
              <a:buNone/>
            </a:pPr>
            <a:endParaRPr lang="en-US" sz="2200"/>
          </a:p>
        </p:txBody>
      </p:sp>
    </p:spTree>
    <p:extLst>
      <p:ext uri="{BB962C8B-B14F-4D97-AF65-F5344CB8AC3E}">
        <p14:creationId xmlns:p14="http://schemas.microsoft.com/office/powerpoint/2010/main" val="352581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oden house on the mountains">
            <a:extLst>
              <a:ext uri="{FF2B5EF4-FFF2-40B4-BE49-F238E27FC236}">
                <a16:creationId xmlns:a16="http://schemas.microsoft.com/office/drawing/2014/main" id="{D9FBC41D-853E-A5C3-EF33-B6F47DF819CD}"/>
              </a:ext>
            </a:extLst>
          </p:cNvPr>
          <p:cNvPicPr>
            <a:picLocks noChangeAspect="1"/>
          </p:cNvPicPr>
          <p:nvPr/>
        </p:nvPicPr>
        <p:blipFill>
          <a:blip r:embed="rId3"/>
          <a:srcRect l="5425" t="4654" r="14430" b="-2"/>
          <a:stretch>
            <a:fillRect/>
          </a:stretch>
        </p:blipFill>
        <p:spPr>
          <a:xfrm>
            <a:off x="20" y="10"/>
            <a:ext cx="8668492" cy="6857990"/>
          </a:xfrm>
          <a:prstGeom prst="rect">
            <a:avLst/>
          </a:prstGeom>
        </p:spPr>
      </p:pic>
      <p:sp>
        <p:nvSpPr>
          <p:cNvPr id="18" name="Rectangle 17">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68F95E-6703-4381-7DB3-A8BB4D712EE4}"/>
              </a:ext>
            </a:extLst>
          </p:cNvPr>
          <p:cNvSpPr>
            <a:spLocks noGrp="1"/>
          </p:cNvSpPr>
          <p:nvPr>
            <p:ph type="ctrTitle"/>
          </p:nvPr>
        </p:nvSpPr>
        <p:spPr>
          <a:xfrm>
            <a:off x="7848600" y="1122363"/>
            <a:ext cx="4023360" cy="3204134"/>
          </a:xfrm>
        </p:spPr>
        <p:txBody>
          <a:bodyPr anchor="b">
            <a:normAutofit/>
          </a:bodyPr>
          <a:lstStyle/>
          <a:p>
            <a:pPr algn="l"/>
            <a:r>
              <a:rPr lang="en-US" sz="4800" b="1" dirty="0"/>
              <a:t>Big Mountain Resort Pricing Strategy</a:t>
            </a:r>
            <a:endParaRPr lang="en-US" sz="4800" dirty="0"/>
          </a:p>
        </p:txBody>
      </p:sp>
      <p:sp>
        <p:nvSpPr>
          <p:cNvPr id="3" name="Subtitle 2">
            <a:extLst>
              <a:ext uri="{FF2B5EF4-FFF2-40B4-BE49-F238E27FC236}">
                <a16:creationId xmlns:a16="http://schemas.microsoft.com/office/drawing/2014/main" id="{E1C4A6E1-3033-2771-A400-CA613753A6B7}"/>
              </a:ext>
            </a:extLst>
          </p:cNvPr>
          <p:cNvSpPr>
            <a:spLocks noGrp="1"/>
          </p:cNvSpPr>
          <p:nvPr>
            <p:ph type="subTitle" idx="1"/>
          </p:nvPr>
        </p:nvSpPr>
        <p:spPr>
          <a:xfrm>
            <a:off x="7848600" y="4872922"/>
            <a:ext cx="4023360" cy="1208141"/>
          </a:xfrm>
        </p:spPr>
        <p:txBody>
          <a:bodyPr>
            <a:normAutofit/>
          </a:bodyPr>
          <a:lstStyle/>
          <a:p>
            <a:pPr algn="l"/>
            <a:r>
              <a:rPr lang="en-US" sz="2000" b="1" dirty="0"/>
              <a:t>Unlocking $26M in Revenue Opportunity Through Data-Driven Market Analysis</a:t>
            </a:r>
            <a:endParaRPr lang="en-US" sz="2000" dirty="0"/>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326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7B90E3-C489-E0B4-F10E-AC33BE9EF11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06476D-1BAF-B283-7E05-6174103ADF23}"/>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Problem Identification</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7592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3FA9C4-ECDD-CBEE-1105-5798F49B37AE}"/>
              </a:ext>
            </a:extLst>
          </p:cNvPr>
          <p:cNvSpPr>
            <a:spLocks noGrp="1"/>
          </p:cNvSpPr>
          <p:nvPr>
            <p:ph type="title"/>
          </p:nvPr>
        </p:nvSpPr>
        <p:spPr>
          <a:xfrm>
            <a:off x="838200" y="365126"/>
            <a:ext cx="10515600" cy="806450"/>
          </a:xfrm>
        </p:spPr>
        <p:txBody>
          <a:bodyPr/>
          <a:lstStyle/>
          <a:p>
            <a:r>
              <a:rPr lang="en-US" dirty="0"/>
              <a:t>The $26M Question</a:t>
            </a:r>
          </a:p>
        </p:txBody>
      </p:sp>
      <p:sp>
        <p:nvSpPr>
          <p:cNvPr id="5" name="Content Placeholder 4">
            <a:extLst>
              <a:ext uri="{FF2B5EF4-FFF2-40B4-BE49-F238E27FC236}">
                <a16:creationId xmlns:a16="http://schemas.microsoft.com/office/drawing/2014/main" id="{D389F28B-E5DF-8353-0FAE-55D946821E39}"/>
              </a:ext>
            </a:extLst>
          </p:cNvPr>
          <p:cNvSpPr>
            <a:spLocks noGrp="1"/>
          </p:cNvSpPr>
          <p:nvPr>
            <p:ph sz="half" idx="1"/>
          </p:nvPr>
        </p:nvSpPr>
        <p:spPr>
          <a:xfrm>
            <a:off x="838200" y="1357313"/>
            <a:ext cx="3381376" cy="4500562"/>
          </a:xfrm>
        </p:spPr>
        <p:txBody>
          <a:bodyPr>
            <a:normAutofit lnSpcReduction="10000"/>
          </a:bodyPr>
          <a:lstStyle/>
          <a:p>
            <a:pPr marL="0" indent="0">
              <a:buNone/>
            </a:pPr>
            <a:r>
              <a:rPr lang="en-US" sz="2100" dirty="0"/>
              <a:t>Are we underpricing our premium facilities?</a:t>
            </a:r>
          </a:p>
          <a:p>
            <a:r>
              <a:rPr lang="en-US" sz="2100" dirty="0"/>
              <a:t>Current reality: $81/ticket vs. $95.87 market potential</a:t>
            </a:r>
          </a:p>
          <a:p>
            <a:r>
              <a:rPr lang="en-US" sz="2100" b="1" dirty="0"/>
              <a:t>$26M annual revenue opportunity</a:t>
            </a:r>
            <a:r>
              <a:rPr lang="en-US" sz="2100" dirty="0"/>
              <a:t> from 18% price optimization</a:t>
            </a:r>
          </a:p>
          <a:p>
            <a:r>
              <a:rPr lang="en-US" sz="2100" dirty="0"/>
              <a:t>Recent $1.54M chair lift investment requires revenue strategy</a:t>
            </a:r>
          </a:p>
          <a:p>
            <a:r>
              <a:rPr lang="en-US" sz="2100" dirty="0"/>
              <a:t>Big Mountain ranks top quartile for facilities but underprices vs. market</a:t>
            </a:r>
          </a:p>
          <a:p>
            <a:endParaRPr lang="en-US" dirty="0"/>
          </a:p>
          <a:p>
            <a:endParaRPr lang="en-US" dirty="0"/>
          </a:p>
        </p:txBody>
      </p:sp>
      <p:pic>
        <p:nvPicPr>
          <p:cNvPr id="9" name="Content Placeholder 8">
            <a:extLst>
              <a:ext uri="{FF2B5EF4-FFF2-40B4-BE49-F238E27FC236}">
                <a16:creationId xmlns:a16="http://schemas.microsoft.com/office/drawing/2014/main" id="{292F1230-20D1-F267-618D-863C1AA9A867}"/>
              </a:ext>
            </a:extLst>
          </p:cNvPr>
          <p:cNvPicPr>
            <a:picLocks noGrp="1" noChangeAspect="1"/>
          </p:cNvPicPr>
          <p:nvPr>
            <p:ph sz="half" idx="2"/>
          </p:nvPr>
        </p:nvPicPr>
        <p:blipFill>
          <a:blip r:embed="rId3"/>
          <a:stretch>
            <a:fillRect/>
          </a:stretch>
        </p:blipFill>
        <p:spPr>
          <a:xfrm>
            <a:off x="4357688" y="1171576"/>
            <a:ext cx="6858000" cy="4861866"/>
          </a:xfrm>
          <a:prstGeom prst="rect">
            <a:avLst/>
          </a:prstGeom>
        </p:spPr>
      </p:pic>
    </p:spTree>
    <p:extLst>
      <p:ext uri="{BB962C8B-B14F-4D97-AF65-F5344CB8AC3E}">
        <p14:creationId xmlns:p14="http://schemas.microsoft.com/office/powerpoint/2010/main" val="66780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6CAF3E7-59B9-2178-5AE9-AF2E6D388224}"/>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kern="1200">
                <a:solidFill>
                  <a:schemeClr val="tx1"/>
                </a:solidFill>
                <a:latin typeface="+mj-lt"/>
                <a:ea typeface="+mj-ea"/>
                <a:cs typeface="+mj-cs"/>
              </a:rPr>
              <a:t>Market Context</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4BDF8FAD-5248-B08C-22A0-3FDF860CFB2B}"/>
              </a:ext>
            </a:extLst>
          </p:cNvPr>
          <p:cNvSpPr>
            <a:spLocks noGrp="1"/>
          </p:cNvSpPr>
          <p:nvPr>
            <p:ph sz="half" idx="2"/>
          </p:nvPr>
        </p:nvSpPr>
        <p:spPr>
          <a:xfrm>
            <a:off x="841248" y="2252870"/>
            <a:ext cx="3412219" cy="3560251"/>
          </a:xfrm>
        </p:spPr>
        <p:txBody>
          <a:bodyPr vert="horz" lIns="91440" tIns="45720" rIns="91440" bIns="45720" rtlCol="0">
            <a:normAutofit/>
          </a:bodyPr>
          <a:lstStyle/>
          <a:p>
            <a:pPr marL="0"/>
            <a:r>
              <a:rPr lang="en-US" sz="1300"/>
              <a:t>Big Mountain's Competitive Disconnect</a:t>
            </a:r>
          </a:p>
          <a:p>
            <a:r>
              <a:rPr lang="en-US" sz="1300"/>
              <a:t>Top quartile facilities across key metrics: runs, lifts, vertical drop, snow making</a:t>
            </a:r>
          </a:p>
          <a:p>
            <a:r>
              <a:rPr lang="en-US" sz="1300"/>
              <a:t>Pricing 15% below market potential for comparable resort quality</a:t>
            </a:r>
          </a:p>
          <a:p>
            <a:r>
              <a:rPr lang="en-US" sz="1300"/>
              <a:t>Facility quality drives pricing more than location (analysis of 277 resorts)</a:t>
            </a:r>
          </a:p>
          <a:p>
            <a:r>
              <a:rPr lang="en-US" sz="1300"/>
              <a:t>Strong correlations: ticket prices vs. runs (0.76), fast quads (0.73), vertical drop (0.71)</a:t>
            </a:r>
          </a:p>
          <a:p>
            <a:r>
              <a:rPr lang="en-US" sz="1300" b="1"/>
              <a:t>Figure:</a:t>
            </a:r>
            <a:r>
              <a:rPr lang="en-US" sz="1300"/>
              <a:t> Feature distribution plot from EDA showing Big Mountain's position (red line) vs. industry distribution</a:t>
            </a:r>
          </a:p>
          <a:p>
            <a:endParaRPr lang="en-US" sz="1300"/>
          </a:p>
        </p:txBody>
      </p:sp>
      <p:pic>
        <p:nvPicPr>
          <p:cNvPr id="8" name="Picture Placeholder 7">
            <a:extLst>
              <a:ext uri="{FF2B5EF4-FFF2-40B4-BE49-F238E27FC236}">
                <a16:creationId xmlns:a16="http://schemas.microsoft.com/office/drawing/2014/main" id="{6D3D613E-19AE-3A81-C791-A94F4B132415}"/>
              </a:ext>
            </a:extLst>
          </p:cNvPr>
          <p:cNvPicPr>
            <a:picLocks noGrp="1" noChangeAspect="1"/>
          </p:cNvPicPr>
          <p:nvPr>
            <p:ph sz="half" idx="1"/>
          </p:nvPr>
        </p:nvPicPr>
        <p:blipFill>
          <a:blip r:embed="rId4"/>
          <a:stretch>
            <a:fillRect/>
          </a:stretch>
        </p:blipFill>
        <p:spPr>
          <a:xfrm>
            <a:off x="4748587" y="1197971"/>
            <a:ext cx="7033838" cy="4462057"/>
          </a:xfrm>
          <a:prstGeom prst="rect">
            <a:avLst/>
          </a:prstGeom>
        </p:spPr>
      </p:pic>
    </p:spTree>
    <p:extLst>
      <p:ext uri="{BB962C8B-B14F-4D97-AF65-F5344CB8AC3E}">
        <p14:creationId xmlns:p14="http://schemas.microsoft.com/office/powerpoint/2010/main" val="80141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3A64DE-7171-2459-76E0-4DD851E01E0B}"/>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kern="1200">
                <a:solidFill>
                  <a:schemeClr val="tx1"/>
                </a:solidFill>
                <a:latin typeface="+mj-lt"/>
                <a:ea typeface="+mj-ea"/>
                <a:cs typeface="+mj-cs"/>
              </a:rPr>
              <a:t>Recommendations &amp; Key Findings</a:t>
            </a:r>
          </a:p>
        </p:txBody>
      </p:sp>
      <p:sp>
        <p:nvSpPr>
          <p:cNvPr id="15" name="Rectangle 1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41DF293-6182-62F6-CD1E-898CFFB172CC}"/>
              </a:ext>
            </a:extLst>
          </p:cNvPr>
          <p:cNvSpPr>
            <a:spLocks noGrp="1"/>
          </p:cNvSpPr>
          <p:nvPr>
            <p:ph sz="half" idx="2"/>
          </p:nvPr>
        </p:nvSpPr>
        <p:spPr>
          <a:xfrm>
            <a:off x="841248" y="2252870"/>
            <a:ext cx="3412219" cy="3560251"/>
          </a:xfrm>
        </p:spPr>
        <p:txBody>
          <a:bodyPr vert="horz" lIns="91440" tIns="45720" rIns="91440" bIns="45720" rtlCol="0">
            <a:normAutofit/>
          </a:bodyPr>
          <a:lstStyle/>
          <a:p>
            <a:pPr marL="0"/>
            <a:r>
              <a:rPr lang="en-US" sz="1700"/>
              <a:t>Revenue Optimization Strategy </a:t>
            </a:r>
          </a:p>
          <a:p>
            <a:r>
              <a:rPr lang="en-US" sz="1700" b="1"/>
              <a:t>Pricing optimization: $26M annual revenue</a:t>
            </a:r>
            <a:r>
              <a:rPr lang="en-US" sz="1700"/>
              <a:t> (highest ROI, immediate implementation)</a:t>
            </a:r>
          </a:p>
          <a:p>
            <a:r>
              <a:rPr lang="en-US" sz="1700"/>
              <a:t>Facility expansion: $1.9M profit (125% ROI, requires capital investment)</a:t>
            </a:r>
          </a:p>
          <a:p>
            <a:r>
              <a:rPr lang="en-US" sz="1700" b="1"/>
              <a:t>Figure:</a:t>
            </a:r>
            <a:r>
              <a:rPr lang="en-US" sz="1700"/>
              <a:t> ⭐ ROI comparison horizontal bar chart (your money slide from 05_modeling_ams.ipynb)</a:t>
            </a:r>
          </a:p>
          <a:p>
            <a:endParaRPr lang="en-US" sz="1700"/>
          </a:p>
        </p:txBody>
      </p:sp>
      <p:pic>
        <p:nvPicPr>
          <p:cNvPr id="6" name="Picture Placeholder 5">
            <a:extLst>
              <a:ext uri="{FF2B5EF4-FFF2-40B4-BE49-F238E27FC236}">
                <a16:creationId xmlns:a16="http://schemas.microsoft.com/office/drawing/2014/main" id="{524883E3-6795-C401-C016-F707BE363F6A}"/>
              </a:ext>
            </a:extLst>
          </p:cNvPr>
          <p:cNvPicPr>
            <a:picLocks noGrp="1" noChangeAspect="1"/>
          </p:cNvPicPr>
          <p:nvPr>
            <p:ph sz="half" idx="1"/>
          </p:nvPr>
        </p:nvPicPr>
        <p:blipFill>
          <a:blip r:embed="rId3"/>
          <a:stretch>
            <a:fillRect/>
          </a:stretch>
        </p:blipFill>
        <p:spPr>
          <a:xfrm>
            <a:off x="4774468" y="1173633"/>
            <a:ext cx="7003004" cy="4639488"/>
          </a:xfrm>
          <a:prstGeom prst="rect">
            <a:avLst/>
          </a:prstGeom>
        </p:spPr>
      </p:pic>
    </p:spTree>
    <p:extLst>
      <p:ext uri="{BB962C8B-B14F-4D97-AF65-F5344CB8AC3E}">
        <p14:creationId xmlns:p14="http://schemas.microsoft.com/office/powerpoint/2010/main" val="2133096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5179837-FF1E-F125-FF6D-C0819A83020C}"/>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b="1" kern="1200">
                <a:solidFill>
                  <a:schemeClr val="tx1"/>
                </a:solidFill>
                <a:latin typeface="+mj-lt"/>
                <a:ea typeface="+mj-ea"/>
                <a:cs typeface="+mj-cs"/>
              </a:rPr>
              <a:t>Modeling Results and Analysis</a:t>
            </a:r>
            <a:endParaRPr lang="en-US" sz="8000" kern="1200">
              <a:solidFill>
                <a:schemeClr val="tx1"/>
              </a:solidFill>
              <a:latin typeface="+mj-lt"/>
              <a:ea typeface="+mj-ea"/>
              <a:cs typeface="+mj-cs"/>
            </a:endParaRPr>
          </a:p>
        </p:txBody>
      </p:sp>
      <p:sp>
        <p:nvSpPr>
          <p:cNvPr id="34" name="Rectangle 33">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186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E45CB4-E0A2-8054-9164-B61E4FC90C53}"/>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kern="1200">
                <a:solidFill>
                  <a:schemeClr val="tx1"/>
                </a:solidFill>
                <a:latin typeface="+mj-lt"/>
                <a:ea typeface="+mj-ea"/>
                <a:cs typeface="+mj-cs"/>
              </a:rPr>
              <a:t>Model Performance &amp; Validation</a:t>
            </a:r>
          </a:p>
        </p:txBody>
      </p:sp>
      <p:sp>
        <p:nvSpPr>
          <p:cNvPr id="17" name="Rectangle 1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8188C5DC-5009-A4EC-6862-B01FEC6E15DF}"/>
              </a:ext>
            </a:extLst>
          </p:cNvPr>
          <p:cNvSpPr>
            <a:spLocks noGrp="1"/>
          </p:cNvSpPr>
          <p:nvPr>
            <p:ph sz="half" idx="1"/>
          </p:nvPr>
        </p:nvSpPr>
        <p:spPr>
          <a:xfrm>
            <a:off x="841248" y="2252870"/>
            <a:ext cx="3412219" cy="3560251"/>
          </a:xfrm>
        </p:spPr>
        <p:txBody>
          <a:bodyPr vert="horz" lIns="91440" tIns="45720" rIns="91440" bIns="45720" rtlCol="0">
            <a:normAutofit/>
          </a:bodyPr>
          <a:lstStyle/>
          <a:p>
            <a:r>
              <a:rPr lang="en-US" sz="1700"/>
              <a:t>Random Forest model: 75% accuracy, $9.54 average error</a:t>
            </a:r>
          </a:p>
          <a:p>
            <a:r>
              <a:rPr lang="en-US" sz="1700"/>
              <a:t>Outperforms linear regression (60% accuracy, $11.79 error)  </a:t>
            </a:r>
          </a:p>
          <a:p>
            <a:r>
              <a:rPr lang="en-US" sz="1700"/>
              <a:t>50% better than baseline guessing ($19.13 error)</a:t>
            </a:r>
          </a:p>
          <a:p>
            <a:r>
              <a:rPr lang="en-US" sz="1700"/>
              <a:t>Validated across 277 ski resorts and 25 facility variables</a:t>
            </a:r>
          </a:p>
        </p:txBody>
      </p:sp>
      <p:pic>
        <p:nvPicPr>
          <p:cNvPr id="8" name="Content Placeholder 7">
            <a:extLst>
              <a:ext uri="{FF2B5EF4-FFF2-40B4-BE49-F238E27FC236}">
                <a16:creationId xmlns:a16="http://schemas.microsoft.com/office/drawing/2014/main" id="{5AEF7682-9035-AC55-247C-1DA648157413}"/>
              </a:ext>
            </a:extLst>
          </p:cNvPr>
          <p:cNvPicPr>
            <a:picLocks noGrp="1" noChangeAspect="1"/>
          </p:cNvPicPr>
          <p:nvPr>
            <p:ph sz="half" idx="2"/>
          </p:nvPr>
        </p:nvPicPr>
        <p:blipFill>
          <a:blip r:embed="rId3"/>
          <a:stretch>
            <a:fillRect/>
          </a:stretch>
        </p:blipFill>
        <p:spPr>
          <a:xfrm>
            <a:off x="5120640" y="740939"/>
            <a:ext cx="6656832" cy="5275537"/>
          </a:xfrm>
          <a:prstGeom prst="rect">
            <a:avLst/>
          </a:prstGeom>
        </p:spPr>
      </p:pic>
    </p:spTree>
    <p:extLst>
      <p:ext uri="{BB962C8B-B14F-4D97-AF65-F5344CB8AC3E}">
        <p14:creationId xmlns:p14="http://schemas.microsoft.com/office/powerpoint/2010/main" val="2059461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F13BB7-8710-CAC4-421A-4B2F65A7D6A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705D2A-A6C9-1ADC-B299-6B715DBF7365}"/>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kern="1200">
                <a:solidFill>
                  <a:schemeClr val="tx1"/>
                </a:solidFill>
                <a:latin typeface="+mj-lt"/>
                <a:ea typeface="+mj-ea"/>
                <a:cs typeface="+mj-cs"/>
              </a:rPr>
              <a:t>What Drives Pricing Power</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4EE5E394-95BE-64ED-41EB-33F06AEC66CC}"/>
              </a:ext>
            </a:extLst>
          </p:cNvPr>
          <p:cNvSpPr>
            <a:spLocks noGrp="1"/>
          </p:cNvSpPr>
          <p:nvPr>
            <p:ph sz="half" idx="1"/>
          </p:nvPr>
        </p:nvSpPr>
        <p:spPr>
          <a:xfrm>
            <a:off x="841248" y="2252870"/>
            <a:ext cx="3412219" cy="3560251"/>
          </a:xfrm>
        </p:spPr>
        <p:txBody>
          <a:bodyPr vert="horz" lIns="91440" tIns="45720" rIns="91440" bIns="45720" rtlCol="0">
            <a:normAutofit/>
          </a:bodyPr>
          <a:lstStyle/>
          <a:p>
            <a:pPr marL="0"/>
            <a:r>
              <a:rPr lang="en-US" sz="1600" dirty="0"/>
              <a:t>Why Big Mountain Can Command Premium Pricing</a:t>
            </a:r>
            <a:endParaRPr lang="en-US" sz="1600" b="1" dirty="0"/>
          </a:p>
          <a:p>
            <a:r>
              <a:rPr lang="en-US" sz="1600" b="1" dirty="0"/>
              <a:t>Top pricing drivers:</a:t>
            </a:r>
            <a:r>
              <a:rPr lang="en-US" sz="1600" dirty="0"/>
              <a:t> Fast quads (0.73), vertical drop (0.71), runs (0.76), snow making (0.70)</a:t>
            </a:r>
          </a:p>
          <a:p>
            <a:r>
              <a:rPr lang="en-US" sz="1600" dirty="0"/>
              <a:t>Big Mountain excels in all key categories but prices below market potential</a:t>
            </a:r>
          </a:p>
          <a:p>
            <a:r>
              <a:rPr lang="en-US" sz="1600" dirty="0"/>
              <a:t>Facility quality drives pricing more than location across 277 resort analysis</a:t>
            </a:r>
          </a:p>
          <a:p>
            <a:r>
              <a:rPr lang="en-US" sz="1600" dirty="0"/>
              <a:t>Model validates premium pricing strategy with 75% accuracy</a:t>
            </a:r>
          </a:p>
          <a:p>
            <a:endParaRPr lang="en-US" sz="1600" dirty="0"/>
          </a:p>
        </p:txBody>
      </p:sp>
      <p:pic>
        <p:nvPicPr>
          <p:cNvPr id="4" name="Content Placeholder 3">
            <a:extLst>
              <a:ext uri="{FF2B5EF4-FFF2-40B4-BE49-F238E27FC236}">
                <a16:creationId xmlns:a16="http://schemas.microsoft.com/office/drawing/2014/main" id="{AA0024CD-97F6-921D-A931-64831545B185}"/>
              </a:ext>
            </a:extLst>
          </p:cNvPr>
          <p:cNvPicPr>
            <a:picLocks noGrp="1" noChangeAspect="1"/>
          </p:cNvPicPr>
          <p:nvPr>
            <p:ph sz="half" idx="2"/>
          </p:nvPr>
        </p:nvPicPr>
        <p:blipFill>
          <a:blip r:embed="rId3"/>
          <a:stretch>
            <a:fillRect/>
          </a:stretch>
        </p:blipFill>
        <p:spPr>
          <a:xfrm>
            <a:off x="5120640" y="1389980"/>
            <a:ext cx="6656832" cy="3977456"/>
          </a:xfrm>
          <a:prstGeom prst="rect">
            <a:avLst/>
          </a:prstGeom>
        </p:spPr>
      </p:pic>
    </p:spTree>
    <p:extLst>
      <p:ext uri="{BB962C8B-B14F-4D97-AF65-F5344CB8AC3E}">
        <p14:creationId xmlns:p14="http://schemas.microsoft.com/office/powerpoint/2010/main" val="873114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1298</TotalTime>
  <Words>575</Words>
  <Application>Microsoft Macintosh PowerPoint</Application>
  <PresentationFormat>Widescreen</PresentationFormat>
  <Paragraphs>62</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Instructions</vt:lpstr>
      <vt:lpstr>Big Mountain Resort Pricing Strategy</vt:lpstr>
      <vt:lpstr>Problem Identification</vt:lpstr>
      <vt:lpstr>The $26M Question</vt:lpstr>
      <vt:lpstr>Market Context</vt:lpstr>
      <vt:lpstr>Recommendations &amp; Key Findings</vt:lpstr>
      <vt:lpstr>Modeling Results and Analysis</vt:lpstr>
      <vt:lpstr>Model Performance &amp; Validation</vt:lpstr>
      <vt:lpstr>What Drives Pricing Power</vt:lpstr>
      <vt:lpstr>Facility Investment Scenarios</vt:lpstr>
      <vt:lpstr>Summary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Schiltz, Allison</dc:creator>
  <cp:lastModifiedBy>Schiltz, Allison</cp:lastModifiedBy>
  <cp:revision>5</cp:revision>
  <dcterms:created xsi:type="dcterms:W3CDTF">2025-08-14T16:19:58Z</dcterms:created>
  <dcterms:modified xsi:type="dcterms:W3CDTF">2025-08-15T13:58:11Z</dcterms:modified>
</cp:coreProperties>
</file>