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5" r:id="rId4"/>
    <p:sldId id="266" r:id="rId5"/>
    <p:sldId id="259" r:id="rId6"/>
    <p:sldId id="267" r:id="rId7"/>
    <p:sldId id="260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/>
    <p:restoredTop sz="94694"/>
  </p:normalViewPr>
  <p:slideViewPr>
    <p:cSldViewPr snapToGrid="0">
      <p:cViewPr varScale="1">
        <p:scale>
          <a:sx n="121" d="100"/>
          <a:sy n="121" d="100"/>
        </p:scale>
        <p:origin x="5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7F712-2BEC-BE4E-B285-A6C15E3F39F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3D3E-405E-2D4F-AEA7-C4FF6E3A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4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4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3D3E-405E-2D4F-AEA7-C4FF6E3A40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7F64-4A6C-405E-059E-E873D6BB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C2C88-A35A-5647-FA3A-59DA37CD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1C1F-9AD4-3CCD-AFD9-EE629150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538B-DA2E-136F-95F2-6A886962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EE89-6A33-2330-9215-03FCE1C3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AEBD-8104-2969-7BC4-2DC4FDBB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6250-647A-7A23-7F6D-DD9090AA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31B7-A820-0106-9E44-A62F08B8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D012-92EB-ACA3-5448-7A1FF1EE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90C6-64B3-5335-2CE1-833036A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FF2F9-99CB-8D55-099A-AF8B9F32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81FA-3812-0351-2608-026B1E8FF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2F38-0BAC-C651-3507-810AED2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51FF-2F2B-4BF6-0646-908D509B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0EA5-2AF4-4283-FCD0-460B588E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961C-6A23-4196-DA00-FF37E52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7B3A-2048-1E28-62D2-2E57E6E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8BBD-E8FF-D55C-262F-D41222A1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F167-33C0-889E-1E12-DCC19832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B321-1192-6A23-991E-4EC36F7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6881-EC1F-843B-F1BB-BFA89445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A483-21F0-5CD2-6717-13F783E9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D324-7FB3-CFCE-CC5B-8230C0C3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7508-6771-22F1-DA03-ACF0D656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8583-5068-C064-DFC3-F9B706FE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D67D-FFD1-689B-E31F-A7AD56AC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BB92-981C-311D-BB11-55EE2D0A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D4607-F1CD-C21A-2542-3799EDE0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2BBB-25E9-5661-B2F5-5993EA51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08595-0089-8D0E-E38D-38B1419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CB3E2-F853-210D-4EEF-B7FB9EEB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B42D-EFA3-17B2-79EF-6CC88D1B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2456-6B05-C40D-3E3A-63B94679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4578F-ADDE-A00E-4B8A-6A49BDD3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764F-3840-888A-71B7-F2542B38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56F2D-EEBE-082E-2BF8-AE343569F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6AF40-6191-5258-25D4-472150BF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34EF1-F187-3CAA-D09D-8F458EA2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D7A04-ABE0-647C-F92D-EC144E37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3BB-4EFA-1725-2C57-8902D73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64BB9-816F-9381-06C0-390B663C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65667-4D71-A613-B2DE-0831F539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C75-2F6D-185F-C547-12937E8F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04E4A-7D3F-9AB0-0B59-7E58CDCF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D0FC3-BF39-846A-8450-671779C8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00B47-F2EA-D71F-0DB9-ED52C419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BBD1-95EF-0975-2110-4141E0EB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15E9-9320-D722-205A-9061E426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2730-7CBD-8F5A-19DB-36A40AAF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8E03-09D0-C797-F45B-070AD1F3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E908-F551-8401-F46A-5D66B020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8048-33B2-0A7D-34E9-5B5EE99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81FA-17AB-47F1-96E3-649EA051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866A1-5E94-80A4-6159-EFC8A229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C1E8B-21B3-E913-3CFE-E1C5E59E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2614-3142-C35F-8942-2E0A0F1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B213-0792-6E95-C945-8DB63FC6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ADF9-13C9-D996-F9C0-DCCF14E1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30F0-7620-E775-A9E5-73ED3AB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AEED-9D28-5733-6E76-0DB5BC364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14B0-7AB9-45E9-AEB7-C5FB4229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419B6-A18C-E140-879F-9F405C4D57A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0A1-B97E-1C58-EAAF-2848A5197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E10C-50E3-6791-EE42-DC1975571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8ACF8-1773-1E43-B769-1064A4DD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house on the mountains">
            <a:extLst>
              <a:ext uri="{FF2B5EF4-FFF2-40B4-BE49-F238E27FC236}">
                <a16:creationId xmlns:a16="http://schemas.microsoft.com/office/drawing/2014/main" id="{D9FBC41D-853E-A5C3-EF33-B6F47DF8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5" t="4654" r="14430" b="-2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8F95E-6703-4381-7DB3-A8BB4D71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Big Mountain Resort Pricing Strategy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4A6E1-3033-2771-A400-CA613753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Unlocking $26M in Revenue Opportunity Through Data-Driven Market Analysis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2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428A3-D79F-363B-95B9-C1B256D7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Summary &amp; Conclusion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7010-84B9-BAD4-34E8-105936B7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/>
              <a:t>$27.9M Total Opportunity with Clear Implementation Path</a:t>
            </a:r>
          </a:p>
          <a:p>
            <a:r>
              <a:rPr lang="en-US" sz="2200" b="1"/>
              <a:t>Immediate action: $26M pricing optimization</a:t>
            </a:r>
            <a:r>
              <a:rPr lang="en-US" sz="2200"/>
              <a:t> ($81 → $95.87 ticket price)</a:t>
            </a:r>
          </a:p>
          <a:p>
            <a:r>
              <a:rPr lang="en-US" sz="2200"/>
              <a:t>Medium-term opportunity: $1.9M facility expansion with 125% ROI</a:t>
            </a:r>
          </a:p>
          <a:p>
            <a:r>
              <a:rPr lang="en-US" sz="2200" b="1"/>
              <a:t>Total potential: $27.9M annual profit increase</a:t>
            </a:r>
            <a:r>
              <a:rPr lang="en-US" sz="2200"/>
              <a:t> from data-driven strategy</a:t>
            </a:r>
          </a:p>
          <a:p>
            <a:r>
              <a:rPr lang="en-US" sz="2200"/>
              <a:t>Phased implementation: Price testing → demand monitoring → competitor response analysis</a:t>
            </a:r>
          </a:p>
          <a:p>
            <a:pPr marL="0" lv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258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B90E3-C489-E0B4-F10E-AC33BE9E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476D-1BAF-B283-7E05-6174103A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Identification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59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3FA9C4-ECDD-CBEE-1105-5798F49B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/>
              <a:t>The $26M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9F28B-E5DF-8353-0FAE-55D946821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7313"/>
            <a:ext cx="3381376" cy="4500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Are we underpricing our premium facilities?</a:t>
            </a:r>
          </a:p>
          <a:p>
            <a:r>
              <a:rPr lang="en-US" sz="2100" dirty="0"/>
              <a:t>Current reality: $81/ticket vs. $95.87 market potential</a:t>
            </a:r>
          </a:p>
          <a:p>
            <a:r>
              <a:rPr lang="en-US" sz="2100" b="1" dirty="0"/>
              <a:t>$26M annual revenue opportunity</a:t>
            </a:r>
            <a:r>
              <a:rPr lang="en-US" sz="2100" dirty="0"/>
              <a:t> from 18% price optimization</a:t>
            </a:r>
          </a:p>
          <a:p>
            <a:r>
              <a:rPr lang="en-US" sz="2100" dirty="0"/>
              <a:t>Recent $1.54M chair lift investment requires revenue strategy</a:t>
            </a:r>
          </a:p>
          <a:p>
            <a:r>
              <a:rPr lang="en-US" sz="2100" dirty="0"/>
              <a:t>Big Mountain ranks top quartile for facilities but underprices vs. market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2F1230-20D1-F267-618D-863C1AA9A8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7688" y="1171576"/>
            <a:ext cx="6858000" cy="48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AF3E7-59B9-2178-5AE9-AF2E6D38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 Context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F8FAD-5248-B08C-22A0-3FDF860C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300"/>
              <a:t>Big Mountain's Competitive Disconnect</a:t>
            </a:r>
          </a:p>
          <a:p>
            <a:r>
              <a:rPr lang="en-US" sz="1300"/>
              <a:t>Top quartile facilities across key metrics: runs, lifts, vertical drop, snow making</a:t>
            </a:r>
          </a:p>
          <a:p>
            <a:r>
              <a:rPr lang="en-US" sz="1300"/>
              <a:t>Pricing 15% below market potential for comparable resort quality</a:t>
            </a:r>
          </a:p>
          <a:p>
            <a:r>
              <a:rPr lang="en-US" sz="1300"/>
              <a:t>Facility quality drives pricing more than location (analysis of 277 resorts)</a:t>
            </a:r>
          </a:p>
          <a:p>
            <a:r>
              <a:rPr lang="en-US" sz="1300"/>
              <a:t>Strong correlations: ticket prices vs. runs (0.76), fast quads (0.73), vertical drop (0.71)</a:t>
            </a:r>
          </a:p>
          <a:p>
            <a:r>
              <a:rPr lang="en-US" sz="1300" b="1"/>
              <a:t>Figure:</a:t>
            </a:r>
            <a:r>
              <a:rPr lang="en-US" sz="1300"/>
              <a:t> Feature distribution plot from EDA showing Big Mountain's position (red line) vs. industry distribution</a:t>
            </a:r>
          </a:p>
          <a:p>
            <a:endParaRPr lang="en-US" sz="13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D3D613E-19AE-3A81-C791-A94F4B1324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748587" y="1197971"/>
            <a:ext cx="7033838" cy="44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A64DE-7171-2459-76E0-4DD851E0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&amp; Key Findings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F293-6182-62F6-CD1E-898CFFB1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700"/>
              <a:t>Revenue Optimization Strategy </a:t>
            </a:r>
          </a:p>
          <a:p>
            <a:r>
              <a:rPr lang="en-US" sz="1700" b="1"/>
              <a:t>Pricing optimization: $26M annual revenue</a:t>
            </a:r>
            <a:r>
              <a:rPr lang="en-US" sz="1700"/>
              <a:t> (highest ROI, immediate implementation)</a:t>
            </a:r>
          </a:p>
          <a:p>
            <a:r>
              <a:rPr lang="en-US" sz="1700"/>
              <a:t>Facility expansion: $1.9M profit (125% ROI, requires capital investment)</a:t>
            </a:r>
          </a:p>
          <a:p>
            <a:r>
              <a:rPr lang="en-US" sz="1700" b="1"/>
              <a:t>Figure:</a:t>
            </a:r>
            <a:r>
              <a:rPr lang="en-US" sz="1700"/>
              <a:t> ⭐ ROI comparison horizontal bar chart (your money slide from 05_modeling_ams.ipynb)</a:t>
            </a:r>
          </a:p>
          <a:p>
            <a:endParaRPr lang="en-US" sz="17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4883E3-6795-C401-C016-F707BE363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74468" y="1173633"/>
            <a:ext cx="7003004" cy="46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79837-FF1E-F125-FF6D-C0819A83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Results and Analysis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45CB4-E0A2-8054-9164-B61E4FC9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 &amp; Validation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8C5DC-5009-A4EC-6862-B01FEC6E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Random Forest model: 75% accuracy, $9.54 average error</a:t>
            </a:r>
          </a:p>
          <a:p>
            <a:r>
              <a:rPr lang="en-US" sz="1700"/>
              <a:t>Outperforms linear regression (60% accuracy, $11.79 error)  </a:t>
            </a:r>
          </a:p>
          <a:p>
            <a:r>
              <a:rPr lang="en-US" sz="1700"/>
              <a:t>50% better than baseline guessing ($19.13 error)</a:t>
            </a:r>
          </a:p>
          <a:p>
            <a:r>
              <a:rPr lang="en-US" sz="1700"/>
              <a:t>Validated across 277 ski resorts and 25 facility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F7682-9035-AC55-247C-1DA648157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0640" y="740939"/>
            <a:ext cx="6656832" cy="52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13BB7-8710-CAC4-421A-4B2F65A7D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05D2A-A6C9-1ADC-B299-6B715DBF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Drives Pricing 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5E394-95BE-64ED-41EB-33F06AEC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600" dirty="0"/>
              <a:t>Why Big Mountain Can Command Premium Pricing</a:t>
            </a:r>
            <a:endParaRPr lang="en-US" sz="1600" b="1" dirty="0"/>
          </a:p>
          <a:p>
            <a:r>
              <a:rPr lang="en-US" sz="1600" b="1" dirty="0"/>
              <a:t>Top pricing drivers:</a:t>
            </a:r>
            <a:r>
              <a:rPr lang="en-US" sz="1600" dirty="0"/>
              <a:t> Fast quads (0.73), vertical drop (0.71), runs (0.76), snow making (0.70)</a:t>
            </a:r>
          </a:p>
          <a:p>
            <a:r>
              <a:rPr lang="en-US" sz="1600" dirty="0"/>
              <a:t>Big Mountain excels in all key categories but prices below market potential</a:t>
            </a:r>
          </a:p>
          <a:p>
            <a:r>
              <a:rPr lang="en-US" sz="1600" dirty="0"/>
              <a:t>Facility quality drives pricing more than location across 277 resort analysis</a:t>
            </a:r>
          </a:p>
          <a:p>
            <a:r>
              <a:rPr lang="en-US" sz="1600" dirty="0"/>
              <a:t>Model validates premium pricing strategy with 75% accuracy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024CD-97F6-921D-A931-64831545B1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0640" y="1389980"/>
            <a:ext cx="6656832" cy="39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9D532-3C23-B60D-9293-4D73396C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Facility Investment Scenarios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2766-EACC-3B4C-97F3-25A3382A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Additional Value Creation Opportunities</a:t>
            </a:r>
          </a:p>
          <a:p>
            <a:r>
              <a:rPr lang="en-US" sz="2200" b="1"/>
              <a:t>Facility expansion: $1.9M annual profit</a:t>
            </a:r>
            <a:r>
              <a:rPr lang="en-US" sz="2200"/>
              <a:t> (new run + 150ft vertical + chairlift)</a:t>
            </a:r>
          </a:p>
          <a:p>
            <a:r>
              <a:rPr lang="en-US" sz="2200"/>
              <a:t>125% ROI on infrastructure investment - strong business case</a:t>
            </a:r>
          </a:p>
          <a:p>
            <a:r>
              <a:rPr lang="en-US" sz="2200"/>
              <a:t>Run closures: Minimal revenue impact (1-2 runs) vs. major risk (6+ runs)</a:t>
            </a:r>
          </a:p>
          <a:p>
            <a:r>
              <a:rPr lang="en-US" sz="2200"/>
              <a:t>Snow making/longest run upgrades: No additional pricing power</a:t>
            </a:r>
          </a:p>
        </p:txBody>
      </p:sp>
    </p:spTree>
    <p:extLst>
      <p:ext uri="{BB962C8B-B14F-4D97-AF65-F5344CB8AC3E}">
        <p14:creationId xmlns:p14="http://schemas.microsoft.com/office/powerpoint/2010/main" val="418666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464</Words>
  <Application>Microsoft Macintosh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Big Mountain Resort Pricing Strategy</vt:lpstr>
      <vt:lpstr>Problem Identification</vt:lpstr>
      <vt:lpstr>The $26M Question</vt:lpstr>
      <vt:lpstr>Market Context</vt:lpstr>
      <vt:lpstr>Recommendations &amp; Key Findings</vt:lpstr>
      <vt:lpstr>Modeling Results and Analysis</vt:lpstr>
      <vt:lpstr>Model Performance &amp; Validation</vt:lpstr>
      <vt:lpstr>What Drives Pricing Power</vt:lpstr>
      <vt:lpstr>Facility Investment Scenarios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Schiltz, Allison</dc:creator>
  <cp:lastModifiedBy>Schiltz, Allison</cp:lastModifiedBy>
  <cp:revision>6</cp:revision>
  <dcterms:created xsi:type="dcterms:W3CDTF">2025-08-14T16:19:58Z</dcterms:created>
  <dcterms:modified xsi:type="dcterms:W3CDTF">2025-08-15T14:02:32Z</dcterms:modified>
</cp:coreProperties>
</file>