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61" r:id="rId6"/>
    <p:sldId id="264" r:id="rId7"/>
    <p:sldId id="266" r:id="rId8"/>
    <p:sldId id="270" r:id="rId9"/>
    <p:sldId id="268" r:id="rId10"/>
    <p:sldId id="269" r:id="rId11"/>
    <p:sldId id="267" r:id="rId12"/>
    <p:sldId id="259" r:id="rId13"/>
    <p:sldId id="260" r:id="rId14"/>
    <p:sldId id="271" r:id="rId15"/>
    <p:sldId id="272" r:id="rId16"/>
    <p:sldId id="276" r:id="rId17"/>
    <p:sldId id="273" r:id="rId18"/>
    <p:sldId id="275" r:id="rId19"/>
    <p:sldId id="274" r:id="rId2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>
      <p:cViewPr>
        <p:scale>
          <a:sx n="77" d="100"/>
          <a:sy n="77" d="100"/>
        </p:scale>
        <p:origin x="-116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3-3-2017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3-3-2017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3-3-2017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3-3-2017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3-3-2017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3-3-2017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3-3-2017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3-3-2017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3-3-2017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3-3-2017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3-3-2017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6C07-7E76-46D3-B86B-6AF7C60E533E}" type="datetimeFigureOut">
              <a:rPr lang="nl-NL" smtClean="0"/>
              <a:t>3-3-2017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C:\Users\Administrator\Desktop\Jeroen\16996107_1364432256912160_1490607495573892091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298450"/>
            <a:ext cx="6450013" cy="625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002" y="0"/>
            <a:ext cx="3312367" cy="17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46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nl-NL" sz="6000" b="1" dirty="0" smtClean="0">
                <a:latin typeface="Baskerville Old Face" panose="02020602080505020303" pitchFamily="18" charset="0"/>
              </a:rPr>
              <a:t>Oorzaken </a:t>
            </a:r>
            <a:br>
              <a:rPr lang="nl-NL" sz="6000" b="1" dirty="0" smtClean="0">
                <a:latin typeface="Baskerville Old Face" panose="02020602080505020303" pitchFamily="18" charset="0"/>
              </a:rPr>
            </a:br>
            <a:r>
              <a:rPr lang="nl-NL" sz="6000" b="1" dirty="0" smtClean="0">
                <a:latin typeface="Baskerville Old Face" panose="02020602080505020303" pitchFamily="18" charset="0"/>
              </a:rPr>
              <a:t>spanningsknoop</a:t>
            </a:r>
            <a:endParaRPr lang="nl-NL" sz="60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b="1" dirty="0" smtClean="0">
              <a:latin typeface="Baskerville Old Face" panose="02020602080505020303" pitchFamily="18" charset="0"/>
            </a:endParaRPr>
          </a:p>
          <a:p>
            <a:r>
              <a:rPr lang="nl-NL" b="1" dirty="0" smtClean="0">
                <a:latin typeface="Baskerville Old Face" panose="02020602080505020303" pitchFamily="18" charset="0"/>
              </a:rPr>
              <a:t>Trauma fysiek</a:t>
            </a:r>
            <a:r>
              <a:rPr lang="nl-NL" dirty="0" smtClean="0">
                <a:latin typeface="Baskerville Old Face" panose="02020602080505020303" pitchFamily="18" charset="0"/>
              </a:rPr>
              <a:t>: val, operatie, ongeluk, littekens</a:t>
            </a:r>
          </a:p>
          <a:p>
            <a:r>
              <a:rPr lang="nl-NL" b="1" dirty="0" smtClean="0">
                <a:latin typeface="Baskerville Old Face" panose="02020602080505020303" pitchFamily="18" charset="0"/>
              </a:rPr>
              <a:t>Psychische invloeden</a:t>
            </a:r>
            <a:r>
              <a:rPr lang="nl-NL" dirty="0" smtClean="0">
                <a:latin typeface="Baskerville Old Face" panose="02020602080505020303" pitchFamily="18" charset="0"/>
              </a:rPr>
              <a:t>: angst of shock </a:t>
            </a:r>
          </a:p>
          <a:p>
            <a:r>
              <a:rPr lang="nl-NL" b="1" dirty="0" smtClean="0">
                <a:latin typeface="Baskerville Old Face" panose="02020602080505020303" pitchFamily="18" charset="0"/>
              </a:rPr>
              <a:t>Virus, bacterie, ontsteking</a:t>
            </a:r>
          </a:p>
          <a:p>
            <a:r>
              <a:rPr lang="nl-NL" b="1" dirty="0" smtClean="0">
                <a:latin typeface="Baskerville Old Face" panose="02020602080505020303" pitchFamily="18" charset="0"/>
              </a:rPr>
              <a:t>Overbelasting/ </a:t>
            </a:r>
            <a:r>
              <a:rPr lang="nl-NL" b="1" dirty="0" err="1" smtClean="0">
                <a:latin typeface="Baskerville Old Face" panose="02020602080505020303" pitchFamily="18" charset="0"/>
              </a:rPr>
              <a:t>onderbelasting</a:t>
            </a:r>
            <a:endParaRPr lang="nl-NL" b="1" dirty="0" smtClean="0">
              <a:latin typeface="Baskerville Old Face" panose="02020602080505020303" pitchFamily="18" charset="0"/>
            </a:endParaRPr>
          </a:p>
          <a:p>
            <a:endParaRPr lang="nl-NL" b="1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nl-NL" b="1" dirty="0">
              <a:latin typeface="Baskerville Old Face" panose="02020602080505020303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0"/>
            <a:ext cx="2798148" cy="147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908592"/>
            <a:ext cx="1691680" cy="1956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284983"/>
            <a:ext cx="2771800" cy="3892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5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nl-NL" dirty="0" smtClean="0">
                <a:latin typeface="Baskerville Old Face" panose="02020602080505020303" pitchFamily="18" charset="0"/>
              </a:rPr>
              <a:t>Technieken om </a:t>
            </a:r>
            <a:br>
              <a:rPr lang="nl-NL" dirty="0" smtClean="0">
                <a:latin typeface="Baskerville Old Face" panose="02020602080505020303" pitchFamily="18" charset="0"/>
              </a:rPr>
            </a:br>
            <a:r>
              <a:rPr lang="nl-NL" dirty="0" smtClean="0">
                <a:latin typeface="Baskerville Old Face" panose="02020602080505020303" pitchFamily="18" charset="0"/>
              </a:rPr>
              <a:t>opgeslagen spanning </a:t>
            </a:r>
            <a:br>
              <a:rPr lang="nl-NL" dirty="0" smtClean="0">
                <a:latin typeface="Baskerville Old Face" panose="02020602080505020303" pitchFamily="18" charset="0"/>
              </a:rPr>
            </a:br>
            <a:r>
              <a:rPr lang="nl-NL" dirty="0" smtClean="0">
                <a:latin typeface="Baskerville Old Face" panose="02020602080505020303" pitchFamily="18" charset="0"/>
              </a:rPr>
              <a:t>op te sporen.</a:t>
            </a:r>
            <a:endParaRPr lang="nl-NL" dirty="0">
              <a:latin typeface="Baskerville Old Face" panose="02020602080505020303" pitchFamily="18" charset="0"/>
            </a:endParaRPr>
          </a:p>
        </p:txBody>
      </p:sp>
      <p:pic>
        <p:nvPicPr>
          <p:cNvPr id="2050" name="Picture 2" descr="C:\Users\Administrator\Desktop\Workshop\Presentatie Cranio\5bdbd8a85016f88a7d44fa96e098525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762919"/>
            <a:ext cx="53721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488" y="1"/>
            <a:ext cx="2400511" cy="1268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81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063" y="0"/>
            <a:ext cx="3309937" cy="174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" y="-10972"/>
            <a:ext cx="5000065" cy="7500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782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nl-NL" b="1" dirty="0" err="1" smtClean="0"/>
              <a:t>Zelfherstellend</a:t>
            </a:r>
            <a:r>
              <a:rPr lang="nl-NL" b="1" dirty="0" smtClean="0"/>
              <a:t> </a:t>
            </a:r>
            <a:br>
              <a:rPr lang="nl-NL" b="1" dirty="0" smtClean="0"/>
            </a:br>
            <a:r>
              <a:rPr lang="nl-NL" b="1" dirty="0" smtClean="0"/>
              <a:t>Vermogen</a:t>
            </a:r>
            <a:endParaRPr lang="nl-NL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 ondersteunen door de verstoorde beweging in het ritme te normaliseren en zo de balans in het lichaam te verbeteren</a:t>
            </a:r>
            <a:endParaRPr lang="nl-N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063" y="-1"/>
            <a:ext cx="3309937" cy="174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92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NL" dirty="0" smtClean="0"/>
              <a:t>Welke klachten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1520" y="1988840"/>
            <a:ext cx="8784976" cy="4869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1800" dirty="0" smtClean="0"/>
              <a:t>Hyperventilatie    Hartkloppingen    Doorbloedingsklachten   Energie verlies    Koude voeten </a:t>
            </a:r>
          </a:p>
          <a:p>
            <a:pPr marL="0" indent="0" algn="ctr">
              <a:buNone/>
            </a:pPr>
            <a:r>
              <a:rPr lang="nl-NL" sz="1800" dirty="0" smtClean="0"/>
              <a:t>Hoofdpijn    Whiplash    Nekklachten    Schouderklachten    </a:t>
            </a:r>
            <a:r>
              <a:rPr lang="nl-NL" sz="1800" dirty="0" err="1" smtClean="0"/>
              <a:t>Frozen</a:t>
            </a:r>
            <a:r>
              <a:rPr lang="nl-NL" sz="1800" dirty="0" smtClean="0"/>
              <a:t> </a:t>
            </a:r>
            <a:r>
              <a:rPr lang="nl-NL" sz="1800" dirty="0" err="1" smtClean="0"/>
              <a:t>shoulder</a:t>
            </a:r>
            <a:r>
              <a:rPr lang="nl-NL" sz="1800" dirty="0" smtClean="0"/>
              <a:t>    Rugklachten Ischias   Bekkeninstabiliteit    Zenuwpijnen    Carpaal tunnelsyndroom   </a:t>
            </a:r>
          </a:p>
          <a:p>
            <a:pPr marL="0" indent="0" algn="ctr">
              <a:buNone/>
            </a:pPr>
            <a:r>
              <a:rPr lang="nl-NL" sz="1800" dirty="0" smtClean="0"/>
              <a:t>Huilbaby    Moeilijke geboorte    Lactatieproblemen    Reflux    Voorkeurshouding   Bedplassen    Hyperactiviteit    ADHD    </a:t>
            </a:r>
            <a:r>
              <a:rPr lang="nl-NL" sz="1800" dirty="0" err="1" smtClean="0"/>
              <a:t>Hooggevoeligheid</a:t>
            </a:r>
            <a:r>
              <a:rPr lang="nl-NL" sz="1800" dirty="0" smtClean="0"/>
              <a:t>    Ontwikkelingsachterstand   </a:t>
            </a:r>
          </a:p>
          <a:p>
            <a:pPr marL="0" indent="0" algn="ctr">
              <a:buNone/>
            </a:pPr>
            <a:r>
              <a:rPr lang="nl-NL" sz="1800" dirty="0" smtClean="0"/>
              <a:t>Oogklachten    Chronische keel-, neus- en oorklachten    Evenwichtsproblemen    Tinnitus    Kaakklemmen    Stemklachten    Auto-immuunziekten    Parkinson    MS    Reuma    </a:t>
            </a:r>
          </a:p>
          <a:p>
            <a:pPr marL="0" indent="0" algn="ctr">
              <a:buNone/>
            </a:pPr>
            <a:r>
              <a:rPr lang="nl-NL" sz="1800" dirty="0" smtClean="0"/>
              <a:t>Angsten    Negatiefzelfbeeld    Negatief lichaamsbeeld    Depressiviteit   </a:t>
            </a:r>
            <a:r>
              <a:rPr lang="nl-NL" sz="1800" dirty="0" err="1" smtClean="0"/>
              <a:t>Burn</a:t>
            </a:r>
            <a:r>
              <a:rPr lang="nl-NL" sz="1800" dirty="0" smtClean="0"/>
              <a:t> out    Eetproblematiek   Anorexia    Boulimia    Stressklachten    Slapeloosheid    </a:t>
            </a:r>
          </a:p>
          <a:p>
            <a:pPr marL="0" indent="0" algn="ctr">
              <a:buNone/>
            </a:pPr>
            <a:r>
              <a:rPr lang="nl-NL" sz="1800" dirty="0" smtClean="0"/>
              <a:t>Concentratie problemen    Chronische vermoeidheid    Lusteloosheid</a:t>
            </a:r>
          </a:p>
          <a:p>
            <a:pPr marL="0" indent="0" algn="ctr">
              <a:buNone/>
            </a:pPr>
            <a:r>
              <a:rPr lang="nl-NL" sz="1800" dirty="0" smtClean="0"/>
              <a:t>Hormonale disbalans    Overgangsklachten    Geheugenproblemen</a:t>
            </a:r>
          </a:p>
          <a:p>
            <a:pPr marL="0" indent="0" algn="ctr">
              <a:buNone/>
            </a:pPr>
            <a:r>
              <a:rPr lang="nl-NL" sz="1800" dirty="0" smtClean="0"/>
              <a:t>Posttraumatische klachten    Onverklaarbare pijnklachten    Chronische klachten    </a:t>
            </a:r>
          </a:p>
          <a:p>
            <a:pPr marL="0" indent="0" algn="ctr">
              <a:buNone/>
            </a:pPr>
            <a:r>
              <a:rPr lang="nl-NL" sz="1800" dirty="0" smtClean="0"/>
              <a:t>Maag en/of darm klachten    Allergieën    Huidproblemen</a:t>
            </a:r>
          </a:p>
          <a:p>
            <a:pPr marL="0" indent="0" algn="ctr">
              <a:buNone/>
            </a:pPr>
            <a:r>
              <a:rPr lang="nl-NL" sz="1800" dirty="0" smtClean="0"/>
              <a:t>Klachten na operatie,    bevalling,    ongelukken</a:t>
            </a:r>
            <a:endParaRPr lang="nl-NL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968" y="-1"/>
            <a:ext cx="3309937" cy="174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NL" dirty="0" smtClean="0"/>
              <a:t>De behandeling</a:t>
            </a:r>
            <a:endParaRPr lang="nl-N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0"/>
            <a:ext cx="2843808" cy="1503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 descr="C:\Users\Administrator\Desktop\Jeroen\CONTACT DAT RAAKT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528" y="1600200"/>
            <a:ext cx="678894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02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NL" dirty="0" smtClean="0">
                <a:latin typeface="Baskerville Old Face" panose="02020602080505020303" pitchFamily="18" charset="0"/>
              </a:rPr>
              <a:t>Reacties na behandeling</a:t>
            </a:r>
            <a:endParaRPr lang="nl-NL" dirty="0">
              <a:latin typeface="Baskerville Old Face" panose="02020602080505020303" pitchFamily="18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nl-NL" dirty="0" smtClean="0"/>
          </a:p>
          <a:p>
            <a:r>
              <a:rPr lang="nl-NL" dirty="0" smtClean="0"/>
              <a:t>Ontspannen</a:t>
            </a:r>
          </a:p>
          <a:p>
            <a:r>
              <a:rPr lang="nl-NL" dirty="0" smtClean="0"/>
              <a:t>Meer adem</a:t>
            </a:r>
          </a:p>
          <a:p>
            <a:r>
              <a:rPr lang="nl-NL" dirty="0" smtClean="0"/>
              <a:t>Minder spanning</a:t>
            </a:r>
          </a:p>
          <a:p>
            <a:r>
              <a:rPr lang="nl-NL" dirty="0" smtClean="0"/>
              <a:t>Emotioneel</a:t>
            </a:r>
          </a:p>
          <a:p>
            <a:r>
              <a:rPr lang="nl-NL" dirty="0" smtClean="0"/>
              <a:t>Meer in contact met lijf</a:t>
            </a:r>
          </a:p>
          <a:p>
            <a:r>
              <a:rPr lang="nl-NL" dirty="0" smtClean="0"/>
              <a:t>Energiek</a:t>
            </a:r>
          </a:p>
          <a:p>
            <a:r>
              <a:rPr lang="nl-NL" smtClean="0"/>
              <a:t>Positie</a:t>
            </a:r>
            <a:endParaRPr lang="nl-NL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-1"/>
            <a:ext cx="3011729" cy="1591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185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NL" dirty="0" smtClean="0"/>
              <a:t>Praktische informatie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Geen verwijzing van huisarts nodig</a:t>
            </a:r>
          </a:p>
          <a:p>
            <a:r>
              <a:rPr lang="nl-NL" dirty="0" smtClean="0"/>
              <a:t>Folder</a:t>
            </a:r>
          </a:p>
          <a:p>
            <a:r>
              <a:rPr lang="nl-NL" dirty="0" smtClean="0"/>
              <a:t>Lijst vergoedingen </a:t>
            </a:r>
            <a:r>
              <a:rPr lang="nl-NL" dirty="0" err="1" smtClean="0"/>
              <a:t>Cranio</a:t>
            </a:r>
            <a:r>
              <a:rPr lang="nl-NL" dirty="0" smtClean="0"/>
              <a:t> Sacraal Therapie</a:t>
            </a:r>
            <a:endParaRPr lang="nl-N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440" y="0"/>
            <a:ext cx="3309937" cy="174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680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NL" b="1" dirty="0" smtClean="0">
                <a:latin typeface="Baskerville Old Face" panose="02020602080505020303" pitchFamily="18" charset="0"/>
              </a:rPr>
              <a:t>Zijn er nog VRAGEN?</a:t>
            </a:r>
            <a:endParaRPr lang="nl-NL" b="1" dirty="0">
              <a:latin typeface="Baskerville Old Face" panose="02020602080505020303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440" y="0"/>
            <a:ext cx="3309937" cy="174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 descr="C:\Users\Administrator\Desktop\Workshop\16938601_1339522639438648_4877452689441902758_n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7914"/>
            <a:ext cx="4932040" cy="493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005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2204864"/>
          </a:xfrm>
        </p:spPr>
        <p:txBody>
          <a:bodyPr>
            <a:noAutofit/>
          </a:bodyPr>
          <a:lstStyle/>
          <a:p>
            <a:pPr algn="l"/>
            <a:r>
              <a:rPr lang="nl-NL" sz="4800" b="1" dirty="0" smtClean="0">
                <a:latin typeface="Baskerville Old Face" panose="02020602080505020303" pitchFamily="18" charset="0"/>
              </a:rPr>
              <a:t>BEDANKT</a:t>
            </a:r>
            <a:br>
              <a:rPr lang="nl-NL" sz="4800" b="1" dirty="0" smtClean="0">
                <a:latin typeface="Baskerville Old Face" panose="02020602080505020303" pitchFamily="18" charset="0"/>
              </a:rPr>
            </a:br>
            <a:r>
              <a:rPr lang="nl-NL" sz="4800" b="1" dirty="0" smtClean="0">
                <a:latin typeface="Baskerville Old Face" panose="02020602080505020303" pitchFamily="18" charset="0"/>
              </a:rPr>
              <a:t>voor je aandacht!</a:t>
            </a:r>
            <a:endParaRPr lang="nl-NL" sz="4800" b="1" dirty="0">
              <a:latin typeface="Baskerville Old Face" panose="02020602080505020303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440" y="0"/>
            <a:ext cx="3309937" cy="174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 descr="C:\Users\Administrator\Desktop\Jeroen\16996107_1364432256912160_1490607495573892091_n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6" y="1811759"/>
            <a:ext cx="5199856" cy="504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61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nl-NL" dirty="0" smtClean="0">
                <a:latin typeface="Bookman Old Style" panose="02050604050505020204" pitchFamily="18" charset="0"/>
              </a:rPr>
              <a:t/>
            </a:r>
            <a:br>
              <a:rPr lang="nl-NL" dirty="0" smtClean="0">
                <a:latin typeface="Bookman Old Style" panose="02050604050505020204" pitchFamily="18" charset="0"/>
              </a:rPr>
            </a:br>
            <a:r>
              <a:rPr lang="nl-NL" dirty="0">
                <a:latin typeface="Bookman Old Style" panose="02050604050505020204" pitchFamily="18" charset="0"/>
              </a:rPr>
              <a:t/>
            </a:r>
            <a:br>
              <a:rPr lang="nl-NL" dirty="0">
                <a:latin typeface="Bookman Old Style" panose="02050604050505020204" pitchFamily="18" charset="0"/>
              </a:rPr>
            </a:br>
            <a:r>
              <a:rPr lang="nl-NL" dirty="0" smtClean="0">
                <a:latin typeface="Bookman Old Style" panose="02050604050505020204" pitchFamily="18" charset="0"/>
              </a:rPr>
              <a:t/>
            </a:r>
            <a:br>
              <a:rPr lang="nl-NL" dirty="0" smtClean="0">
                <a:latin typeface="Bookman Old Style" panose="02050604050505020204" pitchFamily="18" charset="0"/>
              </a:rPr>
            </a:br>
            <a:r>
              <a:rPr lang="nl-NL" sz="4900" dirty="0" smtClean="0">
                <a:latin typeface="Bookman Old Style" panose="02050604050505020204" pitchFamily="18" charset="0"/>
              </a:rPr>
              <a:t/>
            </a:r>
            <a:br>
              <a:rPr lang="nl-NL" sz="4900" dirty="0" smtClean="0">
                <a:latin typeface="Bookman Old Style" panose="02050604050505020204" pitchFamily="18" charset="0"/>
              </a:rPr>
            </a:br>
            <a:r>
              <a:rPr lang="nl-NL" sz="4900" dirty="0">
                <a:latin typeface="Bookman Old Style" panose="02050604050505020204" pitchFamily="18" charset="0"/>
              </a:rPr>
              <a:t/>
            </a:r>
            <a:br>
              <a:rPr lang="nl-NL" sz="4900" dirty="0">
                <a:latin typeface="Bookman Old Style" panose="02050604050505020204" pitchFamily="18" charset="0"/>
              </a:rPr>
            </a:br>
            <a:r>
              <a:rPr lang="nl-NL" sz="4900" dirty="0" smtClean="0">
                <a:latin typeface="Bookman Old Style" panose="02050604050505020204" pitchFamily="18" charset="0"/>
              </a:rPr>
              <a:t/>
            </a:r>
            <a:br>
              <a:rPr lang="nl-NL" sz="4900" dirty="0" smtClean="0">
                <a:latin typeface="Bookman Old Style" panose="02050604050505020204" pitchFamily="18" charset="0"/>
              </a:rPr>
            </a:br>
            <a:r>
              <a:rPr lang="nl-NL" sz="4900" dirty="0" smtClean="0">
                <a:latin typeface="Bookman Old Style" panose="02050604050505020204" pitchFamily="18" charset="0"/>
              </a:rPr>
              <a:t>VANESSA </a:t>
            </a:r>
            <a:r>
              <a:rPr lang="nl-NL" sz="4900" dirty="0" err="1" smtClean="0">
                <a:latin typeface="Bookman Old Style" panose="02050604050505020204" pitchFamily="18" charset="0"/>
              </a:rPr>
              <a:t>Gessel</a:t>
            </a:r>
            <a:endParaRPr lang="nl-NL" sz="4900" dirty="0">
              <a:latin typeface="Bookman Old Style" panose="02050604050505020204" pitchFamily="18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 smtClean="0"/>
          </a:p>
          <a:p>
            <a:pPr marL="0" indent="0">
              <a:buNone/>
            </a:pPr>
            <a:endParaRPr lang="nl-NL" sz="4400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nl-NL" sz="4400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nl-NL" sz="4400" dirty="0" smtClean="0">
                <a:latin typeface="Bookman Old Style" panose="02050604050505020204" pitchFamily="18" charset="0"/>
              </a:rPr>
              <a:t>ANNE van der Ham</a:t>
            </a:r>
            <a:endParaRPr lang="nl-NL" sz="4400" dirty="0">
              <a:latin typeface="Bookman Old Style" panose="02050604050505020204" pitchFamily="18" charset="0"/>
            </a:endParaRPr>
          </a:p>
        </p:txBody>
      </p:sp>
      <p:pic>
        <p:nvPicPr>
          <p:cNvPr id="3074" name="Picture 2" descr="C:\Users\Administrator\Desktop\Jeroen\Vaness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"/>
            <a:ext cx="2339752" cy="349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istrator\Desktop\Anne\_20161206_14454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464602"/>
            <a:ext cx="2417214" cy="339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2" y="1"/>
            <a:ext cx="3312367" cy="17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0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WELKOM</a:t>
            </a:r>
            <a:endParaRPr lang="nl-NL" sz="54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2995"/>
            <a:ext cx="9144000" cy="482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64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60649"/>
            <a:ext cx="7772400" cy="936103"/>
          </a:xfrm>
        </p:spPr>
        <p:txBody>
          <a:bodyPr/>
          <a:lstStyle/>
          <a:p>
            <a:pPr algn="l"/>
            <a:r>
              <a:rPr lang="nl-NL" dirty="0" smtClean="0"/>
              <a:t>Inleiding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55576" y="1749425"/>
            <a:ext cx="7016824" cy="5108575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NL" dirty="0" err="1" smtClean="0">
                <a:solidFill>
                  <a:schemeClr val="tx1"/>
                </a:solidFill>
              </a:rPr>
              <a:t>Cranio</a:t>
            </a:r>
            <a:r>
              <a:rPr lang="nl-NL" dirty="0" smtClean="0">
                <a:solidFill>
                  <a:schemeClr val="tx1"/>
                </a:solidFill>
              </a:rPr>
              <a:t> Sacraal </a:t>
            </a:r>
            <a:r>
              <a:rPr lang="nl-NL" dirty="0" smtClean="0">
                <a:solidFill>
                  <a:schemeClr val="tx1"/>
                </a:solidFill>
              </a:rPr>
              <a:t>systeem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Oorsprong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NL" dirty="0" err="1" smtClean="0">
                <a:solidFill>
                  <a:schemeClr val="tx1"/>
                </a:solidFill>
              </a:rPr>
              <a:t>Cranio</a:t>
            </a:r>
            <a:r>
              <a:rPr lang="nl-NL" dirty="0" smtClean="0">
                <a:solidFill>
                  <a:schemeClr val="tx1"/>
                </a:solidFill>
              </a:rPr>
              <a:t> sacraal ritme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Lichaam is een geheel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Spanning staat zich op ergens in lijf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Oorzaken spanningsknoop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Technieken om spanning op te sporen</a:t>
            </a:r>
            <a:endParaRPr lang="nl-NL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Klacht, maar oorzaak </a:t>
            </a:r>
            <a:r>
              <a:rPr lang="nl-NL" dirty="0" smtClean="0">
                <a:solidFill>
                  <a:schemeClr val="tx1"/>
                </a:solidFill>
              </a:rPr>
              <a:t>onbekend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Zelf herstellend vermogen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Welke klachten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De behandeling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Reacties na de behandeling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Praktische informatie</a:t>
            </a:r>
            <a:endParaRPr lang="nl-NL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nl-NL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nl-NL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nl-NL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063" y="0"/>
            <a:ext cx="3309937" cy="174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201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</p:spPr>
        <p:txBody>
          <a:bodyPr>
            <a:normAutofit fontScale="90000"/>
          </a:bodyPr>
          <a:lstStyle/>
          <a:p>
            <a:pPr algn="l"/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/>
              <a:t/>
            </a:r>
            <a:br>
              <a:rPr lang="nl-NL" dirty="0"/>
            </a:b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sz="3600" dirty="0" err="1" smtClean="0">
                <a:latin typeface="Bookman Old Style" panose="02050604050505020204" pitchFamily="18" charset="0"/>
              </a:rPr>
              <a:t>Cranio</a:t>
            </a:r>
            <a:r>
              <a:rPr lang="nl-NL" sz="3600" dirty="0" smtClean="0">
                <a:latin typeface="Bookman Old Style" panose="02050604050505020204" pitchFamily="18" charset="0"/>
              </a:rPr>
              <a:t> Sacraal Systeem</a:t>
            </a:r>
            <a:br>
              <a:rPr lang="nl-NL" sz="3600" dirty="0" smtClean="0">
                <a:latin typeface="Bookman Old Style" panose="02050604050505020204" pitchFamily="18" charset="0"/>
              </a:rPr>
            </a:br>
            <a:r>
              <a:rPr lang="nl-NL" sz="3600" dirty="0">
                <a:latin typeface="Bookman Old Style" panose="02050604050505020204" pitchFamily="18" charset="0"/>
              </a:rPr>
              <a:t/>
            </a:r>
            <a:br>
              <a:rPr lang="nl-NL" sz="3600" dirty="0">
                <a:latin typeface="Bookman Old Style" panose="02050604050505020204" pitchFamily="18" charset="0"/>
              </a:rPr>
            </a:br>
            <a:r>
              <a:rPr lang="nl-NL" sz="3600" dirty="0" smtClean="0">
                <a:latin typeface="Bookman Old Style" panose="02050604050505020204" pitchFamily="18" charset="0"/>
              </a:rPr>
              <a:t/>
            </a:r>
            <a:br>
              <a:rPr lang="nl-NL" sz="3600" dirty="0" smtClean="0">
                <a:latin typeface="Bookman Old Style" panose="02050604050505020204" pitchFamily="18" charset="0"/>
              </a:rPr>
            </a:br>
            <a:r>
              <a:rPr lang="nl-NL" sz="3600" dirty="0" smtClean="0">
                <a:latin typeface="Bookman Old Style" panose="02050604050505020204" pitchFamily="18" charset="0"/>
              </a:rPr>
              <a:t>				</a:t>
            </a:r>
            <a:br>
              <a:rPr lang="nl-NL" sz="3600" dirty="0" smtClean="0">
                <a:latin typeface="Bookman Old Style" panose="02050604050505020204" pitchFamily="18" charset="0"/>
              </a:rPr>
            </a:br>
            <a:r>
              <a:rPr lang="nl-NL" sz="3600" dirty="0">
                <a:latin typeface="Bookman Old Style" panose="02050604050505020204" pitchFamily="18" charset="0"/>
              </a:rPr>
              <a:t>	</a:t>
            </a:r>
            <a:r>
              <a:rPr lang="nl-NL" sz="3600" dirty="0" smtClean="0">
                <a:latin typeface="Bookman Old Style" panose="02050604050505020204" pitchFamily="18" charset="0"/>
              </a:rPr>
              <a:t>			</a:t>
            </a:r>
            <a:r>
              <a:rPr lang="nl-NL" sz="3600" dirty="0" err="1" smtClean="0">
                <a:latin typeface="Bookman Old Style" panose="02050604050505020204" pitchFamily="18" charset="0"/>
              </a:rPr>
              <a:t>Cranio</a:t>
            </a:r>
            <a:r>
              <a:rPr lang="nl-NL" sz="3600" dirty="0" smtClean="0">
                <a:latin typeface="Bookman Old Style" panose="02050604050505020204" pitchFamily="18" charset="0"/>
              </a:rPr>
              <a:t>= 							</a:t>
            </a:r>
            <a:r>
              <a:rPr lang="nl-NL" sz="3600" dirty="0" err="1" smtClean="0">
                <a:latin typeface="Bookman Old Style" panose="02050604050505020204" pitchFamily="18" charset="0"/>
              </a:rPr>
              <a:t>Cranium</a:t>
            </a:r>
            <a:r>
              <a:rPr lang="nl-NL" sz="3600" dirty="0" smtClean="0">
                <a:latin typeface="Bookman Old Style" panose="02050604050505020204" pitchFamily="18" charset="0"/>
              </a:rPr>
              <a:t>=Schedel</a:t>
            </a:r>
            <a:br>
              <a:rPr lang="nl-NL" sz="3600" dirty="0" smtClean="0">
                <a:latin typeface="Bookman Old Style" panose="02050604050505020204" pitchFamily="18" charset="0"/>
              </a:rPr>
            </a:br>
            <a:r>
              <a:rPr lang="nl-NL" sz="3600" dirty="0">
                <a:latin typeface="Bookman Old Style" panose="02050604050505020204" pitchFamily="18" charset="0"/>
              </a:rPr>
              <a:t/>
            </a:r>
            <a:br>
              <a:rPr lang="nl-NL" sz="3600" dirty="0">
                <a:latin typeface="Bookman Old Style" panose="02050604050505020204" pitchFamily="18" charset="0"/>
              </a:rPr>
            </a:br>
            <a:r>
              <a:rPr lang="nl-NL" sz="3600" dirty="0" smtClean="0">
                <a:latin typeface="Bookman Old Style" panose="02050604050505020204" pitchFamily="18" charset="0"/>
              </a:rPr>
              <a:t>				</a:t>
            </a:r>
            <a:br>
              <a:rPr lang="nl-NL" sz="3600" dirty="0" smtClean="0">
                <a:latin typeface="Bookman Old Style" panose="02050604050505020204" pitchFamily="18" charset="0"/>
              </a:rPr>
            </a:br>
            <a:r>
              <a:rPr lang="nl-NL" sz="3600" dirty="0">
                <a:latin typeface="Bookman Old Style" panose="02050604050505020204" pitchFamily="18" charset="0"/>
              </a:rPr>
              <a:t>	</a:t>
            </a:r>
            <a:r>
              <a:rPr lang="nl-NL" sz="3600" dirty="0" smtClean="0">
                <a:latin typeface="Bookman Old Style" panose="02050604050505020204" pitchFamily="18" charset="0"/>
              </a:rPr>
              <a:t>			Sacraal= </a:t>
            </a:r>
            <a:br>
              <a:rPr lang="nl-NL" sz="3600" dirty="0" smtClean="0">
                <a:latin typeface="Bookman Old Style" panose="02050604050505020204" pitchFamily="18" charset="0"/>
              </a:rPr>
            </a:br>
            <a:r>
              <a:rPr lang="nl-NL" sz="3600" dirty="0">
                <a:latin typeface="Bookman Old Style" panose="02050604050505020204" pitchFamily="18" charset="0"/>
              </a:rPr>
              <a:t>	</a:t>
            </a:r>
            <a:r>
              <a:rPr lang="nl-NL" sz="3600" dirty="0" smtClean="0">
                <a:latin typeface="Bookman Old Style" panose="02050604050505020204" pitchFamily="18" charset="0"/>
              </a:rPr>
              <a:t>			Sacrum= Heiligbeen</a:t>
            </a:r>
            <a:br>
              <a:rPr lang="nl-NL" sz="3600" dirty="0" smtClean="0">
                <a:latin typeface="Bookman Old Style" panose="02050604050505020204" pitchFamily="18" charset="0"/>
              </a:rPr>
            </a:br>
            <a:r>
              <a:rPr lang="nl-NL" sz="3600" dirty="0">
                <a:latin typeface="Bookman Old Style" panose="02050604050505020204" pitchFamily="18" charset="0"/>
              </a:rPr>
              <a:t/>
            </a:r>
            <a:br>
              <a:rPr lang="nl-NL" sz="3600" dirty="0">
                <a:latin typeface="Bookman Old Style" panose="02050604050505020204" pitchFamily="18" charset="0"/>
              </a:rPr>
            </a:br>
            <a:endParaRPr lang="nl-NL" sz="3600" dirty="0">
              <a:latin typeface="Bookman Old Style" panose="020506040505050202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-12219"/>
            <a:ext cx="2987824" cy="1579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3600400" cy="4951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98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 err="1" smtClean="0">
                <a:latin typeface="Bookman Old Style" panose="02050604050505020204" pitchFamily="18" charset="0"/>
              </a:rPr>
              <a:t>Cranio</a:t>
            </a:r>
            <a:r>
              <a:rPr lang="nl-NL" b="1" dirty="0" smtClean="0">
                <a:latin typeface="Bookman Old Style" panose="02050604050505020204" pitchFamily="18" charset="0"/>
              </a:rPr>
              <a:t> sacraal therapie? Oorsprong</a:t>
            </a:r>
          </a:p>
          <a:p>
            <a:r>
              <a:rPr lang="nl-NL" sz="2400" dirty="0" smtClean="0">
                <a:latin typeface="Bookman Old Style" panose="02050604050505020204" pitchFamily="18" charset="0"/>
              </a:rPr>
              <a:t>Andrew Taylor </a:t>
            </a:r>
            <a:r>
              <a:rPr lang="nl-NL" sz="2400" dirty="0" err="1" smtClean="0">
                <a:latin typeface="Bookman Old Style" panose="02050604050505020204" pitchFamily="18" charset="0"/>
              </a:rPr>
              <a:t>Still</a:t>
            </a:r>
            <a:r>
              <a:rPr lang="nl-NL" sz="2400" dirty="0" smtClean="0">
                <a:latin typeface="Bookman Old Style" panose="02050604050505020204" pitchFamily="18" charset="0"/>
              </a:rPr>
              <a:t> (1828-1917)</a:t>
            </a:r>
          </a:p>
          <a:p>
            <a:r>
              <a:rPr lang="nl-NL" sz="2400" dirty="0" smtClean="0">
                <a:latin typeface="Bookman Old Style" panose="02050604050505020204" pitchFamily="18" charset="0"/>
              </a:rPr>
              <a:t>William Sutherland (1873-1954)</a:t>
            </a:r>
          </a:p>
          <a:p>
            <a:r>
              <a:rPr lang="nl-NL" sz="2400" dirty="0" smtClean="0">
                <a:latin typeface="Bookman Old Style" panose="02050604050505020204" pitchFamily="18" charset="0"/>
              </a:rPr>
              <a:t>John E. Upledger (1932-2012)</a:t>
            </a:r>
          </a:p>
          <a:p>
            <a:r>
              <a:rPr lang="nl-NL" sz="2400" dirty="0" err="1" smtClean="0">
                <a:latin typeface="Bookman Old Style" panose="02050604050505020204" pitchFamily="18" charset="0"/>
              </a:rPr>
              <a:t>Franklyn</a:t>
            </a:r>
            <a:r>
              <a:rPr lang="nl-NL" sz="2400" dirty="0" smtClean="0">
                <a:latin typeface="Bookman Old Style" panose="02050604050505020204" pitchFamily="18" charset="0"/>
              </a:rPr>
              <a:t> </a:t>
            </a:r>
            <a:r>
              <a:rPr lang="nl-NL" sz="2400" dirty="0" err="1" smtClean="0">
                <a:latin typeface="Bookman Old Style" panose="02050604050505020204" pitchFamily="18" charset="0"/>
              </a:rPr>
              <a:t>Sills</a:t>
            </a:r>
            <a:r>
              <a:rPr lang="nl-NL" sz="2400" dirty="0" smtClean="0">
                <a:latin typeface="Bookman Old Style" panose="02050604050505020204" pitchFamily="18" charset="0"/>
              </a:rPr>
              <a:t> (1947)</a:t>
            </a:r>
            <a:endParaRPr lang="nl-NL" sz="2400" dirty="0">
              <a:latin typeface="Bookman Old Style" panose="020506040505050202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32657"/>
            <a:ext cx="2411760" cy="1274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92156"/>
            <a:ext cx="167640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982631"/>
            <a:ext cx="21526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12" y="3981602"/>
            <a:ext cx="1818679" cy="2856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1" y="3425476"/>
            <a:ext cx="2843809" cy="3981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14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"/>
            <a:ext cx="2843808" cy="1503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dministrator\Desktop\Workshop\Presentatie Cranio\da7b3ceff831267bf0cfa4809df849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674974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Workshop\Presentatie Cranio\cranial-sutures.gif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864" y="2060848"/>
            <a:ext cx="4668103" cy="338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14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NL" dirty="0" smtClean="0">
                <a:latin typeface="Baskerville Old Face" panose="02020602080505020303" pitchFamily="18" charset="0"/>
              </a:rPr>
              <a:t>Lichaam is een geheel</a:t>
            </a:r>
            <a:endParaRPr lang="nl-NL" dirty="0">
              <a:latin typeface="Baskerville Old Face" panose="02020602080505020303" pitchFamily="18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5112568" cy="5146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C:\Users\Administrator\Desktop\Workshop\0115f63fa1c3177fb6c1f4a5646b92f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320" y="2996952"/>
            <a:ext cx="3551680" cy="354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"/>
            <a:ext cx="2843808" cy="1503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11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nl-NL" dirty="0" smtClean="0">
                <a:latin typeface="Baskerville Old Face" panose="02020602080505020303" pitchFamily="18" charset="0"/>
              </a:rPr>
              <a:t>Spanning slaat zich op </a:t>
            </a:r>
            <a:br>
              <a:rPr lang="nl-NL" dirty="0" smtClean="0">
                <a:latin typeface="Baskerville Old Face" panose="02020602080505020303" pitchFamily="18" charset="0"/>
              </a:rPr>
            </a:br>
            <a:r>
              <a:rPr lang="nl-NL" dirty="0" smtClean="0">
                <a:latin typeface="Baskerville Old Face" panose="02020602080505020303" pitchFamily="18" charset="0"/>
              </a:rPr>
              <a:t>ergens in lijf</a:t>
            </a:r>
            <a:endParaRPr lang="nl-NL" dirty="0">
              <a:latin typeface="Baskerville Old Face" panose="02020602080505020303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300" y="1"/>
            <a:ext cx="2628745" cy="1389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848"/>
            <a:ext cx="3741889" cy="2601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760893"/>
            <a:ext cx="4038616" cy="4594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9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258</Words>
  <Application>Microsoft Office PowerPoint</Application>
  <PresentationFormat>Diavoorstelling (4:3)</PresentationFormat>
  <Paragraphs>70</Paragraphs>
  <Slides>19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0" baseType="lpstr">
      <vt:lpstr>Office-thema</vt:lpstr>
      <vt:lpstr>PowerPoint-presentatie</vt:lpstr>
      <vt:lpstr>      VANESSA Gessel</vt:lpstr>
      <vt:lpstr>WELKOM</vt:lpstr>
      <vt:lpstr>Inleiding</vt:lpstr>
      <vt:lpstr>        Cranio Sacraal Systeem            Cranio=        Cranium=Schedel           Sacraal=      Sacrum= Heiligbeen  </vt:lpstr>
      <vt:lpstr>PowerPoint-presentatie</vt:lpstr>
      <vt:lpstr>PowerPoint-presentatie</vt:lpstr>
      <vt:lpstr>Lichaam is een geheel</vt:lpstr>
      <vt:lpstr>Spanning slaat zich op  ergens in lijf</vt:lpstr>
      <vt:lpstr>Oorzaken  spanningsknoop</vt:lpstr>
      <vt:lpstr>Technieken om  opgeslagen spanning  op te sporen.</vt:lpstr>
      <vt:lpstr>PowerPoint-presentatie</vt:lpstr>
      <vt:lpstr>Zelfherstellend  Vermogen</vt:lpstr>
      <vt:lpstr>Welke klachten</vt:lpstr>
      <vt:lpstr>De behandeling</vt:lpstr>
      <vt:lpstr>Reacties na behandeling</vt:lpstr>
      <vt:lpstr>Praktische informatie</vt:lpstr>
      <vt:lpstr>Zijn er nog VRAGEN?</vt:lpstr>
      <vt:lpstr>BEDANKT voor je aandacht!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Administrator</dc:creator>
  <cp:lastModifiedBy>gebruiker</cp:lastModifiedBy>
  <cp:revision>39</cp:revision>
  <dcterms:created xsi:type="dcterms:W3CDTF">2017-03-01T14:17:32Z</dcterms:created>
  <dcterms:modified xsi:type="dcterms:W3CDTF">2017-03-03T21:02:50Z</dcterms:modified>
</cp:coreProperties>
</file>