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452CF3-5C5D-4726-9AD9-73DC4E0FA29F}">
  <a:tblStyle styleId="{DE452CF3-5C5D-4726-9AD9-73DC4E0FA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f2d82fa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f2d82fa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2d82fa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2d82fa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f2d82fa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f2d82fa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754b7e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754b7e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Petros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f2d82fa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f2d82fa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f2d82f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f2d82f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f2d82fa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f2d82fa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f2d82f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f2d82f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f2d82fa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f2d82fa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7bcb3ec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7bcb3ec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Mounica: https://utaus201810data2.slack.com/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.austintexas.gov/Public-Safety/Crime-Reports-beta-/fdj4-gpfu" TargetMode="External"/><Relationship Id="rId4" Type="http://schemas.openxmlformats.org/officeDocument/2006/relationships/hyperlink" Target="https://www.census.gov/" TargetMode="External"/><Relationship Id="rId5" Type="http://schemas.openxmlformats.org/officeDocument/2006/relationships/hyperlink" Target="https://cloud.google.com/maps-platfor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Austin Crime Analysis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11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Prepared by: </a:t>
            </a:r>
            <a:r>
              <a:rPr b="1" lang="en" sz="1800"/>
              <a:t>Kelly, Mounica, Amro, </a:t>
            </a:r>
            <a:r>
              <a:rPr b="1" lang="en" sz="1800"/>
              <a:t>Petros</a:t>
            </a:r>
            <a:r>
              <a:rPr b="1" lang="en" sz="1400"/>
              <a:t> </a:t>
            </a:r>
            <a:endParaRPr b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12/15/2018</a:t>
            </a:r>
            <a:endParaRPr b="1"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25" y="2638475"/>
            <a:ext cx="2123000" cy="2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0" y="100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H</a:t>
            </a:r>
            <a:r>
              <a:rPr lang="en" sz="2400">
                <a:solidFill>
                  <a:srgbClr val="000000"/>
                </a:solidFill>
              </a:rPr>
              <a:t>igher crime rates associated with lower income areas  (except downtown)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Crime rates steadily declined after 2008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Major holidays/events attract more criminal activity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Violent crime rates appear consistent throughout the year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0" y="43600"/>
            <a:ext cx="8520600" cy="4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Sources: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APD Crime data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https://data.austintexas.gov/Public-Safety/Crime-Reports-beta-/fdj4-gpfu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Census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https://www.census.gov/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Gmaps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https://cloud.google.com/maps-platform/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-	</a:t>
            </a: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Cleanup process : </a:t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Converting Data csv files to Dataframes.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Merging Census income data, Austin population data, Violence crime rate data with Austin crime reports.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 Adding ‘Year’ column to the DataFrame for finding crime rate for each year.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</a:rPr>
              <a:t>Insights :</a:t>
            </a:r>
            <a:r>
              <a:rPr lang="en"/>
              <a:t> Extracting data using APD crime data API doesn’t allow data more than 50k instead we downloaded csv.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Hypotheses: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Crime rates will increase with Austin’s growing population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Low income areas are prone to higher rates of crime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Questions:</a:t>
            </a:r>
            <a:endParaRPr b="1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Which are Austin’s safe/dangerous neighborhoods according to ZIP code?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How has crime evolved over the years?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When do crimes occur more frequently?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46375"/>
            <a:ext cx="90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Summar</a:t>
            </a:r>
            <a:r>
              <a:rPr lang="en"/>
              <a:t>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-Types of Crime 2017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75" y="1970725"/>
            <a:ext cx="4446600" cy="2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919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812863"/>
            <a:ext cx="8346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Non-violent crimes constitute approximately ~90% of all crimes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Family disturbance, theft, and burglary are the most frequently reported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Exploratory Analysis - Crimes per Population 2017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0975"/>
            <a:ext cx="4588125" cy="30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077175"/>
            <a:ext cx="89382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</a:t>
            </a:r>
            <a:r>
              <a:rPr lang="en"/>
              <a:t>y</a:t>
            </a:r>
            <a:r>
              <a:rPr lang="en"/>
              <a:t> populated zip codes are prone to more 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Zip code 78701 has unusually higher amounts of crime </a:t>
            </a:r>
            <a:r>
              <a:rPr lang="en"/>
              <a:t>for</a:t>
            </a:r>
            <a:r>
              <a:rPr lang="en"/>
              <a:t> its population’s income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850" y="2157175"/>
            <a:ext cx="4454275" cy="2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53525" y="641638"/>
            <a:ext cx="7940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Hypothesis: Crime increases with population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412725" y="2498275"/>
            <a:ext cx="1403700" cy="7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353875" y="1960850"/>
            <a:ext cx="78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2017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900" y="0"/>
            <a:ext cx="50886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Crimes per income of zip code 2017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1312850"/>
            <a:ext cx="53301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crime in low income neighborhoods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Downtown (</a:t>
            </a:r>
            <a:r>
              <a:rPr lang="en"/>
              <a:t>ZIP </a:t>
            </a:r>
            <a:r>
              <a:rPr lang="en"/>
              <a:t>78701) is </a:t>
            </a:r>
            <a:r>
              <a:rPr lang="en"/>
              <a:t>an </a:t>
            </a:r>
            <a:r>
              <a:rPr lang="en"/>
              <a:t>outlier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downtown (78701), alcohol and drugs related crimes increase significantly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5" y="2549225"/>
            <a:ext cx="3839400" cy="25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-10375"/>
            <a:ext cx="3946350" cy="25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050" y="2446850"/>
            <a:ext cx="4114800" cy="26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0" y="939300"/>
            <a:ext cx="5330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Hypothesis: Crime decreases with increasing income</a:t>
            </a:r>
            <a:endParaRPr sz="17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47300" y="1349800"/>
            <a:ext cx="53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Higher crime zones along I-35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Low income areas like east Austin have lower crime rates (78724, 78721)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Popular areas have higher crime rates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South Congress 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The Domain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Downtown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0" y="0"/>
            <a:ext cx="54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Geomapping High Crime 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14108" l="31754" r="44346" t="12297"/>
          <a:stretch/>
        </p:blipFill>
        <p:spPr>
          <a:xfrm>
            <a:off x="5717400" y="0"/>
            <a:ext cx="3426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5" y="2084825"/>
            <a:ext cx="4483125" cy="29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75" y="2084823"/>
            <a:ext cx="4588000" cy="305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77775" y="85575"/>
            <a:ext cx="4404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0"/>
            <a:ext cx="9070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Exploratory Analysis - Crimes vs. Time of the Year 2017</a:t>
            </a:r>
            <a:endParaRPr sz="2800"/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659125"/>
            <a:ext cx="8420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clear correlation between crime rate and months of the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Violent vs. non-violent crime ratio remains stable throughout the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is a slight decrease in crime reported on the weekend (~15%)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Holidays and Events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934688" y="1318850"/>
            <a:ext cx="46512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2017 </a:t>
            </a:r>
            <a:r>
              <a:rPr b="1" lang="en" sz="2400"/>
              <a:t>Alcohol-Related Reports</a:t>
            </a:r>
            <a:endParaRPr b="1" sz="2400"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522200" y="19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{DE452CF3-5C5D-4726-9AD9-73DC4E0FA29F}</a:tableStyleId>
              </a:tblPr>
              <a:tblGrid>
                <a:gridCol w="1181050"/>
                <a:gridCol w="1692000"/>
                <a:gridCol w="2407325"/>
              </a:tblGrid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Reports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Possible </a:t>
                      </a: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Feb. 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 Bowl Sunday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July 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Saturday before 4th of July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Feb. 18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 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SXSW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Jan. 15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20"/>
          <p:cNvSpPr txBox="1"/>
          <p:nvPr/>
        </p:nvSpPr>
        <p:spPr>
          <a:xfrm>
            <a:off x="585975" y="721375"/>
            <a:ext cx="7454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daily arrest count for alcohol-related crimes: 19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Crime Analysis (2003-2018)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7544"/>
            <a:ext cx="4567925" cy="30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473" y="2027550"/>
            <a:ext cx="4985526" cy="31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0" y="853250"/>
            <a:ext cx="86199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Crime rate = (Crimes reported/population)</a:t>
            </a:r>
            <a:r>
              <a:rPr lang="en" sz="1800">
                <a:solidFill>
                  <a:schemeClr val="dk1"/>
                </a:solidFill>
              </a:rPr>
              <a:t>*100,000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Crime rate reached a maximum in 2008 (recession)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After 2008, crime rates decreased steadily despite population increase.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2008, property crimes (ex. theft, burglary) increased significantly</a:t>
            </a:r>
            <a:endParaRPr sz="1800"/>
          </a:p>
        </p:txBody>
      </p:sp>
      <p:sp>
        <p:nvSpPr>
          <p:cNvPr id="124" name="Google Shape;124;p21"/>
          <p:cNvSpPr txBox="1"/>
          <p:nvPr/>
        </p:nvSpPr>
        <p:spPr>
          <a:xfrm>
            <a:off x="-49350" y="538250"/>
            <a:ext cx="87186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Hypothesis: Crime increases over years because of increasing population</a:t>
            </a:r>
            <a:endParaRPr sz="17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