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84" r:id="rId4"/>
    <p:sldId id="260" r:id="rId5"/>
    <p:sldId id="275" r:id="rId6"/>
    <p:sldId id="277" r:id="rId7"/>
    <p:sldId id="267" r:id="rId8"/>
    <p:sldId id="262" r:id="rId9"/>
    <p:sldId id="263" r:id="rId10"/>
    <p:sldId id="264" r:id="rId11"/>
    <p:sldId id="268" r:id="rId12"/>
    <p:sldId id="265" r:id="rId13"/>
    <p:sldId id="280" r:id="rId14"/>
    <p:sldId id="266" r:id="rId15"/>
    <p:sldId id="269" r:id="rId16"/>
    <p:sldId id="287" r:id="rId17"/>
    <p:sldId id="271" r:id="rId18"/>
    <p:sldId id="282" r:id="rId19"/>
    <p:sldId id="272" r:id="rId20"/>
    <p:sldId id="273" r:id="rId21"/>
    <p:sldId id="274" r:id="rId22"/>
    <p:sldId id="283" r:id="rId23"/>
    <p:sldId id="281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000"/>
    <a:srgbClr val="ED7D31"/>
    <a:srgbClr val="FFA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9" autoAdjust="0"/>
    <p:restoredTop sz="84164" autoAdjust="0"/>
  </p:normalViewPr>
  <p:slideViewPr>
    <p:cSldViewPr snapToGrid="0">
      <p:cViewPr varScale="1">
        <p:scale>
          <a:sx n="85" d="100"/>
          <a:sy n="85" d="100"/>
        </p:scale>
        <p:origin x="157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rali\Dropbox\Research\Micro(2016)\Presentation\Micro2016\Dynam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rali\Desktop\chain_size_hist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rali\Download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rali\Dropbox\Research\Micro(2016)\Presentation\Micro2016\Dynami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rali\Dropbox\Research\Micro(2016)\Presentation\Micro2016\Dynami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rali\Desktop\Performanc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rali\Desktop\commEn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Sheet2!$J$47</c:f>
              <c:strCache>
                <c:ptCount val="1"/>
                <c:pt idx="0">
                  <c:v>CGRA</c:v>
                </c:pt>
              </c:strCache>
            </c:strRef>
          </c:tx>
          <c:explosion val="15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66-4EC4-ABA8-AFB58F885521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66-4EC4-ABA8-AFB58F885521}"/>
              </c:ext>
            </c:extLst>
          </c:dPt>
          <c:cat>
            <c:strRef>
              <c:f>Sheet2!$K$46:$L$46</c:f>
              <c:strCache>
                <c:ptCount val="2"/>
                <c:pt idx="0">
                  <c:v>Communication</c:v>
                </c:pt>
                <c:pt idx="1">
                  <c:v>Computation</c:v>
                </c:pt>
              </c:strCache>
            </c:strRef>
          </c:cat>
          <c:val>
            <c:numRef>
              <c:f>Sheet2!$K$47:$L$47</c:f>
              <c:numCache>
                <c:formatCode>General</c:formatCode>
                <c:ptCount val="2"/>
                <c:pt idx="0">
                  <c:v>69.182664352258683</c:v>
                </c:pt>
                <c:pt idx="1">
                  <c:v>30.434323236919411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66-4EC4-ABA8-AFB58F885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98727561329699"/>
          <c:y val="0.155052316573636"/>
          <c:w val="0.83927578533923197"/>
          <c:h val="0.501075195789206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chain_size_histo!$Z$22</c:f>
              <c:strCache>
                <c:ptCount val="1"/>
                <c:pt idx="0">
                  <c:v>1-2 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chain_size_histo!$Y$23:$Y$31</c:f>
              <c:strCache>
                <c:ptCount val="9"/>
                <c:pt idx="0">
                  <c:v>bzip2</c:v>
                </c:pt>
                <c:pt idx="1">
                  <c:v>dwt53</c:v>
                </c:pt>
                <c:pt idx="2">
                  <c:v>gzip</c:v>
                </c:pt>
                <c:pt idx="3">
                  <c:v>hmmer</c:v>
                </c:pt>
                <c:pt idx="4">
                  <c:v>lbm</c:v>
                </c:pt>
                <c:pt idx="5">
                  <c:v>mcf2k6</c:v>
                </c:pt>
                <c:pt idx="6">
                  <c:v>parser</c:v>
                </c:pt>
                <c:pt idx="7">
                  <c:v>soplex</c:v>
                </c:pt>
                <c:pt idx="8">
                  <c:v>sphinx3</c:v>
                </c:pt>
              </c:strCache>
            </c:strRef>
          </c:cat>
          <c:val>
            <c:numRef>
              <c:f>chain_size_histo!$Z$23:$Z$31</c:f>
              <c:numCache>
                <c:formatCode>General</c:formatCode>
                <c:ptCount val="9"/>
                <c:pt idx="0">
                  <c:v>52.475247529999997</c:v>
                </c:pt>
                <c:pt idx="1">
                  <c:v>33.333333330000002</c:v>
                </c:pt>
                <c:pt idx="2">
                  <c:v>52.631578950000012</c:v>
                </c:pt>
                <c:pt idx="3">
                  <c:v>50.980392158999997</c:v>
                </c:pt>
                <c:pt idx="4">
                  <c:v>36.923076918</c:v>
                </c:pt>
                <c:pt idx="5">
                  <c:v>63.636363629999998</c:v>
                </c:pt>
                <c:pt idx="6">
                  <c:v>64.285714290000001</c:v>
                </c:pt>
                <c:pt idx="7">
                  <c:v>41.666666663000001</c:v>
                </c:pt>
                <c:pt idx="8">
                  <c:v>43.75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E-4E95-AF0C-FBFC8DCBEBB6}"/>
            </c:ext>
          </c:extLst>
        </c:ser>
        <c:ser>
          <c:idx val="1"/>
          <c:order val="1"/>
          <c:tx>
            <c:strRef>
              <c:f>chain_size_histo!$AA$22</c:f>
              <c:strCache>
                <c:ptCount val="1"/>
                <c:pt idx="0">
                  <c:v>3-4 Ops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chain_size_histo!$Y$23:$Y$31</c:f>
              <c:strCache>
                <c:ptCount val="9"/>
                <c:pt idx="0">
                  <c:v>bzip2</c:v>
                </c:pt>
                <c:pt idx="1">
                  <c:v>dwt53</c:v>
                </c:pt>
                <c:pt idx="2">
                  <c:v>gzip</c:v>
                </c:pt>
                <c:pt idx="3">
                  <c:v>hmmer</c:v>
                </c:pt>
                <c:pt idx="4">
                  <c:v>lbm</c:v>
                </c:pt>
                <c:pt idx="5">
                  <c:v>mcf2k6</c:v>
                </c:pt>
                <c:pt idx="6">
                  <c:v>parser</c:v>
                </c:pt>
                <c:pt idx="7">
                  <c:v>soplex</c:v>
                </c:pt>
                <c:pt idx="8">
                  <c:v>sphinx3</c:v>
                </c:pt>
              </c:strCache>
            </c:strRef>
          </c:cat>
          <c:val>
            <c:numRef>
              <c:f>chain_size_histo!$AA$23:$AA$31</c:f>
              <c:numCache>
                <c:formatCode>General</c:formatCode>
                <c:ptCount val="9"/>
                <c:pt idx="0">
                  <c:v>13.910891089</c:v>
                </c:pt>
                <c:pt idx="1">
                  <c:v>33.311111109999999</c:v>
                </c:pt>
                <c:pt idx="2">
                  <c:v>31.589473680000001</c:v>
                </c:pt>
                <c:pt idx="3">
                  <c:v>29.447058820000009</c:v>
                </c:pt>
                <c:pt idx="4">
                  <c:v>36.96153846</c:v>
                </c:pt>
                <c:pt idx="5">
                  <c:v>18.18181818</c:v>
                </c:pt>
                <c:pt idx="6">
                  <c:v>14.3</c:v>
                </c:pt>
                <c:pt idx="7">
                  <c:v>24.966666669999999</c:v>
                </c:pt>
                <c:pt idx="8">
                  <c:v>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E-4E95-AF0C-FBFC8DCBEBB6}"/>
            </c:ext>
          </c:extLst>
        </c:ser>
        <c:ser>
          <c:idx val="2"/>
          <c:order val="2"/>
          <c:tx>
            <c:strRef>
              <c:f>chain_size_histo!$AB$22</c:f>
              <c:strCache>
                <c:ptCount val="1"/>
                <c:pt idx="0">
                  <c:v>5+ Ops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chain_size_histo!$Y$23:$Y$31</c:f>
              <c:strCache>
                <c:ptCount val="9"/>
                <c:pt idx="0">
                  <c:v>bzip2</c:v>
                </c:pt>
                <c:pt idx="1">
                  <c:v>dwt53</c:v>
                </c:pt>
                <c:pt idx="2">
                  <c:v>gzip</c:v>
                </c:pt>
                <c:pt idx="3">
                  <c:v>hmmer</c:v>
                </c:pt>
                <c:pt idx="4">
                  <c:v>lbm</c:v>
                </c:pt>
                <c:pt idx="5">
                  <c:v>mcf2k6</c:v>
                </c:pt>
                <c:pt idx="6">
                  <c:v>parser</c:v>
                </c:pt>
                <c:pt idx="7">
                  <c:v>soplex</c:v>
                </c:pt>
                <c:pt idx="8">
                  <c:v>sphinx3</c:v>
                </c:pt>
              </c:strCache>
            </c:strRef>
          </c:cat>
          <c:val>
            <c:numRef>
              <c:f>chain_size_histo!$AB$23:$AB$31</c:f>
              <c:numCache>
                <c:formatCode>General</c:formatCode>
                <c:ptCount val="9"/>
                <c:pt idx="0">
                  <c:v>33.663366340000003</c:v>
                </c:pt>
                <c:pt idx="1">
                  <c:v>33.333333330000002</c:v>
                </c:pt>
                <c:pt idx="2">
                  <c:v>15.78947368</c:v>
                </c:pt>
                <c:pt idx="3">
                  <c:v>19.60784314</c:v>
                </c:pt>
                <c:pt idx="4">
                  <c:v>26.15384615</c:v>
                </c:pt>
                <c:pt idx="5">
                  <c:v>18.18181818</c:v>
                </c:pt>
                <c:pt idx="6">
                  <c:v>21.428571430000002</c:v>
                </c:pt>
                <c:pt idx="7">
                  <c:v>33.333333330000002</c:v>
                </c:pt>
                <c:pt idx="8">
                  <c:v>18.75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CE-4E95-AF0C-FBFC8DCBE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117262072"/>
        <c:axId val="-2117258200"/>
      </c:barChart>
      <c:catAx>
        <c:axId val="-2117262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258200"/>
        <c:crosses val="autoZero"/>
        <c:auto val="1"/>
        <c:lblAlgn val="ctr"/>
        <c:lblOffset val="100"/>
        <c:noMultiLvlLbl val="0"/>
      </c:catAx>
      <c:valAx>
        <c:axId val="-211725820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262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18576452359599"/>
          <c:y val="1.3288541498954901E-3"/>
          <c:w val="0.78635039722375299"/>
          <c:h val="0.17791738296863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Inter-Chain</c:v>
          </c:tx>
          <c:spPr>
            <a:solidFill>
              <a:srgbClr val="002A7E"/>
            </a:solidFill>
            <a:ln w="28575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Sheet1!$B$46:$I$47</c:f>
              <c:multiLvlStrCache>
                <c:ptCount val="8"/>
                <c:lvl>
                  <c:pt idx="0">
                    <c:v>ILP+</c:v>
                  </c:pt>
                  <c:pt idx="1">
                    <c:v>SIZE+</c:v>
                  </c:pt>
                  <c:pt idx="3">
                    <c:v>ILP+</c:v>
                  </c:pt>
                  <c:pt idx="4">
                    <c:v>SIZE+</c:v>
                  </c:pt>
                  <c:pt idx="6">
                    <c:v>ILP+</c:v>
                  </c:pt>
                  <c:pt idx="7">
                    <c:v>SIZE+</c:v>
                  </c:pt>
                </c:lvl>
                <c:lvl>
                  <c:pt idx="0">
                    <c:v>9 Workloads
(dwt, soplex)</c:v>
                  </c:pt>
                  <c:pt idx="3">
                    <c:v>9 Workloads
(parser, craft)</c:v>
                  </c:pt>
                  <c:pt idx="6">
                    <c:v>8 Workloads
(gcc, namd)</c:v>
                  </c:pt>
                </c:lvl>
              </c:multiLvlStrCache>
            </c:multiLvlStrRef>
          </c:cat>
          <c:val>
            <c:numRef>
              <c:f>Sheet1!$B$48:$I$48</c:f>
              <c:numCache>
                <c:formatCode>General</c:formatCode>
                <c:ptCount val="8"/>
                <c:pt idx="0">
                  <c:v>58.172892761111108</c:v>
                </c:pt>
                <c:pt idx="1">
                  <c:v>27.231376672222225</c:v>
                </c:pt>
                <c:pt idx="3">
                  <c:v>50.871248285555552</c:v>
                </c:pt>
                <c:pt idx="4">
                  <c:v>23.323411453333335</c:v>
                </c:pt>
                <c:pt idx="6">
                  <c:v>42.224621724999999</c:v>
                </c:pt>
                <c:pt idx="7">
                  <c:v>22.7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0-4B86-9EBB-C149CACE3700}"/>
            </c:ext>
          </c:extLst>
        </c:ser>
        <c:ser>
          <c:idx val="1"/>
          <c:order val="1"/>
          <c:tx>
            <c:v>Intra-Chain</c:v>
          </c:tx>
          <c:spPr>
            <a:solidFill>
              <a:srgbClr val="B7CFFF"/>
            </a:solidFill>
            <a:ln w="28575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Sheet1!$B$46:$I$47</c:f>
              <c:multiLvlStrCache>
                <c:ptCount val="8"/>
                <c:lvl>
                  <c:pt idx="0">
                    <c:v>ILP+</c:v>
                  </c:pt>
                  <c:pt idx="1">
                    <c:v>SIZE+</c:v>
                  </c:pt>
                  <c:pt idx="3">
                    <c:v>ILP+</c:v>
                  </c:pt>
                  <c:pt idx="4">
                    <c:v>SIZE+</c:v>
                  </c:pt>
                  <c:pt idx="6">
                    <c:v>ILP+</c:v>
                  </c:pt>
                  <c:pt idx="7">
                    <c:v>SIZE+</c:v>
                  </c:pt>
                </c:lvl>
                <c:lvl>
                  <c:pt idx="0">
                    <c:v>9 Workloads
(dwt, soplex)</c:v>
                  </c:pt>
                  <c:pt idx="3">
                    <c:v>9 Workloads
(parser, craft)</c:v>
                  </c:pt>
                  <c:pt idx="6">
                    <c:v>8 Workloads
(gcc, namd)</c:v>
                  </c:pt>
                </c:lvl>
              </c:multiLvlStrCache>
            </c:multiLvlStrRef>
          </c:cat>
          <c:val>
            <c:numRef>
              <c:f>Sheet1!$B$49:$I$49</c:f>
              <c:numCache>
                <c:formatCode>General</c:formatCode>
                <c:ptCount val="8"/>
                <c:pt idx="0">
                  <c:v>41.827107238888892</c:v>
                </c:pt>
                <c:pt idx="1">
                  <c:v>72.83248028777777</c:v>
                </c:pt>
                <c:pt idx="3">
                  <c:v>49.128751714444448</c:v>
                </c:pt>
                <c:pt idx="4">
                  <c:v>76.676588546666665</c:v>
                </c:pt>
                <c:pt idx="6">
                  <c:v>57.775378275000001</c:v>
                </c:pt>
                <c:pt idx="7">
                  <c:v>77.22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0-4B86-9EBB-C149CACE3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100"/>
        <c:axId val="395837008"/>
        <c:axId val="395836680"/>
      </c:barChart>
      <c:catAx>
        <c:axId val="395837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8575" cap="flat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5836680"/>
        <c:crosses val="autoZero"/>
        <c:auto val="1"/>
        <c:lblAlgn val="ctr"/>
        <c:lblOffset val="100"/>
        <c:noMultiLvlLbl val="0"/>
      </c:catAx>
      <c:valAx>
        <c:axId val="395836680"/>
        <c:scaling>
          <c:orientation val="minMax"/>
          <c:max val="100"/>
        </c:scaling>
        <c:delete val="0"/>
        <c:axPos val="l"/>
        <c:majorGridlines>
          <c:spPr>
            <a:ln w="28575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5837008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400">
          <a:solidFill>
            <a:schemeClr val="tx1"/>
          </a:solidFill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44313210848647E-2"/>
          <c:y val="4.335614014428537E-2"/>
          <c:w val="0.9144779090113736"/>
          <c:h val="0.7750182306384716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Sheet1!$L$118</c:f>
              <c:strCache>
                <c:ptCount val="1"/>
                <c:pt idx="0">
                  <c:v>Communication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Sheet1!$K$119:$K$124</c:f>
              <c:strCache>
                <c:ptCount val="6"/>
                <c:pt idx="0">
                  <c:v>gzip</c:v>
                </c:pt>
                <c:pt idx="1">
                  <c:v>bzip2</c:v>
                </c:pt>
                <c:pt idx="2">
                  <c:v>mcf2k</c:v>
                </c:pt>
                <c:pt idx="3">
                  <c:v>lbm</c:v>
                </c:pt>
                <c:pt idx="4">
                  <c:v>parser</c:v>
                </c:pt>
                <c:pt idx="5">
                  <c:v>dwt53</c:v>
                </c:pt>
              </c:strCache>
            </c:strRef>
          </c:cat>
          <c:val>
            <c:numRef>
              <c:f>Sheet1!$L$119:$L$124</c:f>
              <c:numCache>
                <c:formatCode>0.0</c:formatCode>
                <c:ptCount val="6"/>
                <c:pt idx="0">
                  <c:v>26.260657734470161</c:v>
                </c:pt>
                <c:pt idx="1">
                  <c:v>30.636583400483481</c:v>
                </c:pt>
                <c:pt idx="2">
                  <c:v>26.792929292929291</c:v>
                </c:pt>
                <c:pt idx="3">
                  <c:v>26.563907170072742</c:v>
                </c:pt>
                <c:pt idx="4">
                  <c:v>29.578139980824545</c:v>
                </c:pt>
                <c:pt idx="5">
                  <c:v>23.211517165005539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3-4E6F-B244-9A6445F6E80B}"/>
            </c:ext>
          </c:extLst>
        </c:ser>
        <c:ser>
          <c:idx val="1"/>
          <c:order val="1"/>
          <c:tx>
            <c:strRef>
              <c:f>Sheet1!$M$118</c:f>
              <c:strCache>
                <c:ptCount val="1"/>
                <c:pt idx="0">
                  <c:v>Computation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Sheet1!$K$119:$K$124</c:f>
              <c:strCache>
                <c:ptCount val="6"/>
                <c:pt idx="0">
                  <c:v>gzip</c:v>
                </c:pt>
                <c:pt idx="1">
                  <c:v>bzip2</c:v>
                </c:pt>
                <c:pt idx="2">
                  <c:v>mcf2k</c:v>
                </c:pt>
                <c:pt idx="3">
                  <c:v>lbm</c:v>
                </c:pt>
                <c:pt idx="4">
                  <c:v>parser</c:v>
                </c:pt>
                <c:pt idx="5">
                  <c:v>dwt53</c:v>
                </c:pt>
              </c:strCache>
            </c:strRef>
          </c:cat>
          <c:val>
            <c:numRef>
              <c:f>Sheet1!$M$119:$M$124</c:f>
              <c:numCache>
                <c:formatCode>0.0</c:formatCode>
                <c:ptCount val="6"/>
                <c:pt idx="0">
                  <c:v>18.014616321559075</c:v>
                </c:pt>
                <c:pt idx="1">
                  <c:v>18.082191780821919</c:v>
                </c:pt>
                <c:pt idx="2">
                  <c:v>18.030303030303031</c:v>
                </c:pt>
                <c:pt idx="3">
                  <c:v>18.195358503636992</c:v>
                </c:pt>
                <c:pt idx="4">
                  <c:v>18.092042186001915</c:v>
                </c:pt>
                <c:pt idx="5">
                  <c:v>18.073089700996679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3-4E6F-B244-9A6445F6E80B}"/>
            </c:ext>
          </c:extLst>
        </c:ser>
        <c:ser>
          <c:idx val="2"/>
          <c:order val="2"/>
          <c:tx>
            <c:strRef>
              <c:f>Sheet1!$N$118</c:f>
              <c:strCache>
                <c:ptCount val="1"/>
                <c:pt idx="0">
                  <c:v>F/D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Sheet1!$K$119:$K$124</c:f>
              <c:strCache>
                <c:ptCount val="6"/>
                <c:pt idx="0">
                  <c:v>gzip</c:v>
                </c:pt>
                <c:pt idx="1">
                  <c:v>bzip2</c:v>
                </c:pt>
                <c:pt idx="2">
                  <c:v>mcf2k</c:v>
                </c:pt>
                <c:pt idx="3">
                  <c:v>lbm</c:v>
                </c:pt>
                <c:pt idx="4">
                  <c:v>parser</c:v>
                </c:pt>
                <c:pt idx="5">
                  <c:v>dwt53</c:v>
                </c:pt>
              </c:strCache>
            </c:strRef>
          </c:cat>
          <c:val>
            <c:numRef>
              <c:f>Sheet1!$N$119:$N$124</c:f>
              <c:numCache>
                <c:formatCode>0.0</c:formatCode>
                <c:ptCount val="6"/>
                <c:pt idx="0">
                  <c:v>7.7710109622411689</c:v>
                </c:pt>
                <c:pt idx="1">
                  <c:v>7.8001611603545529</c:v>
                </c:pt>
                <c:pt idx="2">
                  <c:v>7.7777777777777777</c:v>
                </c:pt>
                <c:pt idx="3">
                  <c:v>7.8489781780394869</c:v>
                </c:pt>
                <c:pt idx="4">
                  <c:v>7.8044103547459249</c:v>
                </c:pt>
                <c:pt idx="5">
                  <c:v>7.7962347729789592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3-4E6F-B244-9A6445F6E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93887296"/>
        <c:axId val="1793884800"/>
      </c:barChart>
      <c:catAx>
        <c:axId val="179388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84800"/>
        <c:crosses val="autoZero"/>
        <c:auto val="1"/>
        <c:lblAlgn val="ctr"/>
        <c:lblOffset val="100"/>
        <c:noMultiLvlLbl val="0"/>
      </c:catAx>
      <c:valAx>
        <c:axId val="179388480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8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400492125984255"/>
          <c:y val="7.4973209428168486E-2"/>
          <c:w val="0.62226782589676299"/>
          <c:h val="0.119052671709000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615627933236555E-2"/>
          <c:y val="4.2891864787015281E-2"/>
          <c:w val="0.92430103991348844"/>
          <c:h val="0.78279431934333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Sheet1!$S$161</c:f>
              <c:strCache>
                <c:ptCount val="1"/>
                <c:pt idx="0">
                  <c:v>Inter-Chain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Sheet1!$R$162:$R$167</c:f>
              <c:strCache>
                <c:ptCount val="6"/>
                <c:pt idx="0">
                  <c:v>gzip</c:v>
                </c:pt>
                <c:pt idx="1">
                  <c:v>bzip2</c:v>
                </c:pt>
                <c:pt idx="2">
                  <c:v>mcf2k</c:v>
                </c:pt>
                <c:pt idx="3">
                  <c:v>lbm</c:v>
                </c:pt>
                <c:pt idx="4">
                  <c:v>parser</c:v>
                </c:pt>
                <c:pt idx="5">
                  <c:v>dwt53</c:v>
                </c:pt>
              </c:strCache>
            </c:strRef>
          </c:cat>
          <c:val>
            <c:numRef>
              <c:f>Sheet1!$S$162:$S$167</c:f>
              <c:numCache>
                <c:formatCode>General</c:formatCode>
                <c:ptCount val="6"/>
                <c:pt idx="0">
                  <c:v>31.283422459893046</c:v>
                </c:pt>
                <c:pt idx="1">
                  <c:v>34.214876033057848</c:v>
                </c:pt>
                <c:pt idx="2">
                  <c:v>33.238636363636367</c:v>
                </c:pt>
                <c:pt idx="3">
                  <c:v>30.474788369525214</c:v>
                </c:pt>
                <c:pt idx="4">
                  <c:v>38.054968287526428</c:v>
                </c:pt>
                <c:pt idx="5">
                  <c:v>28.051948051948049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78-467F-8526-CA7F7D51816A}"/>
            </c:ext>
          </c:extLst>
        </c:ser>
        <c:ser>
          <c:idx val="1"/>
          <c:order val="1"/>
          <c:tx>
            <c:strRef>
              <c:f>Sheet1!$T$161</c:f>
              <c:strCache>
                <c:ptCount val="1"/>
                <c:pt idx="0">
                  <c:v>Intra-Chain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Sheet1!$R$162:$R$167</c:f>
              <c:strCache>
                <c:ptCount val="6"/>
                <c:pt idx="0">
                  <c:v>gzip</c:v>
                </c:pt>
                <c:pt idx="1">
                  <c:v>bzip2</c:v>
                </c:pt>
                <c:pt idx="2">
                  <c:v>mcf2k</c:v>
                </c:pt>
                <c:pt idx="3">
                  <c:v>lbm</c:v>
                </c:pt>
                <c:pt idx="4">
                  <c:v>parser</c:v>
                </c:pt>
                <c:pt idx="5">
                  <c:v>dwt53</c:v>
                </c:pt>
              </c:strCache>
            </c:strRef>
          </c:cat>
          <c:val>
            <c:numRef>
              <c:f>Sheet1!$T$162:$T$167</c:f>
              <c:numCache>
                <c:formatCode>General</c:formatCode>
                <c:ptCount val="6"/>
                <c:pt idx="0">
                  <c:v>26.36363636363636</c:v>
                </c:pt>
                <c:pt idx="1">
                  <c:v>28.628099173553718</c:v>
                </c:pt>
                <c:pt idx="2">
                  <c:v>27.045454545454543</c:v>
                </c:pt>
                <c:pt idx="3">
                  <c:v>25.977180714022818</c:v>
                </c:pt>
                <c:pt idx="4">
                  <c:v>27.167019027484145</c:v>
                </c:pt>
                <c:pt idx="5">
                  <c:v>26.38961038961039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78-467F-8526-CA7F7D518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981696"/>
        <c:axId val="1951992096"/>
      </c:barChart>
      <c:catAx>
        <c:axId val="195198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1992096"/>
        <c:crosses val="autoZero"/>
        <c:auto val="1"/>
        <c:lblAlgn val="ctr"/>
        <c:lblOffset val="100"/>
        <c:noMultiLvlLbl val="0"/>
      </c:catAx>
      <c:valAx>
        <c:axId val="19519920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198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969612978846101"/>
          <c:y val="6.5606366964071239E-2"/>
          <c:w val="0.55475925600370524"/>
          <c:h val="0.118801530877845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069897327789406"/>
          <c:y val="4.016050287274084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016226350967743E-2"/>
          <c:y val="0.21163573095751809"/>
          <c:w val="0.91353810872310792"/>
          <c:h val="0.613217359076953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Performance!$R$15</c:f>
              <c:strCache>
                <c:ptCount val="1"/>
                <c:pt idx="0">
                  <c:v>CHAINSAW8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Performance!$Q$16:$Q$21</c:f>
              <c:strCache>
                <c:ptCount val="6"/>
                <c:pt idx="0">
                  <c:v>gzip</c:v>
                </c:pt>
                <c:pt idx="1">
                  <c:v>bzip2</c:v>
                </c:pt>
                <c:pt idx="2">
                  <c:v>hmmer</c:v>
                </c:pt>
                <c:pt idx="3">
                  <c:v>lbm</c:v>
                </c:pt>
                <c:pt idx="4">
                  <c:v>parser</c:v>
                </c:pt>
                <c:pt idx="5">
                  <c:v>dwt53</c:v>
                </c:pt>
              </c:strCache>
            </c:strRef>
          </c:cat>
          <c:val>
            <c:numRef>
              <c:f>Performance!$R$16:$R$21</c:f>
              <c:numCache>
                <c:formatCode>General</c:formatCode>
                <c:ptCount val="6"/>
                <c:pt idx="0">
                  <c:v>86.840820309999998</c:v>
                </c:pt>
                <c:pt idx="1">
                  <c:v>100</c:v>
                </c:pt>
                <c:pt idx="2">
                  <c:v>60.735563699999993</c:v>
                </c:pt>
                <c:pt idx="3">
                  <c:v>25.093632960000001</c:v>
                </c:pt>
                <c:pt idx="4">
                  <c:v>82.754110609999998</c:v>
                </c:pt>
                <c:pt idx="5">
                  <c:v>96.462074509999994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AF-485E-876C-3B2196910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2438015"/>
        <c:axId val="1542440095"/>
      </c:barChart>
      <c:catAx>
        <c:axId val="154243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440095"/>
        <c:crosses val="autoZero"/>
        <c:auto val="1"/>
        <c:lblAlgn val="ctr"/>
        <c:lblOffset val="100"/>
        <c:noMultiLvlLbl val="0"/>
      </c:catAx>
      <c:valAx>
        <c:axId val="154244009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43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84919760327E-2"/>
          <c:y val="0.21919698766897944"/>
          <c:w val="0.90412991875945758"/>
          <c:h val="0.6358248254770924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commEnr!$W$7</c:f>
              <c:strCache>
                <c:ptCount val="1"/>
                <c:pt idx="0">
                  <c:v>Inter Chain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commEnr!$T$8:$T$24</c:f>
              <c:strCache>
                <c:ptCount val="16"/>
                <c:pt idx="0">
                  <c:v>gzip</c:v>
                </c:pt>
                <c:pt idx="3">
                  <c:v>bzip2</c:v>
                </c:pt>
                <c:pt idx="6">
                  <c:v>mcf2k</c:v>
                </c:pt>
                <c:pt idx="9">
                  <c:v>lbm</c:v>
                </c:pt>
                <c:pt idx="12">
                  <c:v>parser</c:v>
                </c:pt>
                <c:pt idx="15">
                  <c:v>dwt53</c:v>
                </c:pt>
              </c:strCache>
            </c:strRef>
          </c:cat>
          <c:val>
            <c:numRef>
              <c:f>commEnr!$W$8:$W$24</c:f>
              <c:numCache>
                <c:formatCode>General</c:formatCode>
                <c:ptCount val="17"/>
                <c:pt idx="1">
                  <c:v>0.44612299500000002</c:v>
                </c:pt>
                <c:pt idx="4">
                  <c:v>0.50033057800000003</c:v>
                </c:pt>
                <c:pt idx="7">
                  <c:v>0.33238636399999999</c:v>
                </c:pt>
                <c:pt idx="10">
                  <c:v>0.43478100900000005</c:v>
                </c:pt>
                <c:pt idx="13">
                  <c:v>0.53065539100000003</c:v>
                </c:pt>
                <c:pt idx="16">
                  <c:v>0.39506493600000003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E0-44A6-BAE6-9F8CEAA58D23}"/>
            </c:ext>
          </c:extLst>
        </c:ser>
        <c:ser>
          <c:idx val="3"/>
          <c:order val="1"/>
          <c:tx>
            <c:strRef>
              <c:f>commEnr!$X$7</c:f>
              <c:strCache>
                <c:ptCount val="1"/>
                <c:pt idx="0">
                  <c:v>Intra-Chain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commEnr!$T$8:$T$24</c:f>
              <c:strCache>
                <c:ptCount val="16"/>
                <c:pt idx="0">
                  <c:v>gzip</c:v>
                </c:pt>
                <c:pt idx="3">
                  <c:v>bzip2</c:v>
                </c:pt>
                <c:pt idx="6">
                  <c:v>mcf2k</c:v>
                </c:pt>
                <c:pt idx="9">
                  <c:v>lbm</c:v>
                </c:pt>
                <c:pt idx="12">
                  <c:v>parser</c:v>
                </c:pt>
                <c:pt idx="15">
                  <c:v>dwt53</c:v>
                </c:pt>
              </c:strCache>
            </c:strRef>
          </c:cat>
          <c:val>
            <c:numRef>
              <c:f>commEnr!$X$8:$X$24</c:f>
              <c:numCache>
                <c:formatCode>General</c:formatCode>
                <c:ptCount val="17"/>
                <c:pt idx="1">
                  <c:v>0.13034759400000001</c:v>
                </c:pt>
                <c:pt idx="4">
                  <c:v>0.12809917400000001</c:v>
                </c:pt>
                <c:pt idx="7">
                  <c:v>0.14261363599999999</c:v>
                </c:pt>
                <c:pt idx="10">
                  <c:v>0.12973868199999999</c:v>
                </c:pt>
                <c:pt idx="13">
                  <c:v>0.121564482</c:v>
                </c:pt>
                <c:pt idx="16">
                  <c:v>0.149350649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E0-44A6-BAE6-9F8CEAA58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614763967"/>
        <c:axId val="1614748991"/>
      </c:barChart>
      <c:catAx>
        <c:axId val="161476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748991"/>
        <c:crosses val="autoZero"/>
        <c:auto val="1"/>
        <c:lblAlgn val="ctr"/>
        <c:lblOffset val="100"/>
        <c:noMultiLvlLbl val="0"/>
      </c:catAx>
      <c:valAx>
        <c:axId val="161474899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76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Sheet1!$M$79</c:f>
              <c:strCache>
                <c:ptCount val="1"/>
                <c:pt idx="0">
                  <c:v>CGRA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Sheet1!$L$80:$L$96</c:f>
              <c:strCache>
                <c:ptCount val="16"/>
                <c:pt idx="0">
                  <c:v>gzip</c:v>
                </c:pt>
                <c:pt idx="3">
                  <c:v>bzip2</c:v>
                </c:pt>
                <c:pt idx="6">
                  <c:v>mcf2k</c:v>
                </c:pt>
                <c:pt idx="9">
                  <c:v>lbm</c:v>
                </c:pt>
                <c:pt idx="12">
                  <c:v>parser</c:v>
                </c:pt>
                <c:pt idx="15">
                  <c:v>dwt53</c:v>
                </c:pt>
              </c:strCache>
            </c:strRef>
          </c:cat>
          <c:val>
            <c:numRef>
              <c:f>Sheet1!$M$80:$M$96</c:f>
              <c:numCache>
                <c:formatCode>General</c:formatCode>
                <c:ptCount val="17"/>
                <c:pt idx="0">
                  <c:v>0.63568818514007297</c:v>
                </c:pt>
                <c:pt idx="3">
                  <c:v>0.66833199033037904</c:v>
                </c:pt>
                <c:pt idx="6">
                  <c:v>0.62474747474747505</c:v>
                </c:pt>
                <c:pt idx="9">
                  <c:v>0.65251125736058202</c:v>
                </c:pt>
                <c:pt idx="12">
                  <c:v>0.63441994247363398</c:v>
                </c:pt>
                <c:pt idx="15">
                  <c:v>0.60708748615725305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0-4C7C-94AE-4C93E8FBEB0D}"/>
            </c:ext>
          </c:extLst>
        </c:ser>
        <c:ser>
          <c:idx val="1"/>
          <c:order val="1"/>
          <c:tx>
            <c:strRef>
              <c:f>Sheet1!$N$79</c:f>
              <c:strCache>
                <c:ptCount val="1"/>
                <c:pt idx="0">
                  <c:v>Communication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Sheet1!$L$80:$L$96</c:f>
              <c:strCache>
                <c:ptCount val="16"/>
                <c:pt idx="0">
                  <c:v>gzip</c:v>
                </c:pt>
                <c:pt idx="3">
                  <c:v>bzip2</c:v>
                </c:pt>
                <c:pt idx="6">
                  <c:v>mcf2k</c:v>
                </c:pt>
                <c:pt idx="9">
                  <c:v>lbm</c:v>
                </c:pt>
                <c:pt idx="12">
                  <c:v>parser</c:v>
                </c:pt>
                <c:pt idx="15">
                  <c:v>dwt53</c:v>
                </c:pt>
              </c:strCache>
            </c:strRef>
          </c:cat>
          <c:val>
            <c:numRef>
              <c:f>Sheet1!$N$80:$N$96</c:f>
              <c:numCache>
                <c:formatCode>General</c:formatCode>
                <c:ptCount val="17"/>
                <c:pt idx="1">
                  <c:v>0.262606577344702</c:v>
                </c:pt>
                <c:pt idx="4">
                  <c:v>0.30636583400483502</c:v>
                </c:pt>
                <c:pt idx="7">
                  <c:v>0.26792929292929302</c:v>
                </c:pt>
                <c:pt idx="10">
                  <c:v>0.26563907170072698</c:v>
                </c:pt>
                <c:pt idx="13">
                  <c:v>0.29578139980824503</c:v>
                </c:pt>
                <c:pt idx="16">
                  <c:v>0.23211517165005499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40-4C7C-94AE-4C93E8FBEB0D}"/>
            </c:ext>
          </c:extLst>
        </c:ser>
        <c:ser>
          <c:idx val="2"/>
          <c:order val="2"/>
          <c:tx>
            <c:strRef>
              <c:f>Sheet1!$O$79</c:f>
              <c:strCache>
                <c:ptCount val="1"/>
                <c:pt idx="0">
                  <c:v>Ops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Sheet1!$L$80:$L$96</c:f>
              <c:strCache>
                <c:ptCount val="16"/>
                <c:pt idx="0">
                  <c:v>gzip</c:v>
                </c:pt>
                <c:pt idx="3">
                  <c:v>bzip2</c:v>
                </c:pt>
                <c:pt idx="6">
                  <c:v>mcf2k</c:v>
                </c:pt>
                <c:pt idx="9">
                  <c:v>lbm</c:v>
                </c:pt>
                <c:pt idx="12">
                  <c:v>parser</c:v>
                </c:pt>
                <c:pt idx="15">
                  <c:v>dwt53</c:v>
                </c:pt>
              </c:strCache>
            </c:strRef>
          </c:cat>
          <c:val>
            <c:numRef>
              <c:f>Sheet1!$O$80:$O$96</c:f>
              <c:numCache>
                <c:formatCode>General</c:formatCode>
                <c:ptCount val="17"/>
                <c:pt idx="1">
                  <c:v>0.18014616321559099</c:v>
                </c:pt>
                <c:pt idx="4">
                  <c:v>0.18082191780821899</c:v>
                </c:pt>
                <c:pt idx="7">
                  <c:v>0.18030303030302999</c:v>
                </c:pt>
                <c:pt idx="10">
                  <c:v>0.18195358503636999</c:v>
                </c:pt>
                <c:pt idx="13">
                  <c:v>0.180920421860019</c:v>
                </c:pt>
                <c:pt idx="16">
                  <c:v>0.180730897009967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40-4C7C-94AE-4C93E8FBEB0D}"/>
            </c:ext>
          </c:extLst>
        </c:ser>
        <c:ser>
          <c:idx val="3"/>
          <c:order val="3"/>
          <c:tx>
            <c:strRef>
              <c:f>Sheet1!$P$79</c:f>
              <c:strCache>
                <c:ptCount val="1"/>
                <c:pt idx="0">
                  <c:v>F/D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Sheet1!$L$80:$L$96</c:f>
              <c:strCache>
                <c:ptCount val="16"/>
                <c:pt idx="0">
                  <c:v>gzip</c:v>
                </c:pt>
                <c:pt idx="3">
                  <c:v>bzip2</c:v>
                </c:pt>
                <c:pt idx="6">
                  <c:v>mcf2k</c:v>
                </c:pt>
                <c:pt idx="9">
                  <c:v>lbm</c:v>
                </c:pt>
                <c:pt idx="12">
                  <c:v>parser</c:v>
                </c:pt>
                <c:pt idx="15">
                  <c:v>dwt53</c:v>
                </c:pt>
              </c:strCache>
            </c:strRef>
          </c:cat>
          <c:val>
            <c:numRef>
              <c:f>Sheet1!$P$80:$P$96</c:f>
              <c:numCache>
                <c:formatCode>General</c:formatCode>
                <c:ptCount val="17"/>
                <c:pt idx="1">
                  <c:v>7.7710109622411705E-2</c:v>
                </c:pt>
                <c:pt idx="4">
                  <c:v>7.8001611603545504E-2</c:v>
                </c:pt>
                <c:pt idx="7">
                  <c:v>7.7777777777777807E-2</c:v>
                </c:pt>
                <c:pt idx="10">
                  <c:v>7.8489781780394896E-2</c:v>
                </c:pt>
                <c:pt idx="13">
                  <c:v>7.8044103547459304E-2</c:v>
                </c:pt>
                <c:pt idx="16">
                  <c:v>7.7962347729789605E-2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40-4C7C-94AE-4C93E8FBE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-2099982936"/>
        <c:axId val="-2099893672"/>
      </c:barChart>
      <c:catAx>
        <c:axId val="-2099982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893672"/>
        <c:crosses val="autoZero"/>
        <c:auto val="1"/>
        <c:lblAlgn val="ctr"/>
        <c:lblOffset val="100"/>
        <c:noMultiLvlLbl val="0"/>
      </c:catAx>
      <c:valAx>
        <c:axId val="-2099893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9829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19918509349984601"/>
          <c:y val="9.48669226767547E-2"/>
          <c:w val="0.60596092213893804"/>
          <c:h val="6.18702593531154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CE3B8-1476-4926-8464-4659320F1B11}" type="datetimeFigureOut">
              <a:rPr lang="en-CA" smtClean="0"/>
              <a:t>2016-11-24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3DCD-DE0F-47C2-8CD9-F2AFA4F8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65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As the accelerator size keep growing,</a:t>
            </a:r>
            <a:r>
              <a:rPr lang="en-CA" baseline="0" dirty="0" smtClean="0"/>
              <a:t> keeping all the nodes busy like using pipelining techniques becomes challenging. Therefore, making fabric bigger leads idleness and static power issue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976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Traditionally moving data was free in</a:t>
            </a:r>
            <a:r>
              <a:rPr lang="en-CA" baseline="0" dirty="0" smtClean="0"/>
              <a:t> compare to computation, but that’s not true anymore.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59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Chainsaw is an accelerator and only</a:t>
            </a:r>
            <a:r>
              <a:rPr lang="en-CA" baseline="0" dirty="0" smtClean="0"/>
              <a:t> focuses on hot paths.</a:t>
            </a:r>
          </a:p>
          <a:p>
            <a:r>
              <a:rPr lang="en-CA" baseline="0" dirty="0" smtClean="0"/>
              <a:t>The rest of the program runs on the main processor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95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395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4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Traditionally moving data was free in</a:t>
            </a:r>
            <a:r>
              <a:rPr lang="en-CA" baseline="0" dirty="0" smtClean="0"/>
              <a:t> compare to computation, but that’s not true anymore.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53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Central</a:t>
            </a:r>
            <a:r>
              <a:rPr lang="en-CA" baseline="0" dirty="0" smtClean="0"/>
              <a:t> register file is the core problem we could solve. We also could manage to reduce fetch and decode cost by adopting our architecture to only </a:t>
            </a:r>
            <a:r>
              <a:rPr lang="en-CA" baseline="0" dirty="0" err="1" smtClean="0"/>
              <a:t>acceleratable</a:t>
            </a:r>
            <a:r>
              <a:rPr lang="en-CA" baseline="0" dirty="0" smtClean="0"/>
              <a:t> region of the code.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12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82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41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Chainsaw is an accelerator and only</a:t>
            </a:r>
            <a:r>
              <a:rPr lang="en-CA" baseline="0" dirty="0" smtClean="0"/>
              <a:t> focuses on hot paths.</a:t>
            </a:r>
          </a:p>
          <a:p>
            <a:r>
              <a:rPr lang="en-CA" baseline="0" dirty="0" smtClean="0"/>
              <a:t>The rest of the program runs on the main processor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3DCD-DE0F-47C2-8CD9-F2AFA4F8DFA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620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06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46643-A70F-45FC-83E1-18B5502A98F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81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328B-8135-4B79-9088-9E4E4E56253B}" type="datetime1">
              <a:rPr lang="en-CA" smtClean="0"/>
              <a:t>2016-11-24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31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82-D1A7-4860-9BA6-7B97F7E5F0D9}" type="datetime1">
              <a:rPr lang="en-CA" smtClean="0"/>
              <a:t>2016-11-24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12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7D1-46C0-44CF-A5DE-F6EE63DCAEEB}" type="datetime1">
              <a:rPr lang="en-CA" smtClean="0"/>
              <a:t>2016-11-24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488-C1DC-4102-8CF2-51C9C356789B}" type="datetime1">
              <a:rPr lang="en-CA" smtClean="0"/>
              <a:t>2016-11-24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00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180-2A38-4A73-9975-E09232A47EA7}" type="datetime1">
              <a:rPr lang="en-CA" smtClean="0"/>
              <a:t>2016-11-24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73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E57-539A-4B81-A13F-4AF3A0E2456D}" type="datetime1">
              <a:rPr lang="en-CA" smtClean="0"/>
              <a:t>2016-11-24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37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50A2-A0D1-4836-A640-F63CADEDAEC4}" type="datetime1">
              <a:rPr lang="en-CA" smtClean="0"/>
              <a:t>2016-11-24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34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6E1-3DFB-46FF-8A5B-1FA5A39B4E27}" type="datetime1">
              <a:rPr lang="en-CA" smtClean="0"/>
              <a:t>2016-11-24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07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D980-B99D-4B77-B3C7-24824F7D2A9B}" type="datetime1">
              <a:rPr lang="en-CA" smtClean="0"/>
              <a:t>2016-11-24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3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897-2E2B-48D4-9A2F-34C9E81C2FDC}" type="datetime1">
              <a:rPr lang="en-CA" smtClean="0"/>
              <a:t>2016-11-24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8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A356-5C78-4079-B8C7-2D1BA58F0B8F}" type="datetime1">
              <a:rPr lang="en-CA" smtClean="0"/>
              <a:t>2016-11-24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1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5E54-E283-4DDD-B009-9AB76D6AF33F}" type="datetime1">
              <a:rPr lang="en-CA" smtClean="0"/>
              <a:t>2016-11-24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181" y="63408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5F39-BDE1-4401-97B3-6C285D56EBB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86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CHAINSAW</a:t>
            </a:r>
            <a:br>
              <a:rPr lang="en-CA" b="1" dirty="0" smtClean="0"/>
            </a:br>
            <a:r>
              <a:rPr lang="en-CA" sz="3200" b="1" dirty="0" smtClean="0"/>
              <a:t>Von-Neumann </a:t>
            </a:r>
            <a:r>
              <a:rPr lang="en-CA" sz="3200" b="1" dirty="0"/>
              <a:t>Accelerators To </a:t>
            </a:r>
            <a:r>
              <a:rPr lang="en-CA" sz="3200" b="1" dirty="0" smtClean="0"/>
              <a:t/>
            </a:r>
            <a:br>
              <a:rPr lang="en-CA" sz="3200" b="1" dirty="0" smtClean="0"/>
            </a:br>
            <a:r>
              <a:rPr lang="en-CA" sz="3200" b="1" dirty="0" smtClean="0"/>
              <a:t>Leverage </a:t>
            </a:r>
            <a:r>
              <a:rPr lang="en-CA" sz="3200" b="1" dirty="0"/>
              <a:t>Fused Instruction Chains</a:t>
            </a:r>
            <a:endParaRPr lang="en-C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2525"/>
            <a:ext cx="6858000" cy="1655762"/>
          </a:xfrm>
        </p:spPr>
        <p:txBody>
          <a:bodyPr/>
          <a:lstStyle/>
          <a:p>
            <a:r>
              <a:rPr lang="en-CA" dirty="0" smtClean="0"/>
              <a:t>Amirali Sharifian, </a:t>
            </a:r>
            <a:r>
              <a:rPr lang="en-CA" b="1" dirty="0" smtClean="0"/>
              <a:t>Snehasish Kumar</a:t>
            </a:r>
            <a:r>
              <a:rPr lang="en-CA" dirty="0" smtClean="0"/>
              <a:t>, Apala Guha, Arrvindh Shriraman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1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8555"/>
            <a:ext cx="5660312" cy="13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 smtClean="0"/>
              <a:t>How </a:t>
            </a:r>
            <a:r>
              <a:rPr lang="en-CA" sz="4000" b="1" dirty="0"/>
              <a:t>to form chains</a:t>
            </a:r>
            <a:r>
              <a:rPr lang="en-CA" sz="4000" b="1" dirty="0" smtClean="0"/>
              <a:t>? Optimize for ILP 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10</a:t>
            </a:fld>
            <a:endParaRPr lang="en-CA"/>
          </a:p>
        </p:txBody>
      </p:sp>
      <p:sp>
        <p:nvSpPr>
          <p:cNvPr id="140" name="Rounded Rectangle 139"/>
          <p:cNvSpPr/>
          <p:nvPr/>
        </p:nvSpPr>
        <p:spPr>
          <a:xfrm>
            <a:off x="1919819" y="5099110"/>
            <a:ext cx="6255508" cy="1587879"/>
          </a:xfrm>
          <a:prstGeom prst="roundRect">
            <a:avLst/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smtClean="0"/>
              <a:t>Same </a:t>
            </a:r>
            <a:r>
              <a:rPr lang="en-CA" sz="4000" dirty="0"/>
              <a:t>ILP as the </a:t>
            </a:r>
            <a:r>
              <a:rPr lang="en-CA" sz="4000" dirty="0" err="1"/>
              <a:t>prog</a:t>
            </a:r>
            <a:r>
              <a:rPr lang="en-CA" sz="4000" dirty="0"/>
              <a:t>.</a:t>
            </a:r>
          </a:p>
          <a:p>
            <a:pPr algn="ctr"/>
            <a:r>
              <a:rPr lang="en-CA" sz="4000" dirty="0" smtClean="0"/>
              <a:t>Increased </a:t>
            </a:r>
            <a:r>
              <a:rPr lang="en-CA" sz="4000" dirty="0"/>
              <a:t>communication</a:t>
            </a:r>
          </a:p>
        </p:txBody>
      </p:sp>
      <p:pic>
        <p:nvPicPr>
          <p:cNvPr id="141" name="Picture 2" descr="Image result for red 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73" y="5944098"/>
            <a:ext cx="404088" cy="51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4" descr="Image result for green t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38" b="86752" l="8547" r="884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86" y="5262105"/>
            <a:ext cx="797632" cy="79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210103" y="1337884"/>
            <a:ext cx="3168820" cy="3615327"/>
            <a:chOff x="5458808" y="1244620"/>
            <a:chExt cx="3185684" cy="3634566"/>
          </a:xfrm>
        </p:grpSpPr>
        <p:sp>
          <p:nvSpPr>
            <p:cNvPr id="34" name="Oval 33"/>
            <p:cNvSpPr/>
            <p:nvPr/>
          </p:nvSpPr>
          <p:spPr>
            <a:xfrm>
              <a:off x="7390156" y="2050123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390156" y="3102138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cxnSp>
          <p:nvCxnSpPr>
            <p:cNvPr id="36" name="Straight Arrow Connector 35"/>
            <p:cNvCxnSpPr>
              <a:stCxn id="34" idx="4"/>
              <a:endCxn id="35" idx="0"/>
            </p:cNvCxnSpPr>
            <p:nvPr/>
          </p:nvCxnSpPr>
          <p:spPr>
            <a:xfrm>
              <a:off x="7676225" y="2622259"/>
              <a:ext cx="0" cy="4798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558732" y="2029507"/>
              <a:ext cx="66420" cy="58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4</a:t>
              </a:r>
              <a:endParaRPr lang="en-CA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1875" y="3092996"/>
              <a:ext cx="66420" cy="58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5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7385267" y="4191931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69953" y="4208157"/>
              <a:ext cx="402759" cy="58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6</a:t>
              </a:r>
            </a:p>
          </p:txBody>
        </p:sp>
        <p:cxnSp>
          <p:nvCxnSpPr>
            <p:cNvPr id="41" name="Straight Arrow Connector 40"/>
            <p:cNvCxnSpPr>
              <a:stCxn id="35" idx="4"/>
              <a:endCxn id="39" idx="0"/>
            </p:cNvCxnSpPr>
            <p:nvPr/>
          </p:nvCxnSpPr>
          <p:spPr>
            <a:xfrm flipH="1">
              <a:off x="7671336" y="3674275"/>
              <a:ext cx="4889" cy="517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160899" y="1528240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160899" y="2580255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442076" y="2100376"/>
              <a:ext cx="0" cy="4798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329475" y="1507622"/>
              <a:ext cx="66420" cy="58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1</a:t>
              </a:r>
              <a:endParaRPr lang="en-CA" sz="36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2617" y="2571113"/>
              <a:ext cx="66420" cy="58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2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156010" y="3670048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0696" y="3686274"/>
              <a:ext cx="402759" cy="58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3</a:t>
              </a:r>
            </a:p>
          </p:txBody>
        </p:sp>
        <p:cxnSp>
          <p:nvCxnSpPr>
            <p:cNvPr id="51" name="Straight Arrow Connector 50"/>
            <p:cNvCxnSpPr>
              <a:stCxn id="43" idx="4"/>
              <a:endCxn id="48" idx="0"/>
            </p:cNvCxnSpPr>
            <p:nvPr/>
          </p:nvCxnSpPr>
          <p:spPr>
            <a:xfrm flipH="1">
              <a:off x="6442079" y="3152392"/>
              <a:ext cx="4889" cy="517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2" idx="6"/>
              <a:endCxn id="34" idx="2"/>
            </p:cNvCxnSpPr>
            <p:nvPr/>
          </p:nvCxnSpPr>
          <p:spPr>
            <a:xfrm>
              <a:off x="6733035" y="1814308"/>
              <a:ext cx="657121" cy="5218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6026549" y="2412937"/>
              <a:ext cx="786582" cy="1996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278042" y="1814308"/>
              <a:ext cx="786582" cy="30648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064804" y="1421610"/>
              <a:ext cx="786582" cy="78414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75318" y="1244620"/>
              <a:ext cx="561136" cy="526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/>
                <a:t>C1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83356" y="1486920"/>
              <a:ext cx="561136" cy="526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/>
                <a:t>C2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58808" y="2075249"/>
              <a:ext cx="561136" cy="526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/>
                <a:t>C3</a:t>
              </a:r>
            </a:p>
          </p:txBody>
        </p:sp>
      </p:grpSp>
      <p:sp>
        <p:nvSpPr>
          <p:cNvPr id="49" name="Oval 48"/>
          <p:cNvSpPr/>
          <p:nvPr/>
        </p:nvSpPr>
        <p:spPr>
          <a:xfrm>
            <a:off x="7160428" y="2535734"/>
            <a:ext cx="569107" cy="5691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7328112" y="2515228"/>
            <a:ext cx="6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4</a:t>
            </a:r>
            <a:endParaRPr lang="en-CA" sz="3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60428" y="3069506"/>
            <a:ext cx="569107" cy="584775"/>
            <a:chOff x="6378550" y="2493993"/>
            <a:chExt cx="569107" cy="584775"/>
          </a:xfrm>
        </p:grpSpPr>
        <p:sp>
          <p:nvSpPr>
            <p:cNvPr id="53" name="Oval 52"/>
            <p:cNvSpPr/>
            <p:nvPr/>
          </p:nvSpPr>
          <p:spPr>
            <a:xfrm>
              <a:off x="6378550" y="2503087"/>
              <a:ext cx="569107" cy="5691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29466" y="2493993"/>
              <a:ext cx="66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5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55563" y="3640186"/>
            <a:ext cx="569107" cy="600915"/>
            <a:chOff x="7155565" y="3380747"/>
            <a:chExt cx="569107" cy="600915"/>
          </a:xfrm>
        </p:grpSpPr>
        <p:sp>
          <p:nvSpPr>
            <p:cNvPr id="66" name="Oval 65"/>
            <p:cNvSpPr/>
            <p:nvPr/>
          </p:nvSpPr>
          <p:spPr>
            <a:xfrm>
              <a:off x="7155565" y="3380747"/>
              <a:ext cx="569107" cy="5691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39803" y="3396887"/>
              <a:ext cx="400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6</a:t>
              </a:r>
            </a:p>
          </p:txBody>
        </p:sp>
      </p:grpSp>
      <p:sp>
        <p:nvSpPr>
          <p:cNvPr id="69" name="Oval 68"/>
          <p:cNvSpPr/>
          <p:nvPr/>
        </p:nvSpPr>
        <p:spPr>
          <a:xfrm>
            <a:off x="5937678" y="2016614"/>
            <a:ext cx="569107" cy="5691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70" name="Oval 69"/>
          <p:cNvSpPr/>
          <p:nvPr/>
        </p:nvSpPr>
        <p:spPr>
          <a:xfrm>
            <a:off x="5937678" y="3063060"/>
            <a:ext cx="569107" cy="5691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217367" y="2585721"/>
            <a:ext cx="0" cy="477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05362" y="1996105"/>
            <a:ext cx="6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1</a:t>
            </a:r>
            <a:endParaRPr lang="en-CA" sz="3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088593" y="3053967"/>
            <a:ext cx="6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32815" y="3610377"/>
            <a:ext cx="569107" cy="600916"/>
            <a:chOff x="5150937" y="3465555"/>
            <a:chExt cx="569107" cy="600916"/>
          </a:xfrm>
        </p:grpSpPr>
        <p:sp>
          <p:nvSpPr>
            <p:cNvPr id="74" name="Oval 73"/>
            <p:cNvSpPr/>
            <p:nvPr/>
          </p:nvSpPr>
          <p:spPr>
            <a:xfrm>
              <a:off x="5150937" y="3465555"/>
              <a:ext cx="569107" cy="5691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35175" y="3481696"/>
              <a:ext cx="400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3</a:t>
              </a:r>
            </a:p>
          </p:txBody>
        </p:sp>
      </p:grpSp>
      <p:cxnSp>
        <p:nvCxnSpPr>
          <p:cNvPr id="77" name="Straight Arrow Connector 76"/>
          <p:cNvCxnSpPr>
            <a:stCxn id="69" idx="6"/>
            <a:endCxn id="49" idx="2"/>
          </p:cNvCxnSpPr>
          <p:nvPr/>
        </p:nvCxnSpPr>
        <p:spPr>
          <a:xfrm>
            <a:off x="6506786" y="2301168"/>
            <a:ext cx="653643" cy="519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804040" y="2896629"/>
            <a:ext cx="782418" cy="142295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ounded Rectangle 78"/>
          <p:cNvSpPr/>
          <p:nvPr/>
        </p:nvSpPr>
        <p:spPr>
          <a:xfrm>
            <a:off x="7048908" y="2440314"/>
            <a:ext cx="782418" cy="198488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ounded Rectangle 79"/>
          <p:cNvSpPr/>
          <p:nvPr/>
        </p:nvSpPr>
        <p:spPr>
          <a:xfrm>
            <a:off x="5842092" y="1910548"/>
            <a:ext cx="782418" cy="77999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TextBox 80"/>
          <p:cNvSpPr txBox="1"/>
          <p:nvPr/>
        </p:nvSpPr>
        <p:spPr>
          <a:xfrm>
            <a:off x="6052658" y="1429748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C1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39803" y="1874051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C2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39304" y="2560727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C3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1483" y="817465"/>
            <a:ext cx="2646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Chained DFG</a:t>
            </a:r>
            <a:endParaRPr lang="en-CA" sz="3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894933" y="865781"/>
            <a:ext cx="1920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Schedule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671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How much communication is within chains?</a:t>
            </a:r>
            <a:endParaRPr lang="en-US" sz="3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71125" y="5455083"/>
            <a:ext cx="8073420" cy="885778"/>
          </a:xfrm>
          <a:prstGeom prst="roundRect">
            <a:avLst/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/>
              <a:t>40-60% </a:t>
            </a:r>
            <a:r>
              <a:rPr lang="en-CA" sz="4000" dirty="0" smtClean="0"/>
              <a:t>of communication localized</a:t>
            </a:r>
            <a:endParaRPr lang="en-CA" sz="40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712705"/>
              </p:ext>
            </p:extLst>
          </p:nvPr>
        </p:nvGraphicFramePr>
        <p:xfrm>
          <a:off x="1" y="838200"/>
          <a:ext cx="9143999" cy="429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640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12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How </a:t>
            </a:r>
            <a:r>
              <a:rPr lang="en-US" sz="4000" b="1" dirty="0"/>
              <a:t>to extract – </a:t>
            </a:r>
            <a:r>
              <a:rPr lang="en-US" sz="4000" b="1" i="1" dirty="0"/>
              <a:t>longer</a:t>
            </a:r>
            <a:r>
              <a:rPr lang="en-US" sz="4000" b="1" dirty="0"/>
              <a:t> – Chains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813" y="1019106"/>
            <a:ext cx="1842760" cy="18706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177809" y="2448582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521674" y="1894969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818819" y="1901076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818818" y="1194846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>
            <a:stCxn id="14" idx="3"/>
            <a:endCxn id="12" idx="7"/>
          </p:cNvCxnSpPr>
          <p:nvPr/>
        </p:nvCxnSpPr>
        <p:spPr>
          <a:xfrm flipH="1">
            <a:off x="2475705" y="2198972"/>
            <a:ext cx="394225" cy="300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5"/>
            <a:endCxn id="12" idx="1"/>
          </p:cNvCxnSpPr>
          <p:nvPr/>
        </p:nvCxnSpPr>
        <p:spPr>
          <a:xfrm>
            <a:off x="1819568" y="2192863"/>
            <a:ext cx="409350" cy="306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4" idx="0"/>
          </p:cNvCxnSpPr>
          <p:nvPr/>
        </p:nvCxnSpPr>
        <p:spPr>
          <a:xfrm>
            <a:off x="2993322" y="1543853"/>
            <a:ext cx="1" cy="357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>
            <a:off x="2394193" y="2889787"/>
            <a:ext cx="1760985" cy="8364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8" idx="0"/>
          </p:cNvCxnSpPr>
          <p:nvPr/>
        </p:nvCxnSpPr>
        <p:spPr>
          <a:xfrm flipH="1">
            <a:off x="1120242" y="2889787"/>
            <a:ext cx="1273951" cy="8925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153082" y="2978686"/>
            <a:ext cx="2563363" cy="6496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400" b="1" dirty="0">
                <a:solidFill>
                  <a:sysClr val="windowText" lastClr="000000"/>
                </a:solidFill>
              </a:rPr>
              <a:t>Control Flow</a:t>
            </a:r>
          </a:p>
        </p:txBody>
      </p:sp>
      <p:sp>
        <p:nvSpPr>
          <p:cNvPr id="75" name="Freeform 74"/>
          <p:cNvSpPr/>
          <p:nvPr/>
        </p:nvSpPr>
        <p:spPr>
          <a:xfrm>
            <a:off x="2109752" y="1088904"/>
            <a:ext cx="1144234" cy="1782884"/>
          </a:xfrm>
          <a:custGeom>
            <a:avLst/>
            <a:gdLst>
              <a:gd name="connsiteX0" fmla="*/ 736030 w 1144234"/>
              <a:gd name="connsiteY0" fmla="*/ 0 h 1782884"/>
              <a:gd name="connsiteX1" fmla="*/ 1062591 w 1144234"/>
              <a:gd name="connsiteY1" fmla="*/ 0 h 1782884"/>
              <a:gd name="connsiteX2" fmla="*/ 1144234 w 1144234"/>
              <a:gd name="connsiteY2" fmla="*/ 81643 h 1782884"/>
              <a:gd name="connsiteX3" fmla="*/ 1144234 w 1144234"/>
              <a:gd name="connsiteY3" fmla="*/ 1278033 h 1782884"/>
              <a:gd name="connsiteX4" fmla="*/ 1062591 w 1144234"/>
              <a:gd name="connsiteY4" fmla="*/ 1359676 h 1782884"/>
              <a:gd name="connsiteX5" fmla="*/ 736030 w 1144234"/>
              <a:gd name="connsiteY5" fmla="*/ 1359676 h 1782884"/>
              <a:gd name="connsiteX6" fmla="*/ 704251 w 1144234"/>
              <a:gd name="connsiteY6" fmla="*/ 1353260 h 1782884"/>
              <a:gd name="connsiteX7" fmla="*/ 699587 w 1144234"/>
              <a:gd name="connsiteY7" fmla="*/ 1350116 h 1782884"/>
              <a:gd name="connsiteX8" fmla="*/ 321310 w 1144234"/>
              <a:gd name="connsiteY8" fmla="*/ 1760733 h 1782884"/>
              <a:gd name="connsiteX9" fmla="*/ 224241 w 1144234"/>
              <a:gd name="connsiteY9" fmla="*/ 1764712 h 1782884"/>
              <a:gd name="connsiteX10" fmla="*/ 22151 w 1144234"/>
              <a:gd name="connsiteY10" fmla="*/ 1578539 h 1782884"/>
              <a:gd name="connsiteX11" fmla="*/ 18172 w 1144234"/>
              <a:gd name="connsiteY11" fmla="*/ 1481469 h 1782884"/>
              <a:gd name="connsiteX12" fmla="*/ 654387 w 1144234"/>
              <a:gd name="connsiteY12" fmla="*/ 790862 h 1782884"/>
              <a:gd name="connsiteX13" fmla="*/ 654387 w 1144234"/>
              <a:gd name="connsiteY13" fmla="*/ 81643 h 1782884"/>
              <a:gd name="connsiteX14" fmla="*/ 736030 w 1144234"/>
              <a:gd name="connsiteY14" fmla="*/ 0 h 178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4234" h="1782884">
                <a:moveTo>
                  <a:pt x="736030" y="0"/>
                </a:moveTo>
                <a:lnTo>
                  <a:pt x="1062591" y="0"/>
                </a:lnTo>
                <a:cubicBezTo>
                  <a:pt x="1107681" y="0"/>
                  <a:pt x="1144234" y="36553"/>
                  <a:pt x="1144234" y="81643"/>
                </a:cubicBezTo>
                <a:lnTo>
                  <a:pt x="1144234" y="1278033"/>
                </a:lnTo>
                <a:cubicBezTo>
                  <a:pt x="1144234" y="1323123"/>
                  <a:pt x="1107681" y="1359676"/>
                  <a:pt x="1062591" y="1359676"/>
                </a:cubicBezTo>
                <a:lnTo>
                  <a:pt x="736030" y="1359676"/>
                </a:lnTo>
                <a:cubicBezTo>
                  <a:pt x="724758" y="1359676"/>
                  <a:pt x="714019" y="1357392"/>
                  <a:pt x="704251" y="1353260"/>
                </a:cubicBezTo>
                <a:lnTo>
                  <a:pt x="699587" y="1350116"/>
                </a:lnTo>
                <a:lnTo>
                  <a:pt x="321310" y="1760733"/>
                </a:lnTo>
                <a:cubicBezTo>
                  <a:pt x="295604" y="1788637"/>
                  <a:pt x="252144" y="1790418"/>
                  <a:pt x="224241" y="1764712"/>
                </a:cubicBezTo>
                <a:lnTo>
                  <a:pt x="22151" y="1578539"/>
                </a:lnTo>
                <a:cubicBezTo>
                  <a:pt x="-5753" y="1552832"/>
                  <a:pt x="-7535" y="1509373"/>
                  <a:pt x="18172" y="1481469"/>
                </a:cubicBezTo>
                <a:lnTo>
                  <a:pt x="654387" y="790862"/>
                </a:lnTo>
                <a:lnTo>
                  <a:pt x="654387" y="81643"/>
                </a:lnTo>
                <a:cubicBezTo>
                  <a:pt x="654387" y="36553"/>
                  <a:pt x="690940" y="0"/>
                  <a:pt x="73603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9" name="Rounded Rectangle 68"/>
          <p:cNvSpPr/>
          <p:nvPr/>
        </p:nvSpPr>
        <p:spPr>
          <a:xfrm>
            <a:off x="1519853" y="1800879"/>
            <a:ext cx="442150" cy="5165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grpSp>
        <p:nvGrpSpPr>
          <p:cNvPr id="10" name="Group 9"/>
          <p:cNvGrpSpPr/>
          <p:nvPr/>
        </p:nvGrpSpPr>
        <p:grpSpPr>
          <a:xfrm>
            <a:off x="3275678" y="3726237"/>
            <a:ext cx="1758999" cy="1528184"/>
            <a:chOff x="117501" y="3726237"/>
            <a:chExt cx="1758999" cy="1528184"/>
          </a:xfrm>
        </p:grpSpPr>
        <p:sp>
          <p:nvSpPr>
            <p:cNvPr id="7" name="Rectangle 6"/>
            <p:cNvSpPr/>
            <p:nvPr/>
          </p:nvSpPr>
          <p:spPr>
            <a:xfrm>
              <a:off x="117501" y="3726237"/>
              <a:ext cx="1758999" cy="1528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Oval 45"/>
            <p:cNvSpPr/>
            <p:nvPr/>
          </p:nvSpPr>
          <p:spPr>
            <a:xfrm>
              <a:off x="807810" y="3935642"/>
              <a:ext cx="349007" cy="3490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7" name="Oval 46"/>
            <p:cNvSpPr/>
            <p:nvPr/>
          </p:nvSpPr>
          <p:spPr>
            <a:xfrm>
              <a:off x="805558" y="4668050"/>
              <a:ext cx="349007" cy="3490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54" name="Straight Arrow Connector 53"/>
            <p:cNvCxnSpPr>
              <a:stCxn id="46" idx="4"/>
              <a:endCxn id="47" idx="0"/>
            </p:cNvCxnSpPr>
            <p:nvPr/>
          </p:nvCxnSpPr>
          <p:spPr>
            <a:xfrm flipH="1">
              <a:off x="980060" y="4284649"/>
              <a:ext cx="2252" cy="3834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732918" y="3849192"/>
              <a:ext cx="487469" cy="12742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8" name="Rectangle 7"/>
          <p:cNvSpPr/>
          <p:nvPr/>
        </p:nvSpPr>
        <p:spPr>
          <a:xfrm>
            <a:off x="240742" y="3782386"/>
            <a:ext cx="1758999" cy="1528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17817" y="3930205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45737" y="4892231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499099" y="4396641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89256" y="4431036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cxnSp>
        <p:nvCxnSpPr>
          <p:cNvPr id="56" name="Straight Arrow Connector 55"/>
          <p:cNvCxnSpPr>
            <a:stCxn id="48" idx="3"/>
            <a:endCxn id="52" idx="7"/>
          </p:cNvCxnSpPr>
          <p:nvPr/>
        </p:nvCxnSpPr>
        <p:spPr>
          <a:xfrm flipH="1">
            <a:off x="687150" y="4228099"/>
            <a:ext cx="281776" cy="254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5"/>
            <a:endCxn id="51" idx="1"/>
          </p:cNvCxnSpPr>
          <p:nvPr/>
        </p:nvCxnSpPr>
        <p:spPr>
          <a:xfrm>
            <a:off x="1215713" y="4228101"/>
            <a:ext cx="334497" cy="219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5"/>
            <a:endCxn id="50" idx="1"/>
          </p:cNvCxnSpPr>
          <p:nvPr/>
        </p:nvCxnSpPr>
        <p:spPr>
          <a:xfrm>
            <a:off x="687150" y="4728930"/>
            <a:ext cx="309696" cy="214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3"/>
            <a:endCxn id="50" idx="7"/>
          </p:cNvCxnSpPr>
          <p:nvPr/>
        </p:nvCxnSpPr>
        <p:spPr>
          <a:xfrm flipH="1">
            <a:off x="1243633" y="4694537"/>
            <a:ext cx="306577" cy="248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 rot="2882621">
            <a:off x="575602" y="3773744"/>
            <a:ext cx="497613" cy="11524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ounded Rectangle 77"/>
          <p:cNvSpPr/>
          <p:nvPr/>
        </p:nvSpPr>
        <p:spPr>
          <a:xfrm rot="2882621">
            <a:off x="1133170" y="4203819"/>
            <a:ext cx="497613" cy="11524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3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13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How </a:t>
            </a:r>
            <a:r>
              <a:rPr lang="en-US" sz="4000" b="1" dirty="0"/>
              <a:t>to extract – </a:t>
            </a:r>
            <a:r>
              <a:rPr lang="en-US" sz="4000" b="1" i="1" dirty="0"/>
              <a:t>longer</a:t>
            </a:r>
            <a:r>
              <a:rPr lang="en-US" sz="4000" b="1" dirty="0"/>
              <a:t> – Chains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813" y="1019106"/>
            <a:ext cx="1842760" cy="18706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177809" y="2448582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521674" y="1894969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818819" y="1901076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818818" y="1194846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>
            <a:stCxn id="14" idx="3"/>
            <a:endCxn id="12" idx="7"/>
          </p:cNvCxnSpPr>
          <p:nvPr/>
        </p:nvCxnSpPr>
        <p:spPr>
          <a:xfrm flipH="1">
            <a:off x="2475705" y="2198972"/>
            <a:ext cx="394225" cy="300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5"/>
            <a:endCxn id="12" idx="1"/>
          </p:cNvCxnSpPr>
          <p:nvPr/>
        </p:nvCxnSpPr>
        <p:spPr>
          <a:xfrm>
            <a:off x="1819568" y="2192863"/>
            <a:ext cx="409350" cy="306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4" idx="0"/>
          </p:cNvCxnSpPr>
          <p:nvPr/>
        </p:nvCxnSpPr>
        <p:spPr>
          <a:xfrm>
            <a:off x="2993322" y="1543853"/>
            <a:ext cx="1" cy="357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>
            <a:off x="2394193" y="2889787"/>
            <a:ext cx="1760985" cy="8364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8" idx="0"/>
          </p:cNvCxnSpPr>
          <p:nvPr/>
        </p:nvCxnSpPr>
        <p:spPr>
          <a:xfrm flipH="1">
            <a:off x="1120242" y="2889787"/>
            <a:ext cx="1273951" cy="8925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48934" y="1305294"/>
            <a:ext cx="1842760" cy="18706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6553930" y="2734770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5897795" y="2181157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7194940" y="2187264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7194939" y="1481034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cxnSp>
        <p:nvCxnSpPr>
          <p:cNvPr id="33" name="Straight Arrow Connector 32"/>
          <p:cNvCxnSpPr>
            <a:stCxn id="31" idx="3"/>
            <a:endCxn id="29" idx="7"/>
          </p:cNvCxnSpPr>
          <p:nvPr/>
        </p:nvCxnSpPr>
        <p:spPr>
          <a:xfrm flipH="1">
            <a:off x="6851826" y="2485160"/>
            <a:ext cx="394225" cy="300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5"/>
            <a:endCxn id="29" idx="1"/>
          </p:cNvCxnSpPr>
          <p:nvPr/>
        </p:nvCxnSpPr>
        <p:spPr>
          <a:xfrm>
            <a:off x="6195689" y="2479051"/>
            <a:ext cx="409350" cy="306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1" idx="0"/>
          </p:cNvCxnSpPr>
          <p:nvPr/>
        </p:nvCxnSpPr>
        <p:spPr>
          <a:xfrm>
            <a:off x="7369443" y="1830041"/>
            <a:ext cx="1" cy="357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48934" y="3259518"/>
            <a:ext cx="1842760" cy="1502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6559308" y="4128907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6559307" y="3422677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cxnSp>
        <p:nvCxnSpPr>
          <p:cNvPr id="43" name="Straight Arrow Connector 42"/>
          <p:cNvCxnSpPr>
            <a:stCxn id="40" idx="4"/>
            <a:endCxn id="39" idx="0"/>
          </p:cNvCxnSpPr>
          <p:nvPr/>
        </p:nvCxnSpPr>
        <p:spPr>
          <a:xfrm>
            <a:off x="6733811" y="3771684"/>
            <a:ext cx="1" cy="357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530571" y="5777035"/>
                <a:ext cx="8216900" cy="555732"/>
              </a:xfrm>
              <a:prstGeom prst="roundRect">
                <a:avLst/>
              </a:prstGeom>
              <a:solidFill>
                <a:srgbClr val="2E75B6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600" dirty="0" smtClean="0"/>
                  <a:t>Larger Superblocks/Paths </a:t>
                </a:r>
                <a14:m>
                  <m:oMath xmlns:m="http://schemas.openxmlformats.org/officeDocument/2006/math"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CA" sz="3600" dirty="0" smtClean="0"/>
                  <a:t>Larger chains</a:t>
                </a:r>
                <a:endParaRPr lang="en-CA" sz="3600" dirty="0"/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71" y="5777035"/>
                <a:ext cx="8216900" cy="555732"/>
              </a:xfrm>
              <a:prstGeom prst="roundRect">
                <a:avLst/>
              </a:prstGeom>
              <a:blipFill>
                <a:blip r:embed="rId2"/>
                <a:stretch>
                  <a:fillRect l="-886" t="-11340" r="-812" b="-51546"/>
                </a:stretch>
              </a:blip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/>
          <p:cNvSpPr/>
          <p:nvPr/>
        </p:nvSpPr>
        <p:spPr>
          <a:xfrm>
            <a:off x="4234138" y="2477298"/>
            <a:ext cx="1255224" cy="7068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153082" y="2978686"/>
            <a:ext cx="2563363" cy="6496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400" b="1" dirty="0">
                <a:solidFill>
                  <a:sysClr val="windowText" lastClr="000000"/>
                </a:solidFill>
              </a:rPr>
              <a:t>Control Flow</a:t>
            </a:r>
          </a:p>
        </p:txBody>
      </p:sp>
      <p:sp>
        <p:nvSpPr>
          <p:cNvPr id="75" name="Freeform 74"/>
          <p:cNvSpPr/>
          <p:nvPr/>
        </p:nvSpPr>
        <p:spPr>
          <a:xfrm>
            <a:off x="2109752" y="1088904"/>
            <a:ext cx="1144234" cy="1782884"/>
          </a:xfrm>
          <a:custGeom>
            <a:avLst/>
            <a:gdLst>
              <a:gd name="connsiteX0" fmla="*/ 736030 w 1144234"/>
              <a:gd name="connsiteY0" fmla="*/ 0 h 1782884"/>
              <a:gd name="connsiteX1" fmla="*/ 1062591 w 1144234"/>
              <a:gd name="connsiteY1" fmla="*/ 0 h 1782884"/>
              <a:gd name="connsiteX2" fmla="*/ 1144234 w 1144234"/>
              <a:gd name="connsiteY2" fmla="*/ 81643 h 1782884"/>
              <a:gd name="connsiteX3" fmla="*/ 1144234 w 1144234"/>
              <a:gd name="connsiteY3" fmla="*/ 1278033 h 1782884"/>
              <a:gd name="connsiteX4" fmla="*/ 1062591 w 1144234"/>
              <a:gd name="connsiteY4" fmla="*/ 1359676 h 1782884"/>
              <a:gd name="connsiteX5" fmla="*/ 736030 w 1144234"/>
              <a:gd name="connsiteY5" fmla="*/ 1359676 h 1782884"/>
              <a:gd name="connsiteX6" fmla="*/ 704251 w 1144234"/>
              <a:gd name="connsiteY6" fmla="*/ 1353260 h 1782884"/>
              <a:gd name="connsiteX7" fmla="*/ 699587 w 1144234"/>
              <a:gd name="connsiteY7" fmla="*/ 1350116 h 1782884"/>
              <a:gd name="connsiteX8" fmla="*/ 321310 w 1144234"/>
              <a:gd name="connsiteY8" fmla="*/ 1760733 h 1782884"/>
              <a:gd name="connsiteX9" fmla="*/ 224241 w 1144234"/>
              <a:gd name="connsiteY9" fmla="*/ 1764712 h 1782884"/>
              <a:gd name="connsiteX10" fmla="*/ 22151 w 1144234"/>
              <a:gd name="connsiteY10" fmla="*/ 1578539 h 1782884"/>
              <a:gd name="connsiteX11" fmla="*/ 18172 w 1144234"/>
              <a:gd name="connsiteY11" fmla="*/ 1481469 h 1782884"/>
              <a:gd name="connsiteX12" fmla="*/ 654387 w 1144234"/>
              <a:gd name="connsiteY12" fmla="*/ 790862 h 1782884"/>
              <a:gd name="connsiteX13" fmla="*/ 654387 w 1144234"/>
              <a:gd name="connsiteY13" fmla="*/ 81643 h 1782884"/>
              <a:gd name="connsiteX14" fmla="*/ 736030 w 1144234"/>
              <a:gd name="connsiteY14" fmla="*/ 0 h 178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4234" h="1782884">
                <a:moveTo>
                  <a:pt x="736030" y="0"/>
                </a:moveTo>
                <a:lnTo>
                  <a:pt x="1062591" y="0"/>
                </a:lnTo>
                <a:cubicBezTo>
                  <a:pt x="1107681" y="0"/>
                  <a:pt x="1144234" y="36553"/>
                  <a:pt x="1144234" y="81643"/>
                </a:cubicBezTo>
                <a:lnTo>
                  <a:pt x="1144234" y="1278033"/>
                </a:lnTo>
                <a:cubicBezTo>
                  <a:pt x="1144234" y="1323123"/>
                  <a:pt x="1107681" y="1359676"/>
                  <a:pt x="1062591" y="1359676"/>
                </a:cubicBezTo>
                <a:lnTo>
                  <a:pt x="736030" y="1359676"/>
                </a:lnTo>
                <a:cubicBezTo>
                  <a:pt x="724758" y="1359676"/>
                  <a:pt x="714019" y="1357392"/>
                  <a:pt x="704251" y="1353260"/>
                </a:cubicBezTo>
                <a:lnTo>
                  <a:pt x="699587" y="1350116"/>
                </a:lnTo>
                <a:lnTo>
                  <a:pt x="321310" y="1760733"/>
                </a:lnTo>
                <a:cubicBezTo>
                  <a:pt x="295604" y="1788637"/>
                  <a:pt x="252144" y="1790418"/>
                  <a:pt x="224241" y="1764712"/>
                </a:cubicBezTo>
                <a:lnTo>
                  <a:pt x="22151" y="1578539"/>
                </a:lnTo>
                <a:cubicBezTo>
                  <a:pt x="-5753" y="1552832"/>
                  <a:pt x="-7535" y="1509373"/>
                  <a:pt x="18172" y="1481469"/>
                </a:cubicBezTo>
                <a:lnTo>
                  <a:pt x="654387" y="790862"/>
                </a:lnTo>
                <a:lnTo>
                  <a:pt x="654387" y="81643"/>
                </a:lnTo>
                <a:cubicBezTo>
                  <a:pt x="654387" y="36553"/>
                  <a:pt x="690940" y="0"/>
                  <a:pt x="73603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9" name="Rounded Rectangle 68"/>
          <p:cNvSpPr/>
          <p:nvPr/>
        </p:nvSpPr>
        <p:spPr>
          <a:xfrm>
            <a:off x="1519853" y="1800879"/>
            <a:ext cx="442150" cy="5165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grpSp>
        <p:nvGrpSpPr>
          <p:cNvPr id="10" name="Group 9"/>
          <p:cNvGrpSpPr/>
          <p:nvPr/>
        </p:nvGrpSpPr>
        <p:grpSpPr>
          <a:xfrm>
            <a:off x="3275678" y="3726237"/>
            <a:ext cx="1758999" cy="1528184"/>
            <a:chOff x="117501" y="3726237"/>
            <a:chExt cx="1758999" cy="1528184"/>
          </a:xfrm>
        </p:grpSpPr>
        <p:sp>
          <p:nvSpPr>
            <p:cNvPr id="7" name="Rectangle 6"/>
            <p:cNvSpPr/>
            <p:nvPr/>
          </p:nvSpPr>
          <p:spPr>
            <a:xfrm>
              <a:off x="117501" y="3726237"/>
              <a:ext cx="1758999" cy="1528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Oval 45"/>
            <p:cNvSpPr/>
            <p:nvPr/>
          </p:nvSpPr>
          <p:spPr>
            <a:xfrm>
              <a:off x="807810" y="3935642"/>
              <a:ext cx="349007" cy="3490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7" name="Oval 46"/>
            <p:cNvSpPr/>
            <p:nvPr/>
          </p:nvSpPr>
          <p:spPr>
            <a:xfrm>
              <a:off x="805558" y="4668050"/>
              <a:ext cx="349007" cy="3490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54" name="Straight Arrow Connector 53"/>
            <p:cNvCxnSpPr>
              <a:stCxn id="46" idx="4"/>
              <a:endCxn id="47" idx="0"/>
            </p:cNvCxnSpPr>
            <p:nvPr/>
          </p:nvCxnSpPr>
          <p:spPr>
            <a:xfrm flipH="1">
              <a:off x="980060" y="4284649"/>
              <a:ext cx="2252" cy="3834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732918" y="3849192"/>
              <a:ext cx="487469" cy="12742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8" name="Rectangle 7"/>
          <p:cNvSpPr/>
          <p:nvPr/>
        </p:nvSpPr>
        <p:spPr>
          <a:xfrm>
            <a:off x="240742" y="3782386"/>
            <a:ext cx="1758999" cy="1528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17817" y="3930205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45737" y="4892231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499099" y="4396641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89256" y="4431036"/>
            <a:ext cx="349007" cy="349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cxnSp>
        <p:nvCxnSpPr>
          <p:cNvPr id="56" name="Straight Arrow Connector 55"/>
          <p:cNvCxnSpPr>
            <a:stCxn id="48" idx="3"/>
            <a:endCxn id="52" idx="7"/>
          </p:cNvCxnSpPr>
          <p:nvPr/>
        </p:nvCxnSpPr>
        <p:spPr>
          <a:xfrm flipH="1">
            <a:off x="687150" y="4228099"/>
            <a:ext cx="281776" cy="254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5"/>
            <a:endCxn id="51" idx="1"/>
          </p:cNvCxnSpPr>
          <p:nvPr/>
        </p:nvCxnSpPr>
        <p:spPr>
          <a:xfrm>
            <a:off x="1215713" y="4228101"/>
            <a:ext cx="334497" cy="219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5"/>
            <a:endCxn id="50" idx="1"/>
          </p:cNvCxnSpPr>
          <p:nvPr/>
        </p:nvCxnSpPr>
        <p:spPr>
          <a:xfrm>
            <a:off x="687150" y="4728930"/>
            <a:ext cx="309696" cy="214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3"/>
            <a:endCxn id="50" idx="7"/>
          </p:cNvCxnSpPr>
          <p:nvPr/>
        </p:nvCxnSpPr>
        <p:spPr>
          <a:xfrm flipH="1">
            <a:off x="1243633" y="4694537"/>
            <a:ext cx="306577" cy="248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 rot="2882621">
            <a:off x="575602" y="3773744"/>
            <a:ext cx="497613" cy="11524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ounded Rectangle 77"/>
          <p:cNvSpPr/>
          <p:nvPr/>
        </p:nvSpPr>
        <p:spPr>
          <a:xfrm rot="2882621">
            <a:off x="1133170" y="4203819"/>
            <a:ext cx="497613" cy="11524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3" name="Freeform 82"/>
          <p:cNvSpPr/>
          <p:nvPr/>
        </p:nvSpPr>
        <p:spPr>
          <a:xfrm rot="3261200">
            <a:off x="5864983" y="1615942"/>
            <a:ext cx="2377733" cy="2670200"/>
          </a:xfrm>
          <a:custGeom>
            <a:avLst/>
            <a:gdLst>
              <a:gd name="connsiteX0" fmla="*/ 14343 w 2377733"/>
              <a:gd name="connsiteY0" fmla="*/ 280638 h 2670200"/>
              <a:gd name="connsiteX1" fmla="*/ 192707 w 2377733"/>
              <a:gd name="connsiteY1" fmla="*/ 31929 h 2670200"/>
              <a:gd name="connsiteX2" fmla="*/ 299478 w 2377733"/>
              <a:gd name="connsiteY2" fmla="*/ 14343 h 2670200"/>
              <a:gd name="connsiteX3" fmla="*/ 1274359 w 2377733"/>
              <a:gd name="connsiteY3" fmla="*/ 713490 h 2670200"/>
              <a:gd name="connsiteX4" fmla="*/ 1291945 w 2377733"/>
              <a:gd name="connsiteY4" fmla="*/ 820261 h 2670200"/>
              <a:gd name="connsiteX5" fmla="*/ 1113620 w 2377733"/>
              <a:gd name="connsiteY5" fmla="*/ 1068915 h 2670200"/>
              <a:gd name="connsiteX6" fmla="*/ 1113620 w 2377733"/>
              <a:gd name="connsiteY6" fmla="*/ 1399115 h 2670200"/>
              <a:gd name="connsiteX7" fmla="*/ 2345804 w 2377733"/>
              <a:gd name="connsiteY7" fmla="*/ 2282791 h 2670200"/>
              <a:gd name="connsiteX8" fmla="*/ 2363391 w 2377733"/>
              <a:gd name="connsiteY8" fmla="*/ 2389562 h 2670200"/>
              <a:gd name="connsiteX9" fmla="*/ 2185026 w 2377733"/>
              <a:gd name="connsiteY9" fmla="*/ 2638271 h 2670200"/>
              <a:gd name="connsiteX10" fmla="*/ 2078255 w 2377733"/>
              <a:gd name="connsiteY10" fmla="*/ 2655857 h 2670200"/>
              <a:gd name="connsiteX11" fmla="*/ 670204 w 2377733"/>
              <a:gd name="connsiteY11" fmla="*/ 1646056 h 2670200"/>
              <a:gd name="connsiteX12" fmla="*/ 639298 w 2377733"/>
              <a:gd name="connsiteY12" fmla="*/ 1596313 h 2670200"/>
              <a:gd name="connsiteX13" fmla="*/ 639945 w 2377733"/>
              <a:gd name="connsiteY13" fmla="*/ 1573957 h 2670200"/>
              <a:gd name="connsiteX14" fmla="*/ 638466 w 2377733"/>
              <a:gd name="connsiteY14" fmla="*/ 1566632 h 2670200"/>
              <a:gd name="connsiteX15" fmla="*/ 638466 w 2377733"/>
              <a:gd name="connsiteY15" fmla="*/ 822394 h 2670200"/>
              <a:gd name="connsiteX16" fmla="*/ 31929 w 2377733"/>
              <a:gd name="connsiteY16" fmla="*/ 387409 h 2670200"/>
              <a:gd name="connsiteX17" fmla="*/ 14343 w 2377733"/>
              <a:gd name="connsiteY17" fmla="*/ 280638 h 26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77733" h="2670200">
                <a:moveTo>
                  <a:pt x="14343" y="280638"/>
                </a:moveTo>
                <a:lnTo>
                  <a:pt x="192707" y="31929"/>
                </a:lnTo>
                <a:cubicBezTo>
                  <a:pt x="217335" y="-2411"/>
                  <a:pt x="265138" y="-10285"/>
                  <a:pt x="299478" y="14343"/>
                </a:cubicBezTo>
                <a:lnTo>
                  <a:pt x="1274359" y="713490"/>
                </a:lnTo>
                <a:cubicBezTo>
                  <a:pt x="1308699" y="738118"/>
                  <a:pt x="1316573" y="785921"/>
                  <a:pt x="1291945" y="820261"/>
                </a:cubicBezTo>
                <a:lnTo>
                  <a:pt x="1113620" y="1068915"/>
                </a:lnTo>
                <a:lnTo>
                  <a:pt x="1113620" y="1399115"/>
                </a:lnTo>
                <a:lnTo>
                  <a:pt x="2345804" y="2282791"/>
                </a:lnTo>
                <a:cubicBezTo>
                  <a:pt x="2380145" y="2307419"/>
                  <a:pt x="2388018" y="2355222"/>
                  <a:pt x="2363391" y="2389562"/>
                </a:cubicBezTo>
                <a:lnTo>
                  <a:pt x="2185026" y="2638271"/>
                </a:lnTo>
                <a:cubicBezTo>
                  <a:pt x="2160398" y="2672612"/>
                  <a:pt x="2112596" y="2680485"/>
                  <a:pt x="2078255" y="2655857"/>
                </a:cubicBezTo>
                <a:lnTo>
                  <a:pt x="670204" y="1646056"/>
                </a:lnTo>
                <a:cubicBezTo>
                  <a:pt x="653034" y="1633742"/>
                  <a:pt x="642480" y="1615635"/>
                  <a:pt x="639298" y="1596313"/>
                </a:cubicBezTo>
                <a:lnTo>
                  <a:pt x="639945" y="1573957"/>
                </a:lnTo>
                <a:lnTo>
                  <a:pt x="638466" y="1566632"/>
                </a:lnTo>
                <a:lnTo>
                  <a:pt x="638466" y="822394"/>
                </a:lnTo>
                <a:lnTo>
                  <a:pt x="31929" y="387409"/>
                </a:lnTo>
                <a:cubicBezTo>
                  <a:pt x="-2412" y="362781"/>
                  <a:pt x="-10285" y="314978"/>
                  <a:pt x="14343" y="28063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ounded Rectangle 83"/>
          <p:cNvSpPr/>
          <p:nvPr/>
        </p:nvSpPr>
        <p:spPr>
          <a:xfrm>
            <a:off x="5887362" y="2089938"/>
            <a:ext cx="442150" cy="5165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5" name="Flowchart: Decision 84"/>
          <p:cNvSpPr/>
          <p:nvPr/>
        </p:nvSpPr>
        <p:spPr>
          <a:xfrm>
            <a:off x="7937349" y="2795813"/>
            <a:ext cx="865539" cy="719061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02125" y="2272591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GUARD</a:t>
            </a:r>
          </a:p>
        </p:txBody>
      </p:sp>
      <p:sp>
        <p:nvSpPr>
          <p:cNvPr id="3" name="Multiply 2"/>
          <p:cNvSpPr/>
          <p:nvPr/>
        </p:nvSpPr>
        <p:spPr>
          <a:xfrm>
            <a:off x="472868" y="3958167"/>
            <a:ext cx="1294744" cy="1294744"/>
          </a:xfrm>
          <a:prstGeom prst="mathMultiply">
            <a:avLst/>
          </a:prstGeom>
          <a:solidFill>
            <a:srgbClr val="FF0000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CHAINSAW is an Accelerator </a:t>
            </a:r>
            <a:endParaRPr lang="en-US" sz="36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14</a:t>
            </a:fld>
            <a:endParaRPr lang="en-CA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64" y="3728663"/>
            <a:ext cx="1518714" cy="1479968"/>
          </a:xfrm>
          <a:prstGeom prst="rect">
            <a:avLst/>
          </a:prstGeom>
        </p:spPr>
      </p:pic>
      <p:grpSp>
        <p:nvGrpSpPr>
          <p:cNvPr id="157" name="Group 156"/>
          <p:cNvGrpSpPr/>
          <p:nvPr/>
        </p:nvGrpSpPr>
        <p:grpSpPr>
          <a:xfrm>
            <a:off x="643427" y="1803399"/>
            <a:ext cx="1180579" cy="1461325"/>
            <a:chOff x="574154" y="1288061"/>
            <a:chExt cx="1521967" cy="3227236"/>
          </a:xfrm>
        </p:grpSpPr>
        <p:sp>
          <p:nvSpPr>
            <p:cNvPr id="5" name="Rectangle 4"/>
            <p:cNvSpPr/>
            <p:nvPr/>
          </p:nvSpPr>
          <p:spPr>
            <a:xfrm>
              <a:off x="574154" y="1288061"/>
              <a:ext cx="1521967" cy="32272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715922" y="1552353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15922" y="1724874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715922" y="1897395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15922" y="2069916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15922" y="2242437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15922" y="2587479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5922" y="2414958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15922" y="2760000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15922" y="2932521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715922" y="3277563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15922" y="3105042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922" y="3450084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715922" y="3622605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15922" y="3967647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715922" y="3795126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715922" y="4140173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3550480" y="3602580"/>
            <a:ext cx="1815270" cy="1683039"/>
          </a:xfrm>
          <a:prstGeom prst="rect">
            <a:avLst/>
          </a:prstGeom>
          <a:solidFill>
            <a:schemeClr val="bg1">
              <a:alpha val="0"/>
            </a:schemeClr>
          </a:solidFill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b="1" dirty="0" smtClean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4954" y="3550919"/>
            <a:ext cx="1660051" cy="1887915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OOO</a:t>
            </a:r>
            <a:br>
              <a:rPr lang="en-CA" sz="3600" b="1" dirty="0">
                <a:solidFill>
                  <a:schemeClr val="tx1"/>
                </a:solidFill>
              </a:rPr>
            </a:br>
            <a:r>
              <a:rPr lang="en-CA" sz="3600" b="1" dirty="0" smtClean="0">
                <a:solidFill>
                  <a:schemeClr val="tx1"/>
                </a:solidFill>
              </a:rPr>
              <a:t>Core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4954" y="5650712"/>
            <a:ext cx="5054301" cy="8219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 smtClean="0">
                <a:solidFill>
                  <a:schemeClr val="tx1"/>
                </a:solidFill>
              </a:rPr>
              <a:t>Cache Mem.</a:t>
            </a:r>
            <a:endParaRPr lang="en-CA" sz="3600" b="1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61702" y="2030019"/>
            <a:ext cx="1050413" cy="1360001"/>
            <a:chOff x="5718750" y="1305294"/>
            <a:chExt cx="2670200" cy="3457186"/>
          </a:xfrm>
        </p:grpSpPr>
        <p:sp>
          <p:nvSpPr>
            <p:cNvPr id="71" name="Rectangle 70"/>
            <p:cNvSpPr/>
            <p:nvPr/>
          </p:nvSpPr>
          <p:spPr>
            <a:xfrm>
              <a:off x="5848934" y="1305294"/>
              <a:ext cx="1842760" cy="18706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2" name="Oval 71"/>
            <p:cNvSpPr/>
            <p:nvPr/>
          </p:nvSpPr>
          <p:spPr>
            <a:xfrm>
              <a:off x="6553930" y="2734770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3" name="Oval 72"/>
            <p:cNvSpPr/>
            <p:nvPr/>
          </p:nvSpPr>
          <p:spPr>
            <a:xfrm>
              <a:off x="5897795" y="218115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/>
            <p:nvPr/>
          </p:nvSpPr>
          <p:spPr>
            <a:xfrm>
              <a:off x="7194940" y="2187264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5" name="Oval 74"/>
            <p:cNvSpPr/>
            <p:nvPr/>
          </p:nvSpPr>
          <p:spPr>
            <a:xfrm>
              <a:off x="7194939" y="1481034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76" name="Straight Arrow Connector 75"/>
            <p:cNvCxnSpPr>
              <a:stCxn id="74" idx="3"/>
              <a:endCxn id="72" idx="7"/>
            </p:cNvCxnSpPr>
            <p:nvPr/>
          </p:nvCxnSpPr>
          <p:spPr>
            <a:xfrm flipH="1">
              <a:off x="6851826" y="2485160"/>
              <a:ext cx="394225" cy="3007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5"/>
              <a:endCxn id="72" idx="1"/>
            </p:cNvCxnSpPr>
            <p:nvPr/>
          </p:nvCxnSpPr>
          <p:spPr>
            <a:xfrm>
              <a:off x="6195689" y="2479051"/>
              <a:ext cx="409350" cy="306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4"/>
              <a:endCxn id="74" idx="0"/>
            </p:cNvCxnSpPr>
            <p:nvPr/>
          </p:nvCxnSpPr>
          <p:spPr>
            <a:xfrm>
              <a:off x="7369443" y="1830041"/>
              <a:ext cx="1" cy="357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5848934" y="3259518"/>
              <a:ext cx="1842760" cy="15029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80" name="Oval 79"/>
            <p:cNvSpPr/>
            <p:nvPr/>
          </p:nvSpPr>
          <p:spPr>
            <a:xfrm>
              <a:off x="6559308" y="412890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81" name="Oval 80"/>
            <p:cNvSpPr/>
            <p:nvPr/>
          </p:nvSpPr>
          <p:spPr>
            <a:xfrm>
              <a:off x="6559307" y="342267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82" name="Straight Arrow Connector 81"/>
            <p:cNvCxnSpPr>
              <a:stCxn id="81" idx="4"/>
              <a:endCxn id="80" idx="0"/>
            </p:cNvCxnSpPr>
            <p:nvPr/>
          </p:nvCxnSpPr>
          <p:spPr>
            <a:xfrm>
              <a:off x="6733811" y="3771684"/>
              <a:ext cx="1" cy="357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 rot="3261200">
              <a:off x="5864983" y="1615942"/>
              <a:ext cx="2377733" cy="2670200"/>
            </a:xfrm>
            <a:custGeom>
              <a:avLst/>
              <a:gdLst>
                <a:gd name="connsiteX0" fmla="*/ 14343 w 2377733"/>
                <a:gd name="connsiteY0" fmla="*/ 280638 h 2670200"/>
                <a:gd name="connsiteX1" fmla="*/ 192707 w 2377733"/>
                <a:gd name="connsiteY1" fmla="*/ 31929 h 2670200"/>
                <a:gd name="connsiteX2" fmla="*/ 299478 w 2377733"/>
                <a:gd name="connsiteY2" fmla="*/ 14343 h 2670200"/>
                <a:gd name="connsiteX3" fmla="*/ 1274359 w 2377733"/>
                <a:gd name="connsiteY3" fmla="*/ 713490 h 2670200"/>
                <a:gd name="connsiteX4" fmla="*/ 1291945 w 2377733"/>
                <a:gd name="connsiteY4" fmla="*/ 820261 h 2670200"/>
                <a:gd name="connsiteX5" fmla="*/ 1113620 w 2377733"/>
                <a:gd name="connsiteY5" fmla="*/ 1068915 h 2670200"/>
                <a:gd name="connsiteX6" fmla="*/ 1113620 w 2377733"/>
                <a:gd name="connsiteY6" fmla="*/ 1399115 h 2670200"/>
                <a:gd name="connsiteX7" fmla="*/ 2345804 w 2377733"/>
                <a:gd name="connsiteY7" fmla="*/ 2282791 h 2670200"/>
                <a:gd name="connsiteX8" fmla="*/ 2363391 w 2377733"/>
                <a:gd name="connsiteY8" fmla="*/ 2389562 h 2670200"/>
                <a:gd name="connsiteX9" fmla="*/ 2185026 w 2377733"/>
                <a:gd name="connsiteY9" fmla="*/ 2638271 h 2670200"/>
                <a:gd name="connsiteX10" fmla="*/ 2078255 w 2377733"/>
                <a:gd name="connsiteY10" fmla="*/ 2655857 h 2670200"/>
                <a:gd name="connsiteX11" fmla="*/ 670204 w 2377733"/>
                <a:gd name="connsiteY11" fmla="*/ 1646056 h 2670200"/>
                <a:gd name="connsiteX12" fmla="*/ 639298 w 2377733"/>
                <a:gd name="connsiteY12" fmla="*/ 1596313 h 2670200"/>
                <a:gd name="connsiteX13" fmla="*/ 639945 w 2377733"/>
                <a:gd name="connsiteY13" fmla="*/ 1573957 h 2670200"/>
                <a:gd name="connsiteX14" fmla="*/ 638466 w 2377733"/>
                <a:gd name="connsiteY14" fmla="*/ 1566632 h 2670200"/>
                <a:gd name="connsiteX15" fmla="*/ 638466 w 2377733"/>
                <a:gd name="connsiteY15" fmla="*/ 822394 h 2670200"/>
                <a:gd name="connsiteX16" fmla="*/ 31929 w 2377733"/>
                <a:gd name="connsiteY16" fmla="*/ 387409 h 2670200"/>
                <a:gd name="connsiteX17" fmla="*/ 14343 w 2377733"/>
                <a:gd name="connsiteY17" fmla="*/ 280638 h 26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77733" h="2670200">
                  <a:moveTo>
                    <a:pt x="14343" y="280638"/>
                  </a:moveTo>
                  <a:lnTo>
                    <a:pt x="192707" y="31929"/>
                  </a:lnTo>
                  <a:cubicBezTo>
                    <a:pt x="217335" y="-2411"/>
                    <a:pt x="265138" y="-10285"/>
                    <a:pt x="299478" y="14343"/>
                  </a:cubicBezTo>
                  <a:lnTo>
                    <a:pt x="1274359" y="713490"/>
                  </a:lnTo>
                  <a:cubicBezTo>
                    <a:pt x="1308699" y="738118"/>
                    <a:pt x="1316573" y="785921"/>
                    <a:pt x="1291945" y="820261"/>
                  </a:cubicBezTo>
                  <a:lnTo>
                    <a:pt x="1113620" y="1068915"/>
                  </a:lnTo>
                  <a:lnTo>
                    <a:pt x="1113620" y="1399115"/>
                  </a:lnTo>
                  <a:lnTo>
                    <a:pt x="2345804" y="2282791"/>
                  </a:lnTo>
                  <a:cubicBezTo>
                    <a:pt x="2380145" y="2307419"/>
                    <a:pt x="2388018" y="2355222"/>
                    <a:pt x="2363391" y="2389562"/>
                  </a:cubicBezTo>
                  <a:lnTo>
                    <a:pt x="2185026" y="2638271"/>
                  </a:lnTo>
                  <a:cubicBezTo>
                    <a:pt x="2160398" y="2672612"/>
                    <a:pt x="2112596" y="2680485"/>
                    <a:pt x="2078255" y="2655857"/>
                  </a:cubicBezTo>
                  <a:lnTo>
                    <a:pt x="670204" y="1646056"/>
                  </a:lnTo>
                  <a:cubicBezTo>
                    <a:pt x="653034" y="1633742"/>
                    <a:pt x="642480" y="1615635"/>
                    <a:pt x="639298" y="1596313"/>
                  </a:cubicBezTo>
                  <a:lnTo>
                    <a:pt x="639945" y="1573957"/>
                  </a:lnTo>
                  <a:lnTo>
                    <a:pt x="638466" y="1566632"/>
                  </a:lnTo>
                  <a:lnTo>
                    <a:pt x="638466" y="822394"/>
                  </a:lnTo>
                  <a:lnTo>
                    <a:pt x="31929" y="387409"/>
                  </a:lnTo>
                  <a:cubicBezTo>
                    <a:pt x="-2412" y="362781"/>
                    <a:pt x="-10285" y="314978"/>
                    <a:pt x="14343" y="28063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887362" y="2089938"/>
              <a:ext cx="442150" cy="5165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5268" y="2301393"/>
            <a:ext cx="1504420" cy="431525"/>
          </a:xfrm>
          <a:prstGeom prst="rect">
            <a:avLst/>
          </a:prstGeom>
          <a:solidFill>
            <a:srgbClr val="FF7C8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2209781" y="4139276"/>
            <a:ext cx="1128404" cy="725862"/>
            <a:chOff x="2400281" y="4101176"/>
            <a:chExt cx="1128404" cy="725862"/>
          </a:xfrm>
        </p:grpSpPr>
        <p:sp>
          <p:nvSpPr>
            <p:cNvPr id="11" name="Right Arrow 10"/>
            <p:cNvSpPr/>
            <p:nvPr/>
          </p:nvSpPr>
          <p:spPr>
            <a:xfrm>
              <a:off x="2588885" y="4101176"/>
              <a:ext cx="939800" cy="355600"/>
            </a:xfrm>
            <a:prstGeom prst="rightArrow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ight Arrow 85"/>
            <p:cNvSpPr/>
            <p:nvPr/>
          </p:nvSpPr>
          <p:spPr>
            <a:xfrm flipH="1">
              <a:off x="2400281" y="4471438"/>
              <a:ext cx="939800" cy="355600"/>
            </a:xfrm>
            <a:prstGeom prst="rightArrow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Rectangle 14"/>
          <p:cNvSpPr/>
          <p:nvPr/>
        </p:nvSpPr>
        <p:spPr>
          <a:xfrm rot="16200000">
            <a:off x="4740845" y="4151711"/>
            <a:ext cx="2084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200" b="1" dirty="0" smtClean="0">
                <a:solidFill>
                  <a:srgbClr val="FF0000"/>
                </a:solidFill>
              </a:rPr>
              <a:t>CHAINSAW</a:t>
            </a:r>
            <a:endParaRPr lang="en-CA" sz="32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461579" y="2030019"/>
            <a:ext cx="1050413" cy="1360001"/>
            <a:chOff x="5718750" y="1305294"/>
            <a:chExt cx="2670200" cy="3457186"/>
          </a:xfrm>
        </p:grpSpPr>
        <p:sp>
          <p:nvSpPr>
            <p:cNvPr id="88" name="Rectangle 87"/>
            <p:cNvSpPr/>
            <p:nvPr/>
          </p:nvSpPr>
          <p:spPr>
            <a:xfrm>
              <a:off x="5848934" y="1305294"/>
              <a:ext cx="1842760" cy="18706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930" y="2734770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90" name="Oval 89"/>
            <p:cNvSpPr/>
            <p:nvPr/>
          </p:nvSpPr>
          <p:spPr>
            <a:xfrm>
              <a:off x="5897795" y="218115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91" name="Oval 90"/>
            <p:cNvSpPr/>
            <p:nvPr/>
          </p:nvSpPr>
          <p:spPr>
            <a:xfrm>
              <a:off x="7194940" y="2187264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92" name="Oval 91"/>
            <p:cNvSpPr/>
            <p:nvPr/>
          </p:nvSpPr>
          <p:spPr>
            <a:xfrm>
              <a:off x="7194939" y="1481034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93" name="Straight Arrow Connector 92"/>
            <p:cNvCxnSpPr>
              <a:stCxn id="91" idx="3"/>
              <a:endCxn id="89" idx="7"/>
            </p:cNvCxnSpPr>
            <p:nvPr/>
          </p:nvCxnSpPr>
          <p:spPr>
            <a:xfrm flipH="1">
              <a:off x="6851826" y="2485160"/>
              <a:ext cx="394225" cy="3007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0" idx="5"/>
              <a:endCxn id="89" idx="1"/>
            </p:cNvCxnSpPr>
            <p:nvPr/>
          </p:nvCxnSpPr>
          <p:spPr>
            <a:xfrm>
              <a:off x="6195689" y="2479051"/>
              <a:ext cx="409350" cy="306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2" idx="4"/>
              <a:endCxn id="91" idx="0"/>
            </p:cNvCxnSpPr>
            <p:nvPr/>
          </p:nvCxnSpPr>
          <p:spPr>
            <a:xfrm>
              <a:off x="7369443" y="1830041"/>
              <a:ext cx="1" cy="357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5848934" y="3259518"/>
              <a:ext cx="1842760" cy="15029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97" name="Oval 96"/>
            <p:cNvSpPr/>
            <p:nvPr/>
          </p:nvSpPr>
          <p:spPr>
            <a:xfrm>
              <a:off x="6559308" y="412890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98" name="Oval 97"/>
            <p:cNvSpPr/>
            <p:nvPr/>
          </p:nvSpPr>
          <p:spPr>
            <a:xfrm>
              <a:off x="6559307" y="342267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99" name="Straight Arrow Connector 98"/>
            <p:cNvCxnSpPr>
              <a:stCxn id="98" idx="4"/>
              <a:endCxn id="97" idx="0"/>
            </p:cNvCxnSpPr>
            <p:nvPr/>
          </p:nvCxnSpPr>
          <p:spPr>
            <a:xfrm>
              <a:off x="6733811" y="3771684"/>
              <a:ext cx="1" cy="357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Freeform 99"/>
            <p:cNvSpPr/>
            <p:nvPr/>
          </p:nvSpPr>
          <p:spPr>
            <a:xfrm rot="3261200">
              <a:off x="5864983" y="1615942"/>
              <a:ext cx="2377733" cy="2670200"/>
            </a:xfrm>
            <a:custGeom>
              <a:avLst/>
              <a:gdLst>
                <a:gd name="connsiteX0" fmla="*/ 14343 w 2377733"/>
                <a:gd name="connsiteY0" fmla="*/ 280638 h 2670200"/>
                <a:gd name="connsiteX1" fmla="*/ 192707 w 2377733"/>
                <a:gd name="connsiteY1" fmla="*/ 31929 h 2670200"/>
                <a:gd name="connsiteX2" fmla="*/ 299478 w 2377733"/>
                <a:gd name="connsiteY2" fmla="*/ 14343 h 2670200"/>
                <a:gd name="connsiteX3" fmla="*/ 1274359 w 2377733"/>
                <a:gd name="connsiteY3" fmla="*/ 713490 h 2670200"/>
                <a:gd name="connsiteX4" fmla="*/ 1291945 w 2377733"/>
                <a:gd name="connsiteY4" fmla="*/ 820261 h 2670200"/>
                <a:gd name="connsiteX5" fmla="*/ 1113620 w 2377733"/>
                <a:gd name="connsiteY5" fmla="*/ 1068915 h 2670200"/>
                <a:gd name="connsiteX6" fmla="*/ 1113620 w 2377733"/>
                <a:gd name="connsiteY6" fmla="*/ 1399115 h 2670200"/>
                <a:gd name="connsiteX7" fmla="*/ 2345804 w 2377733"/>
                <a:gd name="connsiteY7" fmla="*/ 2282791 h 2670200"/>
                <a:gd name="connsiteX8" fmla="*/ 2363391 w 2377733"/>
                <a:gd name="connsiteY8" fmla="*/ 2389562 h 2670200"/>
                <a:gd name="connsiteX9" fmla="*/ 2185026 w 2377733"/>
                <a:gd name="connsiteY9" fmla="*/ 2638271 h 2670200"/>
                <a:gd name="connsiteX10" fmla="*/ 2078255 w 2377733"/>
                <a:gd name="connsiteY10" fmla="*/ 2655857 h 2670200"/>
                <a:gd name="connsiteX11" fmla="*/ 670204 w 2377733"/>
                <a:gd name="connsiteY11" fmla="*/ 1646056 h 2670200"/>
                <a:gd name="connsiteX12" fmla="*/ 639298 w 2377733"/>
                <a:gd name="connsiteY12" fmla="*/ 1596313 h 2670200"/>
                <a:gd name="connsiteX13" fmla="*/ 639945 w 2377733"/>
                <a:gd name="connsiteY13" fmla="*/ 1573957 h 2670200"/>
                <a:gd name="connsiteX14" fmla="*/ 638466 w 2377733"/>
                <a:gd name="connsiteY14" fmla="*/ 1566632 h 2670200"/>
                <a:gd name="connsiteX15" fmla="*/ 638466 w 2377733"/>
                <a:gd name="connsiteY15" fmla="*/ 822394 h 2670200"/>
                <a:gd name="connsiteX16" fmla="*/ 31929 w 2377733"/>
                <a:gd name="connsiteY16" fmla="*/ 387409 h 2670200"/>
                <a:gd name="connsiteX17" fmla="*/ 14343 w 2377733"/>
                <a:gd name="connsiteY17" fmla="*/ 280638 h 26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77733" h="2670200">
                  <a:moveTo>
                    <a:pt x="14343" y="280638"/>
                  </a:moveTo>
                  <a:lnTo>
                    <a:pt x="192707" y="31929"/>
                  </a:lnTo>
                  <a:cubicBezTo>
                    <a:pt x="217335" y="-2411"/>
                    <a:pt x="265138" y="-10285"/>
                    <a:pt x="299478" y="14343"/>
                  </a:cubicBezTo>
                  <a:lnTo>
                    <a:pt x="1274359" y="713490"/>
                  </a:lnTo>
                  <a:cubicBezTo>
                    <a:pt x="1308699" y="738118"/>
                    <a:pt x="1316573" y="785921"/>
                    <a:pt x="1291945" y="820261"/>
                  </a:cubicBezTo>
                  <a:lnTo>
                    <a:pt x="1113620" y="1068915"/>
                  </a:lnTo>
                  <a:lnTo>
                    <a:pt x="1113620" y="1399115"/>
                  </a:lnTo>
                  <a:lnTo>
                    <a:pt x="2345804" y="2282791"/>
                  </a:lnTo>
                  <a:cubicBezTo>
                    <a:pt x="2380145" y="2307419"/>
                    <a:pt x="2388018" y="2355222"/>
                    <a:pt x="2363391" y="2389562"/>
                  </a:cubicBezTo>
                  <a:lnTo>
                    <a:pt x="2185026" y="2638271"/>
                  </a:lnTo>
                  <a:cubicBezTo>
                    <a:pt x="2160398" y="2672612"/>
                    <a:pt x="2112596" y="2680485"/>
                    <a:pt x="2078255" y="2655857"/>
                  </a:cubicBezTo>
                  <a:lnTo>
                    <a:pt x="670204" y="1646056"/>
                  </a:lnTo>
                  <a:cubicBezTo>
                    <a:pt x="653034" y="1633742"/>
                    <a:pt x="642480" y="1615635"/>
                    <a:pt x="639298" y="1596313"/>
                  </a:cubicBezTo>
                  <a:lnTo>
                    <a:pt x="639945" y="1573957"/>
                  </a:lnTo>
                  <a:lnTo>
                    <a:pt x="638466" y="1566632"/>
                  </a:lnTo>
                  <a:lnTo>
                    <a:pt x="638466" y="822394"/>
                  </a:lnTo>
                  <a:lnTo>
                    <a:pt x="31929" y="387409"/>
                  </a:lnTo>
                  <a:cubicBezTo>
                    <a:pt x="-2412" y="362781"/>
                    <a:pt x="-10285" y="314978"/>
                    <a:pt x="14343" y="28063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887362" y="2089938"/>
              <a:ext cx="442150" cy="5165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2819" y="1043440"/>
            <a:ext cx="2228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WORKLOAD</a:t>
            </a:r>
            <a:endParaRPr lang="en-CA" sz="32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607925" y="1296242"/>
            <a:ext cx="1879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HOT PATH</a:t>
            </a:r>
            <a:endParaRPr lang="en-CA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65015" y="1323120"/>
            <a:ext cx="2667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3600" dirty="0" smtClean="0"/>
              <a:t>Control free</a:t>
            </a:r>
            <a:br>
              <a:rPr lang="en-CA" sz="3600" dirty="0" smtClean="0"/>
            </a:br>
            <a:endParaRPr lang="en-CA" sz="36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3600" dirty="0" smtClean="0"/>
              <a:t>Only hot paths </a:t>
            </a:r>
            <a:br>
              <a:rPr lang="en-CA" sz="3600" dirty="0" smtClean="0"/>
            </a:br>
            <a:endParaRPr lang="en-CA" sz="36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3600" dirty="0" smtClean="0"/>
              <a:t>Limited inst.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7243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Multi-Lane CHAINSAW Execution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15</a:t>
            </a:fld>
            <a:endParaRPr lang="en-CA" dirty="0"/>
          </a:p>
        </p:txBody>
      </p:sp>
      <p:sp>
        <p:nvSpPr>
          <p:cNvPr id="1065" name="Rectangle 1064"/>
          <p:cNvSpPr/>
          <p:nvPr/>
        </p:nvSpPr>
        <p:spPr>
          <a:xfrm>
            <a:off x="4041509" y="1682755"/>
            <a:ext cx="2035314" cy="34211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1042" name="Freeform 58"/>
          <p:cNvSpPr>
            <a:spLocks/>
          </p:cNvSpPr>
          <p:nvPr/>
        </p:nvSpPr>
        <p:spPr bwMode="auto">
          <a:xfrm>
            <a:off x="4383403" y="4255076"/>
            <a:ext cx="1298575" cy="400050"/>
          </a:xfrm>
          <a:custGeom>
            <a:avLst/>
            <a:gdLst>
              <a:gd name="T0" fmla="*/ 409 w 818"/>
              <a:gd name="T1" fmla="*/ 84 h 252"/>
              <a:gd name="T2" fmla="*/ 368 w 818"/>
              <a:gd name="T3" fmla="*/ 0 h 252"/>
              <a:gd name="T4" fmla="*/ 0 w 818"/>
              <a:gd name="T5" fmla="*/ 0 h 252"/>
              <a:gd name="T6" fmla="*/ 123 w 818"/>
              <a:gd name="T7" fmla="*/ 252 h 252"/>
              <a:gd name="T8" fmla="*/ 696 w 818"/>
              <a:gd name="T9" fmla="*/ 252 h 252"/>
              <a:gd name="T10" fmla="*/ 818 w 818"/>
              <a:gd name="T11" fmla="*/ 0 h 252"/>
              <a:gd name="T12" fmla="*/ 450 w 818"/>
              <a:gd name="T13" fmla="*/ 0 h 252"/>
              <a:gd name="T14" fmla="*/ 409 w 818"/>
              <a:gd name="T15" fmla="*/ 8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8" h="252">
                <a:moveTo>
                  <a:pt x="409" y="84"/>
                </a:moveTo>
                <a:lnTo>
                  <a:pt x="368" y="0"/>
                </a:lnTo>
                <a:lnTo>
                  <a:pt x="0" y="0"/>
                </a:lnTo>
                <a:lnTo>
                  <a:pt x="123" y="252"/>
                </a:lnTo>
                <a:lnTo>
                  <a:pt x="696" y="252"/>
                </a:lnTo>
                <a:lnTo>
                  <a:pt x="818" y="0"/>
                </a:lnTo>
                <a:lnTo>
                  <a:pt x="450" y="0"/>
                </a:lnTo>
                <a:lnTo>
                  <a:pt x="409" y="84"/>
                </a:lnTo>
                <a:close/>
              </a:path>
            </a:pathLst>
          </a:custGeom>
          <a:solidFill>
            <a:srgbClr val="1E4E7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66" name="Rectangle 1065"/>
          <p:cNvSpPr/>
          <p:nvPr/>
        </p:nvSpPr>
        <p:spPr>
          <a:xfrm>
            <a:off x="4645281" y="2143694"/>
            <a:ext cx="821741" cy="19217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67" name="TextBox 1066"/>
          <p:cNvSpPr txBox="1"/>
          <p:nvPr/>
        </p:nvSpPr>
        <p:spPr>
          <a:xfrm>
            <a:off x="4420328" y="1774362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Ins. Buffer</a:t>
            </a:r>
            <a:endParaRPr lang="en-CA" b="1" dirty="0"/>
          </a:p>
        </p:txBody>
      </p:sp>
      <p:cxnSp>
        <p:nvCxnSpPr>
          <p:cNvPr id="29" name="Straight Arrow Connector 28"/>
          <p:cNvCxnSpPr>
            <a:stCxn id="4" idx="5"/>
            <a:endCxn id="7" idx="2"/>
          </p:cNvCxnSpPr>
          <p:nvPr/>
        </p:nvCxnSpPr>
        <p:spPr>
          <a:xfrm>
            <a:off x="1132220" y="2394795"/>
            <a:ext cx="1072171" cy="722368"/>
          </a:xfrm>
          <a:prstGeom prst="straightConnector1">
            <a:avLst/>
          </a:prstGeom>
          <a:ln w="730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0459" y="1774768"/>
            <a:ext cx="872545" cy="845883"/>
          </a:xfrm>
          <a:prstGeom prst="roundRect">
            <a:avLst>
              <a:gd name="adj" fmla="val 35535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sp>
        <p:nvSpPr>
          <p:cNvPr id="4" name="Oval 3"/>
          <p:cNvSpPr/>
          <p:nvPr/>
        </p:nvSpPr>
        <p:spPr>
          <a:xfrm>
            <a:off x="640393" y="1905733"/>
            <a:ext cx="576210" cy="572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640393" y="3245211"/>
            <a:ext cx="576210" cy="572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40393" y="4260194"/>
            <a:ext cx="576210" cy="572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928499" y="2478708"/>
            <a:ext cx="0" cy="766503"/>
          </a:xfrm>
          <a:prstGeom prst="straightConnector1">
            <a:avLst/>
          </a:prstGeom>
          <a:ln w="730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>
            <a:off x="928499" y="3818184"/>
            <a:ext cx="0" cy="442008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06501" y="1625669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C0</a:t>
            </a:r>
          </a:p>
        </p:txBody>
      </p:sp>
      <p:sp>
        <p:nvSpPr>
          <p:cNvPr id="7" name="Oval 6"/>
          <p:cNvSpPr/>
          <p:nvPr/>
        </p:nvSpPr>
        <p:spPr>
          <a:xfrm>
            <a:off x="2204388" y="2830677"/>
            <a:ext cx="576210" cy="572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4388" y="3845661"/>
            <a:ext cx="576210" cy="572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204388" y="4860643"/>
            <a:ext cx="576210" cy="572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" name="Straight Arrow Connector 19"/>
          <p:cNvCxnSpPr>
            <a:stCxn id="7" idx="4"/>
            <a:endCxn id="8" idx="0"/>
          </p:cNvCxnSpPr>
          <p:nvPr/>
        </p:nvCxnSpPr>
        <p:spPr>
          <a:xfrm>
            <a:off x="2492493" y="3403650"/>
            <a:ext cx="0" cy="442008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  <a:endCxn id="9" idx="0"/>
          </p:cNvCxnSpPr>
          <p:nvPr/>
        </p:nvCxnSpPr>
        <p:spPr>
          <a:xfrm>
            <a:off x="2492493" y="4418632"/>
            <a:ext cx="0" cy="442008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056222" y="2634227"/>
            <a:ext cx="872545" cy="2995836"/>
          </a:xfrm>
          <a:prstGeom prst="roundRect">
            <a:avLst>
              <a:gd name="adj" fmla="val 35535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sp>
        <p:nvSpPr>
          <p:cNvPr id="35" name="TextBox 34"/>
          <p:cNvSpPr txBox="1"/>
          <p:nvPr/>
        </p:nvSpPr>
        <p:spPr>
          <a:xfrm>
            <a:off x="2696214" y="2187739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529269" y="3103879"/>
            <a:ext cx="872545" cy="1860252"/>
          </a:xfrm>
          <a:prstGeom prst="roundRect">
            <a:avLst>
              <a:gd name="adj" fmla="val 35535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sp>
        <p:nvSpPr>
          <p:cNvPr id="175" name="TextBox 174"/>
          <p:cNvSpPr txBox="1"/>
          <p:nvPr/>
        </p:nvSpPr>
        <p:spPr>
          <a:xfrm>
            <a:off x="8143" y="3246821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82" name="Oval 181"/>
          <p:cNvSpPr/>
          <p:nvPr/>
        </p:nvSpPr>
        <p:spPr>
          <a:xfrm>
            <a:off x="4749720" y="3493742"/>
            <a:ext cx="521994" cy="5219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071" name="Straight Connector 1070"/>
          <p:cNvCxnSpPr/>
          <p:nvPr/>
        </p:nvCxnSpPr>
        <p:spPr>
          <a:xfrm>
            <a:off x="4645281" y="3445421"/>
            <a:ext cx="8217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743370" y="2854837"/>
            <a:ext cx="521994" cy="5219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4645281" y="2802086"/>
            <a:ext cx="8217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4749720" y="3493742"/>
            <a:ext cx="521994" cy="5219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74" name="TextBox 1073"/>
          <p:cNvSpPr txBox="1"/>
          <p:nvPr/>
        </p:nvSpPr>
        <p:spPr>
          <a:xfrm>
            <a:off x="4511818" y="1152968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Lane</a:t>
            </a:r>
            <a:r>
              <a:rPr lang="en-CA" sz="2400" b="1" dirty="0"/>
              <a:t> 1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012990" y="1153325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Lane 2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753024" y="4626512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C0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733519" y="4626512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084" name="TextBox 1083"/>
          <p:cNvSpPr txBox="1"/>
          <p:nvPr/>
        </p:nvSpPr>
        <p:spPr>
          <a:xfrm>
            <a:off x="1524002" y="2247875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1">
                    <a:lumMod val="75000"/>
                  </a:schemeClr>
                </a:solidFill>
              </a:rPr>
              <a:t>D1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92523" y="264601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1">
                    <a:lumMod val="75000"/>
                  </a:schemeClr>
                </a:solidFill>
              </a:rPr>
              <a:t>D2</a:t>
            </a:r>
          </a:p>
        </p:txBody>
      </p:sp>
      <p:sp>
        <p:nvSpPr>
          <p:cNvPr id="208" name="Rectangle 207"/>
          <p:cNvSpPr/>
          <p:nvPr/>
        </p:nvSpPr>
        <p:spPr>
          <a:xfrm rot="16200000">
            <a:off x="5822363" y="4811142"/>
            <a:ext cx="870436" cy="192179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cxnSp>
        <p:nvCxnSpPr>
          <p:cNvPr id="213" name="Straight Connector 212"/>
          <p:cNvCxnSpPr/>
          <p:nvPr/>
        </p:nvCxnSpPr>
        <p:spPr>
          <a:xfrm rot="16200000">
            <a:off x="6190366" y="5782063"/>
            <a:ext cx="890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>
            <a:off x="5517498" y="5790497"/>
            <a:ext cx="890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6" name="Group 1085"/>
          <p:cNvGrpSpPr/>
          <p:nvPr/>
        </p:nvGrpSpPr>
        <p:grpSpPr>
          <a:xfrm>
            <a:off x="5359258" y="5526215"/>
            <a:ext cx="593432" cy="528561"/>
            <a:chOff x="5213511" y="3475873"/>
            <a:chExt cx="593432" cy="528561"/>
          </a:xfrm>
        </p:grpSpPr>
        <p:sp>
          <p:nvSpPr>
            <p:cNvPr id="216" name="Oval 215"/>
            <p:cNvSpPr/>
            <p:nvPr/>
          </p:nvSpPr>
          <p:spPr>
            <a:xfrm>
              <a:off x="5225890" y="3475873"/>
              <a:ext cx="521994" cy="5219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85" name="TextBox 1084"/>
            <p:cNvSpPr txBox="1"/>
            <p:nvPr/>
          </p:nvSpPr>
          <p:spPr>
            <a:xfrm>
              <a:off x="5213511" y="3481214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 smtClean="0"/>
                <a:t>D1</a:t>
              </a:r>
              <a:endParaRPr lang="en-CA" sz="2400" b="1" dirty="0"/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6411718" y="1670753"/>
            <a:ext cx="2035314" cy="34211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222" name="Freeform 58"/>
          <p:cNvSpPr>
            <a:spLocks/>
          </p:cNvSpPr>
          <p:nvPr/>
        </p:nvSpPr>
        <p:spPr bwMode="auto">
          <a:xfrm>
            <a:off x="6753612" y="4243074"/>
            <a:ext cx="1298575" cy="400050"/>
          </a:xfrm>
          <a:custGeom>
            <a:avLst/>
            <a:gdLst>
              <a:gd name="T0" fmla="*/ 409 w 818"/>
              <a:gd name="T1" fmla="*/ 84 h 252"/>
              <a:gd name="T2" fmla="*/ 368 w 818"/>
              <a:gd name="T3" fmla="*/ 0 h 252"/>
              <a:gd name="T4" fmla="*/ 0 w 818"/>
              <a:gd name="T5" fmla="*/ 0 h 252"/>
              <a:gd name="T6" fmla="*/ 123 w 818"/>
              <a:gd name="T7" fmla="*/ 252 h 252"/>
              <a:gd name="T8" fmla="*/ 696 w 818"/>
              <a:gd name="T9" fmla="*/ 252 h 252"/>
              <a:gd name="T10" fmla="*/ 818 w 818"/>
              <a:gd name="T11" fmla="*/ 0 h 252"/>
              <a:gd name="T12" fmla="*/ 450 w 818"/>
              <a:gd name="T13" fmla="*/ 0 h 252"/>
              <a:gd name="T14" fmla="*/ 409 w 818"/>
              <a:gd name="T15" fmla="*/ 8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8" h="252">
                <a:moveTo>
                  <a:pt x="409" y="84"/>
                </a:moveTo>
                <a:lnTo>
                  <a:pt x="368" y="0"/>
                </a:lnTo>
                <a:lnTo>
                  <a:pt x="0" y="0"/>
                </a:lnTo>
                <a:lnTo>
                  <a:pt x="123" y="252"/>
                </a:lnTo>
                <a:lnTo>
                  <a:pt x="696" y="252"/>
                </a:lnTo>
                <a:lnTo>
                  <a:pt x="818" y="0"/>
                </a:lnTo>
                <a:lnTo>
                  <a:pt x="450" y="0"/>
                </a:lnTo>
                <a:lnTo>
                  <a:pt x="409" y="84"/>
                </a:lnTo>
                <a:close/>
              </a:path>
            </a:pathLst>
          </a:custGeom>
          <a:solidFill>
            <a:srgbClr val="1E4E7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3" name="Rectangle 222"/>
          <p:cNvSpPr/>
          <p:nvPr/>
        </p:nvSpPr>
        <p:spPr>
          <a:xfrm>
            <a:off x="6985510" y="2131692"/>
            <a:ext cx="821741" cy="19217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24" name="TextBox 223"/>
          <p:cNvSpPr txBox="1"/>
          <p:nvPr/>
        </p:nvSpPr>
        <p:spPr>
          <a:xfrm>
            <a:off x="6832304" y="1716555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Ins. Buffer</a:t>
            </a:r>
            <a:endParaRPr lang="en-CA" b="1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85510" y="3433419"/>
            <a:ext cx="8217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985510" y="2790084"/>
            <a:ext cx="8217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434235" y="6217327"/>
            <a:ext cx="169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Register file</a:t>
            </a:r>
            <a:endParaRPr lang="en-CA" sz="2400" b="1" dirty="0"/>
          </a:p>
        </p:txBody>
      </p:sp>
      <p:sp>
        <p:nvSpPr>
          <p:cNvPr id="185" name="Oval 184"/>
          <p:cNvSpPr/>
          <p:nvPr/>
        </p:nvSpPr>
        <p:spPr>
          <a:xfrm>
            <a:off x="7135652" y="3463871"/>
            <a:ext cx="521994" cy="5219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5" name="Oval 194"/>
          <p:cNvSpPr/>
          <p:nvPr/>
        </p:nvSpPr>
        <p:spPr>
          <a:xfrm>
            <a:off x="7135652" y="2828157"/>
            <a:ext cx="521994" cy="5219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6" name="Oval 195"/>
          <p:cNvSpPr/>
          <p:nvPr/>
        </p:nvSpPr>
        <p:spPr>
          <a:xfrm>
            <a:off x="7124862" y="2182532"/>
            <a:ext cx="521994" cy="5219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7150292" y="4606779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C1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021858" y="5526215"/>
            <a:ext cx="593432" cy="528561"/>
            <a:chOff x="5213511" y="3475873"/>
            <a:chExt cx="593432" cy="528561"/>
          </a:xfrm>
        </p:grpSpPr>
        <p:sp>
          <p:nvSpPr>
            <p:cNvPr id="63" name="Oval 62"/>
            <p:cNvSpPr/>
            <p:nvPr/>
          </p:nvSpPr>
          <p:spPr>
            <a:xfrm>
              <a:off x="5225890" y="3475873"/>
              <a:ext cx="521994" cy="5219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13511" y="3481214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 smtClean="0"/>
                <a:t>D2</a:t>
              </a:r>
              <a:endParaRPr lang="en-CA" sz="2400" b="1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7226" y="975735"/>
            <a:ext cx="320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Dataflow Graph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40619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2" grpId="1" animBg="1"/>
      <p:bldP spid="186" grpId="0" animBg="1"/>
      <p:bldP spid="188" grpId="0" animBg="1"/>
      <p:bldP spid="200" grpId="0"/>
      <p:bldP spid="200" grpId="1"/>
      <p:bldP spid="201" grpId="0"/>
      <p:bldP spid="185" grpId="0" animBg="1"/>
      <p:bldP spid="195" grpId="0" animBg="1"/>
      <p:bldP spid="196" grpId="0" animBg="1"/>
      <p:bldP spid="2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16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Chainsaw – Fetch and Decode</a:t>
            </a:r>
            <a:endParaRPr lang="en-US" sz="3600" b="1" dirty="0"/>
          </a:p>
        </p:txBody>
      </p:sp>
      <p:sp>
        <p:nvSpPr>
          <p:cNvPr id="8" name="Rectangle 173"/>
          <p:cNvSpPr>
            <a:spLocks noChangeArrowheads="1"/>
          </p:cNvSpPr>
          <p:nvPr/>
        </p:nvSpPr>
        <p:spPr bwMode="auto">
          <a:xfrm>
            <a:off x="3222549" y="2925123"/>
            <a:ext cx="892969" cy="33694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4115517" y="2925123"/>
            <a:ext cx="894159" cy="33694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10" name="Rectangle 175"/>
          <p:cNvSpPr>
            <a:spLocks noChangeArrowheads="1"/>
          </p:cNvSpPr>
          <p:nvPr/>
        </p:nvSpPr>
        <p:spPr bwMode="auto">
          <a:xfrm>
            <a:off x="5009677" y="2925123"/>
            <a:ext cx="892969" cy="33694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11" name="Rectangle 176"/>
          <p:cNvSpPr>
            <a:spLocks noChangeArrowheads="1"/>
          </p:cNvSpPr>
          <p:nvPr/>
        </p:nvSpPr>
        <p:spPr bwMode="auto">
          <a:xfrm>
            <a:off x="5902646" y="2925123"/>
            <a:ext cx="892969" cy="33694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12" name="Rectangle 177"/>
          <p:cNvSpPr>
            <a:spLocks noChangeArrowheads="1"/>
          </p:cNvSpPr>
          <p:nvPr/>
        </p:nvSpPr>
        <p:spPr bwMode="auto">
          <a:xfrm>
            <a:off x="6795614" y="2925123"/>
            <a:ext cx="892969" cy="33694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13" name="Rectangle 178"/>
          <p:cNvSpPr>
            <a:spLocks noChangeArrowheads="1"/>
          </p:cNvSpPr>
          <p:nvPr/>
        </p:nvSpPr>
        <p:spPr bwMode="auto">
          <a:xfrm>
            <a:off x="7688583" y="2925123"/>
            <a:ext cx="892969" cy="33694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14" name="Line 179"/>
          <p:cNvSpPr>
            <a:spLocks noChangeShapeType="1"/>
          </p:cNvSpPr>
          <p:nvPr/>
        </p:nvSpPr>
        <p:spPr bwMode="auto">
          <a:xfrm>
            <a:off x="4115517" y="2914407"/>
            <a:ext cx="0" cy="1493044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15" name="Line 180"/>
          <p:cNvSpPr>
            <a:spLocks noChangeShapeType="1"/>
          </p:cNvSpPr>
          <p:nvPr/>
        </p:nvSpPr>
        <p:spPr bwMode="auto">
          <a:xfrm>
            <a:off x="5009677" y="2914406"/>
            <a:ext cx="0" cy="357188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16" name="Freeform 181"/>
          <p:cNvSpPr>
            <a:spLocks noEditPoints="1"/>
          </p:cNvSpPr>
          <p:nvPr/>
        </p:nvSpPr>
        <p:spPr bwMode="auto">
          <a:xfrm>
            <a:off x="5004914" y="3271595"/>
            <a:ext cx="9525" cy="1135856"/>
          </a:xfrm>
          <a:custGeom>
            <a:avLst/>
            <a:gdLst>
              <a:gd name="T0" fmla="*/ 0 w 8"/>
              <a:gd name="T1" fmla="*/ 24 h 954"/>
              <a:gd name="T2" fmla="*/ 8 w 8"/>
              <a:gd name="T3" fmla="*/ 32 h 954"/>
              <a:gd name="T4" fmla="*/ 0 w 8"/>
              <a:gd name="T5" fmla="*/ 32 h 954"/>
              <a:gd name="T6" fmla="*/ 8 w 8"/>
              <a:gd name="T7" fmla="*/ 87 h 954"/>
              <a:gd name="T8" fmla="*/ 8 w 8"/>
              <a:gd name="T9" fmla="*/ 63 h 954"/>
              <a:gd name="T10" fmla="*/ 0 w 8"/>
              <a:gd name="T11" fmla="*/ 118 h 954"/>
              <a:gd name="T12" fmla="*/ 8 w 8"/>
              <a:gd name="T13" fmla="*/ 126 h 954"/>
              <a:gd name="T14" fmla="*/ 0 w 8"/>
              <a:gd name="T15" fmla="*/ 126 h 954"/>
              <a:gd name="T16" fmla="*/ 8 w 8"/>
              <a:gd name="T17" fmla="*/ 181 h 954"/>
              <a:gd name="T18" fmla="*/ 8 w 8"/>
              <a:gd name="T19" fmla="*/ 158 h 954"/>
              <a:gd name="T20" fmla="*/ 0 w 8"/>
              <a:gd name="T21" fmla="*/ 213 h 954"/>
              <a:gd name="T22" fmla="*/ 8 w 8"/>
              <a:gd name="T23" fmla="*/ 221 h 954"/>
              <a:gd name="T24" fmla="*/ 0 w 8"/>
              <a:gd name="T25" fmla="*/ 221 h 954"/>
              <a:gd name="T26" fmla="*/ 8 w 8"/>
              <a:gd name="T27" fmla="*/ 276 h 954"/>
              <a:gd name="T28" fmla="*/ 8 w 8"/>
              <a:gd name="T29" fmla="*/ 252 h 954"/>
              <a:gd name="T30" fmla="*/ 0 w 8"/>
              <a:gd name="T31" fmla="*/ 307 h 954"/>
              <a:gd name="T32" fmla="*/ 8 w 8"/>
              <a:gd name="T33" fmla="*/ 315 h 954"/>
              <a:gd name="T34" fmla="*/ 0 w 8"/>
              <a:gd name="T35" fmla="*/ 315 h 954"/>
              <a:gd name="T36" fmla="*/ 8 w 8"/>
              <a:gd name="T37" fmla="*/ 370 h 954"/>
              <a:gd name="T38" fmla="*/ 8 w 8"/>
              <a:gd name="T39" fmla="*/ 346 h 954"/>
              <a:gd name="T40" fmla="*/ 0 w 8"/>
              <a:gd name="T41" fmla="*/ 401 h 954"/>
              <a:gd name="T42" fmla="*/ 8 w 8"/>
              <a:gd name="T43" fmla="*/ 409 h 954"/>
              <a:gd name="T44" fmla="*/ 0 w 8"/>
              <a:gd name="T45" fmla="*/ 409 h 954"/>
              <a:gd name="T46" fmla="*/ 8 w 8"/>
              <a:gd name="T47" fmla="*/ 464 h 954"/>
              <a:gd name="T48" fmla="*/ 8 w 8"/>
              <a:gd name="T49" fmla="*/ 441 h 954"/>
              <a:gd name="T50" fmla="*/ 0 w 8"/>
              <a:gd name="T51" fmla="*/ 496 h 954"/>
              <a:gd name="T52" fmla="*/ 8 w 8"/>
              <a:gd name="T53" fmla="*/ 504 h 954"/>
              <a:gd name="T54" fmla="*/ 0 w 8"/>
              <a:gd name="T55" fmla="*/ 504 h 954"/>
              <a:gd name="T56" fmla="*/ 8 w 8"/>
              <a:gd name="T57" fmla="*/ 559 h 954"/>
              <a:gd name="T58" fmla="*/ 8 w 8"/>
              <a:gd name="T59" fmla="*/ 535 h 954"/>
              <a:gd name="T60" fmla="*/ 0 w 8"/>
              <a:gd name="T61" fmla="*/ 590 h 954"/>
              <a:gd name="T62" fmla="*/ 8 w 8"/>
              <a:gd name="T63" fmla="*/ 598 h 954"/>
              <a:gd name="T64" fmla="*/ 0 w 8"/>
              <a:gd name="T65" fmla="*/ 598 h 954"/>
              <a:gd name="T66" fmla="*/ 8 w 8"/>
              <a:gd name="T67" fmla="*/ 653 h 954"/>
              <a:gd name="T68" fmla="*/ 8 w 8"/>
              <a:gd name="T69" fmla="*/ 629 h 954"/>
              <a:gd name="T70" fmla="*/ 0 w 8"/>
              <a:gd name="T71" fmla="*/ 684 h 954"/>
              <a:gd name="T72" fmla="*/ 8 w 8"/>
              <a:gd name="T73" fmla="*/ 692 h 954"/>
              <a:gd name="T74" fmla="*/ 0 w 8"/>
              <a:gd name="T75" fmla="*/ 692 h 954"/>
              <a:gd name="T76" fmla="*/ 8 w 8"/>
              <a:gd name="T77" fmla="*/ 747 h 954"/>
              <a:gd name="T78" fmla="*/ 8 w 8"/>
              <a:gd name="T79" fmla="*/ 724 h 954"/>
              <a:gd name="T80" fmla="*/ 0 w 8"/>
              <a:gd name="T81" fmla="*/ 779 h 954"/>
              <a:gd name="T82" fmla="*/ 8 w 8"/>
              <a:gd name="T83" fmla="*/ 787 h 954"/>
              <a:gd name="T84" fmla="*/ 0 w 8"/>
              <a:gd name="T85" fmla="*/ 787 h 954"/>
              <a:gd name="T86" fmla="*/ 8 w 8"/>
              <a:gd name="T87" fmla="*/ 842 h 954"/>
              <a:gd name="T88" fmla="*/ 8 w 8"/>
              <a:gd name="T89" fmla="*/ 818 h 954"/>
              <a:gd name="T90" fmla="*/ 0 w 8"/>
              <a:gd name="T91" fmla="*/ 873 h 954"/>
              <a:gd name="T92" fmla="*/ 8 w 8"/>
              <a:gd name="T93" fmla="*/ 881 h 954"/>
              <a:gd name="T94" fmla="*/ 0 w 8"/>
              <a:gd name="T95" fmla="*/ 881 h 954"/>
              <a:gd name="T96" fmla="*/ 8 w 8"/>
              <a:gd name="T97" fmla="*/ 936 h 954"/>
              <a:gd name="T98" fmla="*/ 8 w 8"/>
              <a:gd name="T99" fmla="*/ 912 h 954"/>
              <a:gd name="T100" fmla="*/ 0 w 8"/>
              <a:gd name="T101" fmla="*/ 954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" h="95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32"/>
                </a:moveTo>
                <a:lnTo>
                  <a:pt x="8" y="55"/>
                </a:lnTo>
                <a:lnTo>
                  <a:pt x="0" y="55"/>
                </a:lnTo>
                <a:lnTo>
                  <a:pt x="0" y="32"/>
                </a:lnTo>
                <a:lnTo>
                  <a:pt x="8" y="32"/>
                </a:lnTo>
                <a:close/>
                <a:moveTo>
                  <a:pt x="8" y="63"/>
                </a:moveTo>
                <a:lnTo>
                  <a:pt x="8" y="87"/>
                </a:lnTo>
                <a:lnTo>
                  <a:pt x="0" y="87"/>
                </a:lnTo>
                <a:lnTo>
                  <a:pt x="0" y="63"/>
                </a:lnTo>
                <a:lnTo>
                  <a:pt x="8" y="63"/>
                </a:lnTo>
                <a:close/>
                <a:moveTo>
                  <a:pt x="8" y="95"/>
                </a:moveTo>
                <a:lnTo>
                  <a:pt x="8" y="118"/>
                </a:lnTo>
                <a:lnTo>
                  <a:pt x="0" y="118"/>
                </a:lnTo>
                <a:lnTo>
                  <a:pt x="0" y="95"/>
                </a:lnTo>
                <a:lnTo>
                  <a:pt x="8" y="95"/>
                </a:lnTo>
                <a:close/>
                <a:moveTo>
                  <a:pt x="8" y="126"/>
                </a:moveTo>
                <a:lnTo>
                  <a:pt x="8" y="150"/>
                </a:lnTo>
                <a:lnTo>
                  <a:pt x="0" y="150"/>
                </a:lnTo>
                <a:lnTo>
                  <a:pt x="0" y="126"/>
                </a:lnTo>
                <a:lnTo>
                  <a:pt x="8" y="126"/>
                </a:lnTo>
                <a:close/>
                <a:moveTo>
                  <a:pt x="8" y="158"/>
                </a:moveTo>
                <a:lnTo>
                  <a:pt x="8" y="181"/>
                </a:lnTo>
                <a:lnTo>
                  <a:pt x="0" y="181"/>
                </a:lnTo>
                <a:lnTo>
                  <a:pt x="0" y="158"/>
                </a:lnTo>
                <a:lnTo>
                  <a:pt x="8" y="158"/>
                </a:lnTo>
                <a:close/>
                <a:moveTo>
                  <a:pt x="8" y="189"/>
                </a:moveTo>
                <a:lnTo>
                  <a:pt x="8" y="213"/>
                </a:lnTo>
                <a:lnTo>
                  <a:pt x="0" y="213"/>
                </a:lnTo>
                <a:lnTo>
                  <a:pt x="0" y="189"/>
                </a:lnTo>
                <a:lnTo>
                  <a:pt x="8" y="189"/>
                </a:lnTo>
                <a:close/>
                <a:moveTo>
                  <a:pt x="8" y="221"/>
                </a:moveTo>
                <a:lnTo>
                  <a:pt x="8" y="244"/>
                </a:lnTo>
                <a:lnTo>
                  <a:pt x="0" y="244"/>
                </a:lnTo>
                <a:lnTo>
                  <a:pt x="0" y="221"/>
                </a:lnTo>
                <a:lnTo>
                  <a:pt x="8" y="221"/>
                </a:lnTo>
                <a:close/>
                <a:moveTo>
                  <a:pt x="8" y="252"/>
                </a:moveTo>
                <a:lnTo>
                  <a:pt x="8" y="276"/>
                </a:lnTo>
                <a:lnTo>
                  <a:pt x="0" y="276"/>
                </a:lnTo>
                <a:lnTo>
                  <a:pt x="0" y="252"/>
                </a:lnTo>
                <a:lnTo>
                  <a:pt x="8" y="252"/>
                </a:lnTo>
                <a:close/>
                <a:moveTo>
                  <a:pt x="8" y="283"/>
                </a:moveTo>
                <a:lnTo>
                  <a:pt x="8" y="307"/>
                </a:lnTo>
                <a:lnTo>
                  <a:pt x="0" y="307"/>
                </a:lnTo>
                <a:lnTo>
                  <a:pt x="0" y="283"/>
                </a:lnTo>
                <a:lnTo>
                  <a:pt x="8" y="283"/>
                </a:lnTo>
                <a:close/>
                <a:moveTo>
                  <a:pt x="8" y="315"/>
                </a:moveTo>
                <a:lnTo>
                  <a:pt x="8" y="338"/>
                </a:lnTo>
                <a:lnTo>
                  <a:pt x="0" y="338"/>
                </a:lnTo>
                <a:lnTo>
                  <a:pt x="0" y="315"/>
                </a:lnTo>
                <a:lnTo>
                  <a:pt x="8" y="315"/>
                </a:lnTo>
                <a:close/>
                <a:moveTo>
                  <a:pt x="8" y="346"/>
                </a:moveTo>
                <a:lnTo>
                  <a:pt x="8" y="370"/>
                </a:lnTo>
                <a:lnTo>
                  <a:pt x="0" y="370"/>
                </a:lnTo>
                <a:lnTo>
                  <a:pt x="0" y="346"/>
                </a:lnTo>
                <a:lnTo>
                  <a:pt x="8" y="346"/>
                </a:lnTo>
                <a:close/>
                <a:moveTo>
                  <a:pt x="8" y="378"/>
                </a:moveTo>
                <a:lnTo>
                  <a:pt x="8" y="401"/>
                </a:lnTo>
                <a:lnTo>
                  <a:pt x="0" y="401"/>
                </a:lnTo>
                <a:lnTo>
                  <a:pt x="0" y="378"/>
                </a:lnTo>
                <a:lnTo>
                  <a:pt x="8" y="378"/>
                </a:lnTo>
                <a:close/>
                <a:moveTo>
                  <a:pt x="8" y="409"/>
                </a:moveTo>
                <a:lnTo>
                  <a:pt x="8" y="433"/>
                </a:lnTo>
                <a:lnTo>
                  <a:pt x="0" y="433"/>
                </a:lnTo>
                <a:lnTo>
                  <a:pt x="0" y="409"/>
                </a:lnTo>
                <a:lnTo>
                  <a:pt x="8" y="409"/>
                </a:lnTo>
                <a:close/>
                <a:moveTo>
                  <a:pt x="8" y="441"/>
                </a:moveTo>
                <a:lnTo>
                  <a:pt x="8" y="464"/>
                </a:lnTo>
                <a:lnTo>
                  <a:pt x="0" y="464"/>
                </a:lnTo>
                <a:lnTo>
                  <a:pt x="0" y="441"/>
                </a:lnTo>
                <a:lnTo>
                  <a:pt x="8" y="441"/>
                </a:lnTo>
                <a:close/>
                <a:moveTo>
                  <a:pt x="8" y="472"/>
                </a:moveTo>
                <a:lnTo>
                  <a:pt x="8" y="496"/>
                </a:lnTo>
                <a:lnTo>
                  <a:pt x="0" y="496"/>
                </a:lnTo>
                <a:lnTo>
                  <a:pt x="0" y="472"/>
                </a:lnTo>
                <a:lnTo>
                  <a:pt x="8" y="472"/>
                </a:lnTo>
                <a:close/>
                <a:moveTo>
                  <a:pt x="8" y="504"/>
                </a:moveTo>
                <a:lnTo>
                  <a:pt x="8" y="527"/>
                </a:lnTo>
                <a:lnTo>
                  <a:pt x="0" y="527"/>
                </a:lnTo>
                <a:lnTo>
                  <a:pt x="0" y="504"/>
                </a:lnTo>
                <a:lnTo>
                  <a:pt x="8" y="504"/>
                </a:lnTo>
                <a:close/>
                <a:moveTo>
                  <a:pt x="8" y="535"/>
                </a:moveTo>
                <a:lnTo>
                  <a:pt x="8" y="559"/>
                </a:lnTo>
                <a:lnTo>
                  <a:pt x="0" y="559"/>
                </a:lnTo>
                <a:lnTo>
                  <a:pt x="0" y="535"/>
                </a:lnTo>
                <a:lnTo>
                  <a:pt x="8" y="535"/>
                </a:lnTo>
                <a:close/>
                <a:moveTo>
                  <a:pt x="8" y="566"/>
                </a:moveTo>
                <a:lnTo>
                  <a:pt x="8" y="590"/>
                </a:lnTo>
                <a:lnTo>
                  <a:pt x="0" y="590"/>
                </a:lnTo>
                <a:lnTo>
                  <a:pt x="0" y="566"/>
                </a:lnTo>
                <a:lnTo>
                  <a:pt x="8" y="566"/>
                </a:lnTo>
                <a:close/>
                <a:moveTo>
                  <a:pt x="8" y="598"/>
                </a:moveTo>
                <a:lnTo>
                  <a:pt x="8" y="621"/>
                </a:lnTo>
                <a:lnTo>
                  <a:pt x="0" y="621"/>
                </a:lnTo>
                <a:lnTo>
                  <a:pt x="0" y="598"/>
                </a:lnTo>
                <a:lnTo>
                  <a:pt x="8" y="598"/>
                </a:lnTo>
                <a:close/>
                <a:moveTo>
                  <a:pt x="8" y="629"/>
                </a:moveTo>
                <a:lnTo>
                  <a:pt x="8" y="653"/>
                </a:lnTo>
                <a:lnTo>
                  <a:pt x="0" y="653"/>
                </a:lnTo>
                <a:lnTo>
                  <a:pt x="0" y="629"/>
                </a:lnTo>
                <a:lnTo>
                  <a:pt x="8" y="629"/>
                </a:lnTo>
                <a:close/>
                <a:moveTo>
                  <a:pt x="8" y="661"/>
                </a:moveTo>
                <a:lnTo>
                  <a:pt x="8" y="684"/>
                </a:lnTo>
                <a:lnTo>
                  <a:pt x="0" y="684"/>
                </a:lnTo>
                <a:lnTo>
                  <a:pt x="0" y="661"/>
                </a:lnTo>
                <a:lnTo>
                  <a:pt x="8" y="661"/>
                </a:lnTo>
                <a:close/>
                <a:moveTo>
                  <a:pt x="8" y="692"/>
                </a:moveTo>
                <a:lnTo>
                  <a:pt x="8" y="716"/>
                </a:lnTo>
                <a:lnTo>
                  <a:pt x="0" y="716"/>
                </a:lnTo>
                <a:lnTo>
                  <a:pt x="0" y="692"/>
                </a:lnTo>
                <a:lnTo>
                  <a:pt x="8" y="692"/>
                </a:lnTo>
                <a:close/>
                <a:moveTo>
                  <a:pt x="8" y="724"/>
                </a:moveTo>
                <a:lnTo>
                  <a:pt x="8" y="747"/>
                </a:lnTo>
                <a:lnTo>
                  <a:pt x="0" y="747"/>
                </a:lnTo>
                <a:lnTo>
                  <a:pt x="0" y="724"/>
                </a:lnTo>
                <a:lnTo>
                  <a:pt x="8" y="724"/>
                </a:lnTo>
                <a:close/>
                <a:moveTo>
                  <a:pt x="8" y="755"/>
                </a:moveTo>
                <a:lnTo>
                  <a:pt x="8" y="779"/>
                </a:lnTo>
                <a:lnTo>
                  <a:pt x="0" y="779"/>
                </a:lnTo>
                <a:lnTo>
                  <a:pt x="0" y="755"/>
                </a:lnTo>
                <a:lnTo>
                  <a:pt x="8" y="755"/>
                </a:lnTo>
                <a:close/>
                <a:moveTo>
                  <a:pt x="8" y="787"/>
                </a:moveTo>
                <a:lnTo>
                  <a:pt x="8" y="810"/>
                </a:lnTo>
                <a:lnTo>
                  <a:pt x="0" y="810"/>
                </a:lnTo>
                <a:lnTo>
                  <a:pt x="0" y="787"/>
                </a:lnTo>
                <a:lnTo>
                  <a:pt x="8" y="787"/>
                </a:lnTo>
                <a:close/>
                <a:moveTo>
                  <a:pt x="8" y="818"/>
                </a:moveTo>
                <a:lnTo>
                  <a:pt x="8" y="842"/>
                </a:lnTo>
                <a:lnTo>
                  <a:pt x="0" y="842"/>
                </a:lnTo>
                <a:lnTo>
                  <a:pt x="0" y="818"/>
                </a:lnTo>
                <a:lnTo>
                  <a:pt x="8" y="818"/>
                </a:lnTo>
                <a:close/>
                <a:moveTo>
                  <a:pt x="8" y="849"/>
                </a:moveTo>
                <a:lnTo>
                  <a:pt x="8" y="873"/>
                </a:lnTo>
                <a:lnTo>
                  <a:pt x="0" y="873"/>
                </a:lnTo>
                <a:lnTo>
                  <a:pt x="0" y="849"/>
                </a:lnTo>
                <a:lnTo>
                  <a:pt x="8" y="849"/>
                </a:lnTo>
                <a:close/>
                <a:moveTo>
                  <a:pt x="8" y="881"/>
                </a:moveTo>
                <a:lnTo>
                  <a:pt x="8" y="905"/>
                </a:lnTo>
                <a:lnTo>
                  <a:pt x="0" y="905"/>
                </a:lnTo>
                <a:lnTo>
                  <a:pt x="0" y="881"/>
                </a:lnTo>
                <a:lnTo>
                  <a:pt x="8" y="881"/>
                </a:lnTo>
                <a:close/>
                <a:moveTo>
                  <a:pt x="8" y="912"/>
                </a:moveTo>
                <a:lnTo>
                  <a:pt x="8" y="936"/>
                </a:lnTo>
                <a:lnTo>
                  <a:pt x="0" y="936"/>
                </a:lnTo>
                <a:lnTo>
                  <a:pt x="0" y="912"/>
                </a:lnTo>
                <a:lnTo>
                  <a:pt x="8" y="912"/>
                </a:lnTo>
                <a:close/>
                <a:moveTo>
                  <a:pt x="8" y="944"/>
                </a:moveTo>
                <a:lnTo>
                  <a:pt x="8" y="954"/>
                </a:lnTo>
                <a:lnTo>
                  <a:pt x="0" y="954"/>
                </a:lnTo>
                <a:lnTo>
                  <a:pt x="0" y="944"/>
                </a:lnTo>
                <a:lnTo>
                  <a:pt x="8" y="94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17" name="Line 182"/>
          <p:cNvSpPr>
            <a:spLocks noChangeShapeType="1"/>
          </p:cNvSpPr>
          <p:nvPr/>
        </p:nvSpPr>
        <p:spPr bwMode="auto">
          <a:xfrm>
            <a:off x="5902645" y="2914406"/>
            <a:ext cx="0" cy="357188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18" name="Freeform 183"/>
          <p:cNvSpPr>
            <a:spLocks noEditPoints="1"/>
          </p:cNvSpPr>
          <p:nvPr/>
        </p:nvSpPr>
        <p:spPr bwMode="auto">
          <a:xfrm>
            <a:off x="5897883" y="3271595"/>
            <a:ext cx="9525" cy="1135856"/>
          </a:xfrm>
          <a:custGeom>
            <a:avLst/>
            <a:gdLst>
              <a:gd name="T0" fmla="*/ 0 w 8"/>
              <a:gd name="T1" fmla="*/ 24 h 954"/>
              <a:gd name="T2" fmla="*/ 8 w 8"/>
              <a:gd name="T3" fmla="*/ 32 h 954"/>
              <a:gd name="T4" fmla="*/ 0 w 8"/>
              <a:gd name="T5" fmla="*/ 32 h 954"/>
              <a:gd name="T6" fmla="*/ 8 w 8"/>
              <a:gd name="T7" fmla="*/ 87 h 954"/>
              <a:gd name="T8" fmla="*/ 8 w 8"/>
              <a:gd name="T9" fmla="*/ 63 h 954"/>
              <a:gd name="T10" fmla="*/ 0 w 8"/>
              <a:gd name="T11" fmla="*/ 118 h 954"/>
              <a:gd name="T12" fmla="*/ 8 w 8"/>
              <a:gd name="T13" fmla="*/ 126 h 954"/>
              <a:gd name="T14" fmla="*/ 0 w 8"/>
              <a:gd name="T15" fmla="*/ 126 h 954"/>
              <a:gd name="T16" fmla="*/ 8 w 8"/>
              <a:gd name="T17" fmla="*/ 181 h 954"/>
              <a:gd name="T18" fmla="*/ 8 w 8"/>
              <a:gd name="T19" fmla="*/ 158 h 954"/>
              <a:gd name="T20" fmla="*/ 0 w 8"/>
              <a:gd name="T21" fmla="*/ 213 h 954"/>
              <a:gd name="T22" fmla="*/ 8 w 8"/>
              <a:gd name="T23" fmla="*/ 221 h 954"/>
              <a:gd name="T24" fmla="*/ 0 w 8"/>
              <a:gd name="T25" fmla="*/ 221 h 954"/>
              <a:gd name="T26" fmla="*/ 8 w 8"/>
              <a:gd name="T27" fmla="*/ 276 h 954"/>
              <a:gd name="T28" fmla="*/ 8 w 8"/>
              <a:gd name="T29" fmla="*/ 252 h 954"/>
              <a:gd name="T30" fmla="*/ 0 w 8"/>
              <a:gd name="T31" fmla="*/ 307 h 954"/>
              <a:gd name="T32" fmla="*/ 8 w 8"/>
              <a:gd name="T33" fmla="*/ 315 h 954"/>
              <a:gd name="T34" fmla="*/ 0 w 8"/>
              <a:gd name="T35" fmla="*/ 315 h 954"/>
              <a:gd name="T36" fmla="*/ 8 w 8"/>
              <a:gd name="T37" fmla="*/ 370 h 954"/>
              <a:gd name="T38" fmla="*/ 8 w 8"/>
              <a:gd name="T39" fmla="*/ 346 h 954"/>
              <a:gd name="T40" fmla="*/ 0 w 8"/>
              <a:gd name="T41" fmla="*/ 401 h 954"/>
              <a:gd name="T42" fmla="*/ 8 w 8"/>
              <a:gd name="T43" fmla="*/ 409 h 954"/>
              <a:gd name="T44" fmla="*/ 0 w 8"/>
              <a:gd name="T45" fmla="*/ 409 h 954"/>
              <a:gd name="T46" fmla="*/ 8 w 8"/>
              <a:gd name="T47" fmla="*/ 464 h 954"/>
              <a:gd name="T48" fmla="*/ 8 w 8"/>
              <a:gd name="T49" fmla="*/ 441 h 954"/>
              <a:gd name="T50" fmla="*/ 0 w 8"/>
              <a:gd name="T51" fmla="*/ 496 h 954"/>
              <a:gd name="T52" fmla="*/ 8 w 8"/>
              <a:gd name="T53" fmla="*/ 504 h 954"/>
              <a:gd name="T54" fmla="*/ 0 w 8"/>
              <a:gd name="T55" fmla="*/ 504 h 954"/>
              <a:gd name="T56" fmla="*/ 8 w 8"/>
              <a:gd name="T57" fmla="*/ 559 h 954"/>
              <a:gd name="T58" fmla="*/ 8 w 8"/>
              <a:gd name="T59" fmla="*/ 535 h 954"/>
              <a:gd name="T60" fmla="*/ 0 w 8"/>
              <a:gd name="T61" fmla="*/ 590 h 954"/>
              <a:gd name="T62" fmla="*/ 8 w 8"/>
              <a:gd name="T63" fmla="*/ 598 h 954"/>
              <a:gd name="T64" fmla="*/ 0 w 8"/>
              <a:gd name="T65" fmla="*/ 598 h 954"/>
              <a:gd name="T66" fmla="*/ 8 w 8"/>
              <a:gd name="T67" fmla="*/ 653 h 954"/>
              <a:gd name="T68" fmla="*/ 8 w 8"/>
              <a:gd name="T69" fmla="*/ 629 h 954"/>
              <a:gd name="T70" fmla="*/ 0 w 8"/>
              <a:gd name="T71" fmla="*/ 684 h 954"/>
              <a:gd name="T72" fmla="*/ 8 w 8"/>
              <a:gd name="T73" fmla="*/ 692 h 954"/>
              <a:gd name="T74" fmla="*/ 0 w 8"/>
              <a:gd name="T75" fmla="*/ 692 h 954"/>
              <a:gd name="T76" fmla="*/ 8 w 8"/>
              <a:gd name="T77" fmla="*/ 747 h 954"/>
              <a:gd name="T78" fmla="*/ 8 w 8"/>
              <a:gd name="T79" fmla="*/ 724 h 954"/>
              <a:gd name="T80" fmla="*/ 0 w 8"/>
              <a:gd name="T81" fmla="*/ 779 h 954"/>
              <a:gd name="T82" fmla="*/ 8 w 8"/>
              <a:gd name="T83" fmla="*/ 787 h 954"/>
              <a:gd name="T84" fmla="*/ 0 w 8"/>
              <a:gd name="T85" fmla="*/ 787 h 954"/>
              <a:gd name="T86" fmla="*/ 8 w 8"/>
              <a:gd name="T87" fmla="*/ 842 h 954"/>
              <a:gd name="T88" fmla="*/ 8 w 8"/>
              <a:gd name="T89" fmla="*/ 818 h 954"/>
              <a:gd name="T90" fmla="*/ 0 w 8"/>
              <a:gd name="T91" fmla="*/ 873 h 954"/>
              <a:gd name="T92" fmla="*/ 8 w 8"/>
              <a:gd name="T93" fmla="*/ 881 h 954"/>
              <a:gd name="T94" fmla="*/ 0 w 8"/>
              <a:gd name="T95" fmla="*/ 881 h 954"/>
              <a:gd name="T96" fmla="*/ 8 w 8"/>
              <a:gd name="T97" fmla="*/ 936 h 954"/>
              <a:gd name="T98" fmla="*/ 8 w 8"/>
              <a:gd name="T99" fmla="*/ 912 h 954"/>
              <a:gd name="T100" fmla="*/ 0 w 8"/>
              <a:gd name="T101" fmla="*/ 954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" h="95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32"/>
                </a:moveTo>
                <a:lnTo>
                  <a:pt x="8" y="55"/>
                </a:lnTo>
                <a:lnTo>
                  <a:pt x="0" y="55"/>
                </a:lnTo>
                <a:lnTo>
                  <a:pt x="0" y="32"/>
                </a:lnTo>
                <a:lnTo>
                  <a:pt x="8" y="32"/>
                </a:lnTo>
                <a:close/>
                <a:moveTo>
                  <a:pt x="8" y="63"/>
                </a:moveTo>
                <a:lnTo>
                  <a:pt x="8" y="87"/>
                </a:lnTo>
                <a:lnTo>
                  <a:pt x="0" y="87"/>
                </a:lnTo>
                <a:lnTo>
                  <a:pt x="0" y="63"/>
                </a:lnTo>
                <a:lnTo>
                  <a:pt x="8" y="63"/>
                </a:lnTo>
                <a:close/>
                <a:moveTo>
                  <a:pt x="8" y="95"/>
                </a:moveTo>
                <a:lnTo>
                  <a:pt x="8" y="118"/>
                </a:lnTo>
                <a:lnTo>
                  <a:pt x="0" y="118"/>
                </a:lnTo>
                <a:lnTo>
                  <a:pt x="0" y="95"/>
                </a:lnTo>
                <a:lnTo>
                  <a:pt x="8" y="95"/>
                </a:lnTo>
                <a:close/>
                <a:moveTo>
                  <a:pt x="8" y="126"/>
                </a:moveTo>
                <a:lnTo>
                  <a:pt x="8" y="150"/>
                </a:lnTo>
                <a:lnTo>
                  <a:pt x="0" y="150"/>
                </a:lnTo>
                <a:lnTo>
                  <a:pt x="0" y="126"/>
                </a:lnTo>
                <a:lnTo>
                  <a:pt x="8" y="126"/>
                </a:lnTo>
                <a:close/>
                <a:moveTo>
                  <a:pt x="8" y="158"/>
                </a:moveTo>
                <a:lnTo>
                  <a:pt x="8" y="181"/>
                </a:lnTo>
                <a:lnTo>
                  <a:pt x="0" y="181"/>
                </a:lnTo>
                <a:lnTo>
                  <a:pt x="0" y="158"/>
                </a:lnTo>
                <a:lnTo>
                  <a:pt x="8" y="158"/>
                </a:lnTo>
                <a:close/>
                <a:moveTo>
                  <a:pt x="8" y="189"/>
                </a:moveTo>
                <a:lnTo>
                  <a:pt x="8" y="213"/>
                </a:lnTo>
                <a:lnTo>
                  <a:pt x="0" y="213"/>
                </a:lnTo>
                <a:lnTo>
                  <a:pt x="0" y="189"/>
                </a:lnTo>
                <a:lnTo>
                  <a:pt x="8" y="189"/>
                </a:lnTo>
                <a:close/>
                <a:moveTo>
                  <a:pt x="8" y="221"/>
                </a:moveTo>
                <a:lnTo>
                  <a:pt x="8" y="244"/>
                </a:lnTo>
                <a:lnTo>
                  <a:pt x="0" y="244"/>
                </a:lnTo>
                <a:lnTo>
                  <a:pt x="0" y="221"/>
                </a:lnTo>
                <a:lnTo>
                  <a:pt x="8" y="221"/>
                </a:lnTo>
                <a:close/>
                <a:moveTo>
                  <a:pt x="8" y="252"/>
                </a:moveTo>
                <a:lnTo>
                  <a:pt x="8" y="276"/>
                </a:lnTo>
                <a:lnTo>
                  <a:pt x="0" y="276"/>
                </a:lnTo>
                <a:lnTo>
                  <a:pt x="0" y="252"/>
                </a:lnTo>
                <a:lnTo>
                  <a:pt x="8" y="252"/>
                </a:lnTo>
                <a:close/>
                <a:moveTo>
                  <a:pt x="8" y="283"/>
                </a:moveTo>
                <a:lnTo>
                  <a:pt x="8" y="307"/>
                </a:lnTo>
                <a:lnTo>
                  <a:pt x="0" y="307"/>
                </a:lnTo>
                <a:lnTo>
                  <a:pt x="0" y="283"/>
                </a:lnTo>
                <a:lnTo>
                  <a:pt x="8" y="283"/>
                </a:lnTo>
                <a:close/>
                <a:moveTo>
                  <a:pt x="8" y="315"/>
                </a:moveTo>
                <a:lnTo>
                  <a:pt x="8" y="338"/>
                </a:lnTo>
                <a:lnTo>
                  <a:pt x="0" y="338"/>
                </a:lnTo>
                <a:lnTo>
                  <a:pt x="0" y="315"/>
                </a:lnTo>
                <a:lnTo>
                  <a:pt x="8" y="315"/>
                </a:lnTo>
                <a:close/>
                <a:moveTo>
                  <a:pt x="8" y="346"/>
                </a:moveTo>
                <a:lnTo>
                  <a:pt x="8" y="370"/>
                </a:lnTo>
                <a:lnTo>
                  <a:pt x="0" y="370"/>
                </a:lnTo>
                <a:lnTo>
                  <a:pt x="0" y="346"/>
                </a:lnTo>
                <a:lnTo>
                  <a:pt x="8" y="346"/>
                </a:lnTo>
                <a:close/>
                <a:moveTo>
                  <a:pt x="8" y="378"/>
                </a:moveTo>
                <a:lnTo>
                  <a:pt x="8" y="401"/>
                </a:lnTo>
                <a:lnTo>
                  <a:pt x="0" y="401"/>
                </a:lnTo>
                <a:lnTo>
                  <a:pt x="0" y="378"/>
                </a:lnTo>
                <a:lnTo>
                  <a:pt x="8" y="378"/>
                </a:lnTo>
                <a:close/>
                <a:moveTo>
                  <a:pt x="8" y="409"/>
                </a:moveTo>
                <a:lnTo>
                  <a:pt x="8" y="433"/>
                </a:lnTo>
                <a:lnTo>
                  <a:pt x="0" y="433"/>
                </a:lnTo>
                <a:lnTo>
                  <a:pt x="0" y="409"/>
                </a:lnTo>
                <a:lnTo>
                  <a:pt x="8" y="409"/>
                </a:lnTo>
                <a:close/>
                <a:moveTo>
                  <a:pt x="8" y="441"/>
                </a:moveTo>
                <a:lnTo>
                  <a:pt x="8" y="464"/>
                </a:lnTo>
                <a:lnTo>
                  <a:pt x="0" y="464"/>
                </a:lnTo>
                <a:lnTo>
                  <a:pt x="0" y="441"/>
                </a:lnTo>
                <a:lnTo>
                  <a:pt x="8" y="441"/>
                </a:lnTo>
                <a:close/>
                <a:moveTo>
                  <a:pt x="8" y="472"/>
                </a:moveTo>
                <a:lnTo>
                  <a:pt x="8" y="496"/>
                </a:lnTo>
                <a:lnTo>
                  <a:pt x="0" y="496"/>
                </a:lnTo>
                <a:lnTo>
                  <a:pt x="0" y="472"/>
                </a:lnTo>
                <a:lnTo>
                  <a:pt x="8" y="472"/>
                </a:lnTo>
                <a:close/>
                <a:moveTo>
                  <a:pt x="8" y="504"/>
                </a:moveTo>
                <a:lnTo>
                  <a:pt x="8" y="527"/>
                </a:lnTo>
                <a:lnTo>
                  <a:pt x="0" y="527"/>
                </a:lnTo>
                <a:lnTo>
                  <a:pt x="0" y="504"/>
                </a:lnTo>
                <a:lnTo>
                  <a:pt x="8" y="504"/>
                </a:lnTo>
                <a:close/>
                <a:moveTo>
                  <a:pt x="8" y="535"/>
                </a:moveTo>
                <a:lnTo>
                  <a:pt x="8" y="559"/>
                </a:lnTo>
                <a:lnTo>
                  <a:pt x="0" y="559"/>
                </a:lnTo>
                <a:lnTo>
                  <a:pt x="0" y="535"/>
                </a:lnTo>
                <a:lnTo>
                  <a:pt x="8" y="535"/>
                </a:lnTo>
                <a:close/>
                <a:moveTo>
                  <a:pt x="8" y="566"/>
                </a:moveTo>
                <a:lnTo>
                  <a:pt x="8" y="590"/>
                </a:lnTo>
                <a:lnTo>
                  <a:pt x="0" y="590"/>
                </a:lnTo>
                <a:lnTo>
                  <a:pt x="0" y="566"/>
                </a:lnTo>
                <a:lnTo>
                  <a:pt x="8" y="566"/>
                </a:lnTo>
                <a:close/>
                <a:moveTo>
                  <a:pt x="8" y="598"/>
                </a:moveTo>
                <a:lnTo>
                  <a:pt x="8" y="621"/>
                </a:lnTo>
                <a:lnTo>
                  <a:pt x="0" y="621"/>
                </a:lnTo>
                <a:lnTo>
                  <a:pt x="0" y="598"/>
                </a:lnTo>
                <a:lnTo>
                  <a:pt x="8" y="598"/>
                </a:lnTo>
                <a:close/>
                <a:moveTo>
                  <a:pt x="8" y="629"/>
                </a:moveTo>
                <a:lnTo>
                  <a:pt x="8" y="653"/>
                </a:lnTo>
                <a:lnTo>
                  <a:pt x="0" y="653"/>
                </a:lnTo>
                <a:lnTo>
                  <a:pt x="0" y="629"/>
                </a:lnTo>
                <a:lnTo>
                  <a:pt x="8" y="629"/>
                </a:lnTo>
                <a:close/>
                <a:moveTo>
                  <a:pt x="8" y="661"/>
                </a:moveTo>
                <a:lnTo>
                  <a:pt x="8" y="684"/>
                </a:lnTo>
                <a:lnTo>
                  <a:pt x="0" y="684"/>
                </a:lnTo>
                <a:lnTo>
                  <a:pt x="0" y="661"/>
                </a:lnTo>
                <a:lnTo>
                  <a:pt x="8" y="661"/>
                </a:lnTo>
                <a:close/>
                <a:moveTo>
                  <a:pt x="8" y="692"/>
                </a:moveTo>
                <a:lnTo>
                  <a:pt x="8" y="716"/>
                </a:lnTo>
                <a:lnTo>
                  <a:pt x="0" y="716"/>
                </a:lnTo>
                <a:lnTo>
                  <a:pt x="0" y="692"/>
                </a:lnTo>
                <a:lnTo>
                  <a:pt x="8" y="692"/>
                </a:lnTo>
                <a:close/>
                <a:moveTo>
                  <a:pt x="8" y="724"/>
                </a:moveTo>
                <a:lnTo>
                  <a:pt x="8" y="747"/>
                </a:lnTo>
                <a:lnTo>
                  <a:pt x="0" y="747"/>
                </a:lnTo>
                <a:lnTo>
                  <a:pt x="0" y="724"/>
                </a:lnTo>
                <a:lnTo>
                  <a:pt x="8" y="724"/>
                </a:lnTo>
                <a:close/>
                <a:moveTo>
                  <a:pt x="8" y="755"/>
                </a:moveTo>
                <a:lnTo>
                  <a:pt x="8" y="779"/>
                </a:lnTo>
                <a:lnTo>
                  <a:pt x="0" y="779"/>
                </a:lnTo>
                <a:lnTo>
                  <a:pt x="0" y="755"/>
                </a:lnTo>
                <a:lnTo>
                  <a:pt x="8" y="755"/>
                </a:lnTo>
                <a:close/>
                <a:moveTo>
                  <a:pt x="8" y="787"/>
                </a:moveTo>
                <a:lnTo>
                  <a:pt x="8" y="810"/>
                </a:lnTo>
                <a:lnTo>
                  <a:pt x="0" y="810"/>
                </a:lnTo>
                <a:lnTo>
                  <a:pt x="0" y="787"/>
                </a:lnTo>
                <a:lnTo>
                  <a:pt x="8" y="787"/>
                </a:lnTo>
                <a:close/>
                <a:moveTo>
                  <a:pt x="8" y="818"/>
                </a:moveTo>
                <a:lnTo>
                  <a:pt x="8" y="842"/>
                </a:lnTo>
                <a:lnTo>
                  <a:pt x="0" y="842"/>
                </a:lnTo>
                <a:lnTo>
                  <a:pt x="0" y="818"/>
                </a:lnTo>
                <a:lnTo>
                  <a:pt x="8" y="818"/>
                </a:lnTo>
                <a:close/>
                <a:moveTo>
                  <a:pt x="8" y="849"/>
                </a:moveTo>
                <a:lnTo>
                  <a:pt x="8" y="873"/>
                </a:lnTo>
                <a:lnTo>
                  <a:pt x="0" y="873"/>
                </a:lnTo>
                <a:lnTo>
                  <a:pt x="0" y="849"/>
                </a:lnTo>
                <a:lnTo>
                  <a:pt x="8" y="849"/>
                </a:lnTo>
                <a:close/>
                <a:moveTo>
                  <a:pt x="8" y="881"/>
                </a:moveTo>
                <a:lnTo>
                  <a:pt x="8" y="905"/>
                </a:lnTo>
                <a:lnTo>
                  <a:pt x="0" y="905"/>
                </a:lnTo>
                <a:lnTo>
                  <a:pt x="0" y="881"/>
                </a:lnTo>
                <a:lnTo>
                  <a:pt x="8" y="881"/>
                </a:lnTo>
                <a:close/>
                <a:moveTo>
                  <a:pt x="8" y="912"/>
                </a:moveTo>
                <a:lnTo>
                  <a:pt x="8" y="936"/>
                </a:lnTo>
                <a:lnTo>
                  <a:pt x="0" y="936"/>
                </a:lnTo>
                <a:lnTo>
                  <a:pt x="0" y="912"/>
                </a:lnTo>
                <a:lnTo>
                  <a:pt x="8" y="912"/>
                </a:lnTo>
                <a:close/>
                <a:moveTo>
                  <a:pt x="8" y="944"/>
                </a:moveTo>
                <a:lnTo>
                  <a:pt x="8" y="954"/>
                </a:lnTo>
                <a:lnTo>
                  <a:pt x="0" y="954"/>
                </a:lnTo>
                <a:lnTo>
                  <a:pt x="0" y="944"/>
                </a:lnTo>
                <a:lnTo>
                  <a:pt x="8" y="94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19" name="Line 184"/>
          <p:cNvSpPr>
            <a:spLocks noChangeShapeType="1"/>
          </p:cNvSpPr>
          <p:nvPr/>
        </p:nvSpPr>
        <p:spPr bwMode="auto">
          <a:xfrm>
            <a:off x="6795614" y="2914406"/>
            <a:ext cx="0" cy="357188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20" name="Freeform 185"/>
          <p:cNvSpPr>
            <a:spLocks noEditPoints="1"/>
          </p:cNvSpPr>
          <p:nvPr/>
        </p:nvSpPr>
        <p:spPr bwMode="auto">
          <a:xfrm>
            <a:off x="6790852" y="3271595"/>
            <a:ext cx="9525" cy="1135856"/>
          </a:xfrm>
          <a:custGeom>
            <a:avLst/>
            <a:gdLst>
              <a:gd name="T0" fmla="*/ 0 w 8"/>
              <a:gd name="T1" fmla="*/ 24 h 954"/>
              <a:gd name="T2" fmla="*/ 8 w 8"/>
              <a:gd name="T3" fmla="*/ 32 h 954"/>
              <a:gd name="T4" fmla="*/ 0 w 8"/>
              <a:gd name="T5" fmla="*/ 32 h 954"/>
              <a:gd name="T6" fmla="*/ 8 w 8"/>
              <a:gd name="T7" fmla="*/ 87 h 954"/>
              <a:gd name="T8" fmla="*/ 8 w 8"/>
              <a:gd name="T9" fmla="*/ 63 h 954"/>
              <a:gd name="T10" fmla="*/ 0 w 8"/>
              <a:gd name="T11" fmla="*/ 118 h 954"/>
              <a:gd name="T12" fmla="*/ 8 w 8"/>
              <a:gd name="T13" fmla="*/ 126 h 954"/>
              <a:gd name="T14" fmla="*/ 0 w 8"/>
              <a:gd name="T15" fmla="*/ 126 h 954"/>
              <a:gd name="T16" fmla="*/ 8 w 8"/>
              <a:gd name="T17" fmla="*/ 181 h 954"/>
              <a:gd name="T18" fmla="*/ 8 w 8"/>
              <a:gd name="T19" fmla="*/ 158 h 954"/>
              <a:gd name="T20" fmla="*/ 0 w 8"/>
              <a:gd name="T21" fmla="*/ 213 h 954"/>
              <a:gd name="T22" fmla="*/ 8 w 8"/>
              <a:gd name="T23" fmla="*/ 221 h 954"/>
              <a:gd name="T24" fmla="*/ 0 w 8"/>
              <a:gd name="T25" fmla="*/ 221 h 954"/>
              <a:gd name="T26" fmla="*/ 8 w 8"/>
              <a:gd name="T27" fmla="*/ 276 h 954"/>
              <a:gd name="T28" fmla="*/ 8 w 8"/>
              <a:gd name="T29" fmla="*/ 252 h 954"/>
              <a:gd name="T30" fmla="*/ 0 w 8"/>
              <a:gd name="T31" fmla="*/ 307 h 954"/>
              <a:gd name="T32" fmla="*/ 8 w 8"/>
              <a:gd name="T33" fmla="*/ 315 h 954"/>
              <a:gd name="T34" fmla="*/ 0 w 8"/>
              <a:gd name="T35" fmla="*/ 315 h 954"/>
              <a:gd name="T36" fmla="*/ 8 w 8"/>
              <a:gd name="T37" fmla="*/ 370 h 954"/>
              <a:gd name="T38" fmla="*/ 8 w 8"/>
              <a:gd name="T39" fmla="*/ 346 h 954"/>
              <a:gd name="T40" fmla="*/ 0 w 8"/>
              <a:gd name="T41" fmla="*/ 401 h 954"/>
              <a:gd name="T42" fmla="*/ 8 w 8"/>
              <a:gd name="T43" fmla="*/ 409 h 954"/>
              <a:gd name="T44" fmla="*/ 0 w 8"/>
              <a:gd name="T45" fmla="*/ 409 h 954"/>
              <a:gd name="T46" fmla="*/ 8 w 8"/>
              <a:gd name="T47" fmla="*/ 464 h 954"/>
              <a:gd name="T48" fmla="*/ 8 w 8"/>
              <a:gd name="T49" fmla="*/ 441 h 954"/>
              <a:gd name="T50" fmla="*/ 0 w 8"/>
              <a:gd name="T51" fmla="*/ 496 h 954"/>
              <a:gd name="T52" fmla="*/ 8 w 8"/>
              <a:gd name="T53" fmla="*/ 504 h 954"/>
              <a:gd name="T54" fmla="*/ 0 w 8"/>
              <a:gd name="T55" fmla="*/ 504 h 954"/>
              <a:gd name="T56" fmla="*/ 8 w 8"/>
              <a:gd name="T57" fmla="*/ 559 h 954"/>
              <a:gd name="T58" fmla="*/ 8 w 8"/>
              <a:gd name="T59" fmla="*/ 535 h 954"/>
              <a:gd name="T60" fmla="*/ 0 w 8"/>
              <a:gd name="T61" fmla="*/ 590 h 954"/>
              <a:gd name="T62" fmla="*/ 8 w 8"/>
              <a:gd name="T63" fmla="*/ 598 h 954"/>
              <a:gd name="T64" fmla="*/ 0 w 8"/>
              <a:gd name="T65" fmla="*/ 598 h 954"/>
              <a:gd name="T66" fmla="*/ 8 w 8"/>
              <a:gd name="T67" fmla="*/ 653 h 954"/>
              <a:gd name="T68" fmla="*/ 8 w 8"/>
              <a:gd name="T69" fmla="*/ 629 h 954"/>
              <a:gd name="T70" fmla="*/ 0 w 8"/>
              <a:gd name="T71" fmla="*/ 684 h 954"/>
              <a:gd name="T72" fmla="*/ 8 w 8"/>
              <a:gd name="T73" fmla="*/ 692 h 954"/>
              <a:gd name="T74" fmla="*/ 0 w 8"/>
              <a:gd name="T75" fmla="*/ 692 h 954"/>
              <a:gd name="T76" fmla="*/ 8 w 8"/>
              <a:gd name="T77" fmla="*/ 747 h 954"/>
              <a:gd name="T78" fmla="*/ 8 w 8"/>
              <a:gd name="T79" fmla="*/ 724 h 954"/>
              <a:gd name="T80" fmla="*/ 0 w 8"/>
              <a:gd name="T81" fmla="*/ 779 h 954"/>
              <a:gd name="T82" fmla="*/ 8 w 8"/>
              <a:gd name="T83" fmla="*/ 787 h 954"/>
              <a:gd name="T84" fmla="*/ 0 w 8"/>
              <a:gd name="T85" fmla="*/ 787 h 954"/>
              <a:gd name="T86" fmla="*/ 8 w 8"/>
              <a:gd name="T87" fmla="*/ 842 h 954"/>
              <a:gd name="T88" fmla="*/ 8 w 8"/>
              <a:gd name="T89" fmla="*/ 818 h 954"/>
              <a:gd name="T90" fmla="*/ 0 w 8"/>
              <a:gd name="T91" fmla="*/ 873 h 954"/>
              <a:gd name="T92" fmla="*/ 8 w 8"/>
              <a:gd name="T93" fmla="*/ 881 h 954"/>
              <a:gd name="T94" fmla="*/ 0 w 8"/>
              <a:gd name="T95" fmla="*/ 881 h 954"/>
              <a:gd name="T96" fmla="*/ 8 w 8"/>
              <a:gd name="T97" fmla="*/ 936 h 954"/>
              <a:gd name="T98" fmla="*/ 8 w 8"/>
              <a:gd name="T99" fmla="*/ 912 h 954"/>
              <a:gd name="T100" fmla="*/ 0 w 8"/>
              <a:gd name="T101" fmla="*/ 954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" h="95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32"/>
                </a:moveTo>
                <a:lnTo>
                  <a:pt x="8" y="55"/>
                </a:lnTo>
                <a:lnTo>
                  <a:pt x="0" y="55"/>
                </a:lnTo>
                <a:lnTo>
                  <a:pt x="0" y="32"/>
                </a:lnTo>
                <a:lnTo>
                  <a:pt x="8" y="32"/>
                </a:lnTo>
                <a:close/>
                <a:moveTo>
                  <a:pt x="8" y="63"/>
                </a:moveTo>
                <a:lnTo>
                  <a:pt x="8" y="87"/>
                </a:lnTo>
                <a:lnTo>
                  <a:pt x="0" y="87"/>
                </a:lnTo>
                <a:lnTo>
                  <a:pt x="0" y="63"/>
                </a:lnTo>
                <a:lnTo>
                  <a:pt x="8" y="63"/>
                </a:lnTo>
                <a:close/>
                <a:moveTo>
                  <a:pt x="8" y="95"/>
                </a:moveTo>
                <a:lnTo>
                  <a:pt x="8" y="118"/>
                </a:lnTo>
                <a:lnTo>
                  <a:pt x="0" y="118"/>
                </a:lnTo>
                <a:lnTo>
                  <a:pt x="0" y="95"/>
                </a:lnTo>
                <a:lnTo>
                  <a:pt x="8" y="95"/>
                </a:lnTo>
                <a:close/>
                <a:moveTo>
                  <a:pt x="8" y="126"/>
                </a:moveTo>
                <a:lnTo>
                  <a:pt x="8" y="150"/>
                </a:lnTo>
                <a:lnTo>
                  <a:pt x="0" y="150"/>
                </a:lnTo>
                <a:lnTo>
                  <a:pt x="0" y="126"/>
                </a:lnTo>
                <a:lnTo>
                  <a:pt x="8" y="126"/>
                </a:lnTo>
                <a:close/>
                <a:moveTo>
                  <a:pt x="8" y="158"/>
                </a:moveTo>
                <a:lnTo>
                  <a:pt x="8" y="181"/>
                </a:lnTo>
                <a:lnTo>
                  <a:pt x="0" y="181"/>
                </a:lnTo>
                <a:lnTo>
                  <a:pt x="0" y="158"/>
                </a:lnTo>
                <a:lnTo>
                  <a:pt x="8" y="158"/>
                </a:lnTo>
                <a:close/>
                <a:moveTo>
                  <a:pt x="8" y="189"/>
                </a:moveTo>
                <a:lnTo>
                  <a:pt x="8" y="213"/>
                </a:lnTo>
                <a:lnTo>
                  <a:pt x="0" y="213"/>
                </a:lnTo>
                <a:lnTo>
                  <a:pt x="0" y="189"/>
                </a:lnTo>
                <a:lnTo>
                  <a:pt x="8" y="189"/>
                </a:lnTo>
                <a:close/>
                <a:moveTo>
                  <a:pt x="8" y="221"/>
                </a:moveTo>
                <a:lnTo>
                  <a:pt x="8" y="244"/>
                </a:lnTo>
                <a:lnTo>
                  <a:pt x="0" y="244"/>
                </a:lnTo>
                <a:lnTo>
                  <a:pt x="0" y="221"/>
                </a:lnTo>
                <a:lnTo>
                  <a:pt x="8" y="221"/>
                </a:lnTo>
                <a:close/>
                <a:moveTo>
                  <a:pt x="8" y="252"/>
                </a:moveTo>
                <a:lnTo>
                  <a:pt x="8" y="276"/>
                </a:lnTo>
                <a:lnTo>
                  <a:pt x="0" y="276"/>
                </a:lnTo>
                <a:lnTo>
                  <a:pt x="0" y="252"/>
                </a:lnTo>
                <a:lnTo>
                  <a:pt x="8" y="252"/>
                </a:lnTo>
                <a:close/>
                <a:moveTo>
                  <a:pt x="8" y="283"/>
                </a:moveTo>
                <a:lnTo>
                  <a:pt x="8" y="307"/>
                </a:lnTo>
                <a:lnTo>
                  <a:pt x="0" y="307"/>
                </a:lnTo>
                <a:lnTo>
                  <a:pt x="0" y="283"/>
                </a:lnTo>
                <a:lnTo>
                  <a:pt x="8" y="283"/>
                </a:lnTo>
                <a:close/>
                <a:moveTo>
                  <a:pt x="8" y="315"/>
                </a:moveTo>
                <a:lnTo>
                  <a:pt x="8" y="338"/>
                </a:lnTo>
                <a:lnTo>
                  <a:pt x="0" y="338"/>
                </a:lnTo>
                <a:lnTo>
                  <a:pt x="0" y="315"/>
                </a:lnTo>
                <a:lnTo>
                  <a:pt x="8" y="315"/>
                </a:lnTo>
                <a:close/>
                <a:moveTo>
                  <a:pt x="8" y="346"/>
                </a:moveTo>
                <a:lnTo>
                  <a:pt x="8" y="370"/>
                </a:lnTo>
                <a:lnTo>
                  <a:pt x="0" y="370"/>
                </a:lnTo>
                <a:lnTo>
                  <a:pt x="0" y="346"/>
                </a:lnTo>
                <a:lnTo>
                  <a:pt x="8" y="346"/>
                </a:lnTo>
                <a:close/>
                <a:moveTo>
                  <a:pt x="8" y="378"/>
                </a:moveTo>
                <a:lnTo>
                  <a:pt x="8" y="401"/>
                </a:lnTo>
                <a:lnTo>
                  <a:pt x="0" y="401"/>
                </a:lnTo>
                <a:lnTo>
                  <a:pt x="0" y="378"/>
                </a:lnTo>
                <a:lnTo>
                  <a:pt x="8" y="378"/>
                </a:lnTo>
                <a:close/>
                <a:moveTo>
                  <a:pt x="8" y="409"/>
                </a:moveTo>
                <a:lnTo>
                  <a:pt x="8" y="433"/>
                </a:lnTo>
                <a:lnTo>
                  <a:pt x="0" y="433"/>
                </a:lnTo>
                <a:lnTo>
                  <a:pt x="0" y="409"/>
                </a:lnTo>
                <a:lnTo>
                  <a:pt x="8" y="409"/>
                </a:lnTo>
                <a:close/>
                <a:moveTo>
                  <a:pt x="8" y="441"/>
                </a:moveTo>
                <a:lnTo>
                  <a:pt x="8" y="464"/>
                </a:lnTo>
                <a:lnTo>
                  <a:pt x="0" y="464"/>
                </a:lnTo>
                <a:lnTo>
                  <a:pt x="0" y="441"/>
                </a:lnTo>
                <a:lnTo>
                  <a:pt x="8" y="441"/>
                </a:lnTo>
                <a:close/>
                <a:moveTo>
                  <a:pt x="8" y="472"/>
                </a:moveTo>
                <a:lnTo>
                  <a:pt x="8" y="496"/>
                </a:lnTo>
                <a:lnTo>
                  <a:pt x="0" y="496"/>
                </a:lnTo>
                <a:lnTo>
                  <a:pt x="0" y="472"/>
                </a:lnTo>
                <a:lnTo>
                  <a:pt x="8" y="472"/>
                </a:lnTo>
                <a:close/>
                <a:moveTo>
                  <a:pt x="8" y="504"/>
                </a:moveTo>
                <a:lnTo>
                  <a:pt x="8" y="527"/>
                </a:lnTo>
                <a:lnTo>
                  <a:pt x="0" y="527"/>
                </a:lnTo>
                <a:lnTo>
                  <a:pt x="0" y="504"/>
                </a:lnTo>
                <a:lnTo>
                  <a:pt x="8" y="504"/>
                </a:lnTo>
                <a:close/>
                <a:moveTo>
                  <a:pt x="8" y="535"/>
                </a:moveTo>
                <a:lnTo>
                  <a:pt x="8" y="559"/>
                </a:lnTo>
                <a:lnTo>
                  <a:pt x="0" y="559"/>
                </a:lnTo>
                <a:lnTo>
                  <a:pt x="0" y="535"/>
                </a:lnTo>
                <a:lnTo>
                  <a:pt x="8" y="535"/>
                </a:lnTo>
                <a:close/>
                <a:moveTo>
                  <a:pt x="8" y="566"/>
                </a:moveTo>
                <a:lnTo>
                  <a:pt x="8" y="590"/>
                </a:lnTo>
                <a:lnTo>
                  <a:pt x="0" y="590"/>
                </a:lnTo>
                <a:lnTo>
                  <a:pt x="0" y="566"/>
                </a:lnTo>
                <a:lnTo>
                  <a:pt x="8" y="566"/>
                </a:lnTo>
                <a:close/>
                <a:moveTo>
                  <a:pt x="8" y="598"/>
                </a:moveTo>
                <a:lnTo>
                  <a:pt x="8" y="621"/>
                </a:lnTo>
                <a:lnTo>
                  <a:pt x="0" y="621"/>
                </a:lnTo>
                <a:lnTo>
                  <a:pt x="0" y="598"/>
                </a:lnTo>
                <a:lnTo>
                  <a:pt x="8" y="598"/>
                </a:lnTo>
                <a:close/>
                <a:moveTo>
                  <a:pt x="8" y="629"/>
                </a:moveTo>
                <a:lnTo>
                  <a:pt x="8" y="653"/>
                </a:lnTo>
                <a:lnTo>
                  <a:pt x="0" y="653"/>
                </a:lnTo>
                <a:lnTo>
                  <a:pt x="0" y="629"/>
                </a:lnTo>
                <a:lnTo>
                  <a:pt x="8" y="629"/>
                </a:lnTo>
                <a:close/>
                <a:moveTo>
                  <a:pt x="8" y="661"/>
                </a:moveTo>
                <a:lnTo>
                  <a:pt x="8" y="684"/>
                </a:lnTo>
                <a:lnTo>
                  <a:pt x="0" y="684"/>
                </a:lnTo>
                <a:lnTo>
                  <a:pt x="0" y="661"/>
                </a:lnTo>
                <a:lnTo>
                  <a:pt x="8" y="661"/>
                </a:lnTo>
                <a:close/>
                <a:moveTo>
                  <a:pt x="8" y="692"/>
                </a:moveTo>
                <a:lnTo>
                  <a:pt x="8" y="716"/>
                </a:lnTo>
                <a:lnTo>
                  <a:pt x="0" y="716"/>
                </a:lnTo>
                <a:lnTo>
                  <a:pt x="0" y="692"/>
                </a:lnTo>
                <a:lnTo>
                  <a:pt x="8" y="692"/>
                </a:lnTo>
                <a:close/>
                <a:moveTo>
                  <a:pt x="8" y="724"/>
                </a:moveTo>
                <a:lnTo>
                  <a:pt x="8" y="747"/>
                </a:lnTo>
                <a:lnTo>
                  <a:pt x="0" y="747"/>
                </a:lnTo>
                <a:lnTo>
                  <a:pt x="0" y="724"/>
                </a:lnTo>
                <a:lnTo>
                  <a:pt x="8" y="724"/>
                </a:lnTo>
                <a:close/>
                <a:moveTo>
                  <a:pt x="8" y="755"/>
                </a:moveTo>
                <a:lnTo>
                  <a:pt x="8" y="779"/>
                </a:lnTo>
                <a:lnTo>
                  <a:pt x="0" y="779"/>
                </a:lnTo>
                <a:lnTo>
                  <a:pt x="0" y="755"/>
                </a:lnTo>
                <a:lnTo>
                  <a:pt x="8" y="755"/>
                </a:lnTo>
                <a:close/>
                <a:moveTo>
                  <a:pt x="8" y="787"/>
                </a:moveTo>
                <a:lnTo>
                  <a:pt x="8" y="810"/>
                </a:lnTo>
                <a:lnTo>
                  <a:pt x="0" y="810"/>
                </a:lnTo>
                <a:lnTo>
                  <a:pt x="0" y="787"/>
                </a:lnTo>
                <a:lnTo>
                  <a:pt x="8" y="787"/>
                </a:lnTo>
                <a:close/>
                <a:moveTo>
                  <a:pt x="8" y="818"/>
                </a:moveTo>
                <a:lnTo>
                  <a:pt x="8" y="842"/>
                </a:lnTo>
                <a:lnTo>
                  <a:pt x="0" y="842"/>
                </a:lnTo>
                <a:lnTo>
                  <a:pt x="0" y="818"/>
                </a:lnTo>
                <a:lnTo>
                  <a:pt x="8" y="818"/>
                </a:lnTo>
                <a:close/>
                <a:moveTo>
                  <a:pt x="8" y="849"/>
                </a:moveTo>
                <a:lnTo>
                  <a:pt x="8" y="873"/>
                </a:lnTo>
                <a:lnTo>
                  <a:pt x="0" y="873"/>
                </a:lnTo>
                <a:lnTo>
                  <a:pt x="0" y="849"/>
                </a:lnTo>
                <a:lnTo>
                  <a:pt x="8" y="849"/>
                </a:lnTo>
                <a:close/>
                <a:moveTo>
                  <a:pt x="8" y="881"/>
                </a:moveTo>
                <a:lnTo>
                  <a:pt x="8" y="905"/>
                </a:lnTo>
                <a:lnTo>
                  <a:pt x="0" y="905"/>
                </a:lnTo>
                <a:lnTo>
                  <a:pt x="0" y="881"/>
                </a:lnTo>
                <a:lnTo>
                  <a:pt x="8" y="881"/>
                </a:lnTo>
                <a:close/>
                <a:moveTo>
                  <a:pt x="8" y="912"/>
                </a:moveTo>
                <a:lnTo>
                  <a:pt x="8" y="936"/>
                </a:lnTo>
                <a:lnTo>
                  <a:pt x="0" y="936"/>
                </a:lnTo>
                <a:lnTo>
                  <a:pt x="0" y="912"/>
                </a:lnTo>
                <a:lnTo>
                  <a:pt x="8" y="912"/>
                </a:lnTo>
                <a:close/>
                <a:moveTo>
                  <a:pt x="8" y="944"/>
                </a:moveTo>
                <a:lnTo>
                  <a:pt x="8" y="954"/>
                </a:lnTo>
                <a:lnTo>
                  <a:pt x="0" y="954"/>
                </a:lnTo>
                <a:lnTo>
                  <a:pt x="0" y="944"/>
                </a:lnTo>
                <a:lnTo>
                  <a:pt x="8" y="94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21" name="Line 186"/>
          <p:cNvSpPr>
            <a:spLocks noChangeShapeType="1"/>
          </p:cNvSpPr>
          <p:nvPr/>
        </p:nvSpPr>
        <p:spPr bwMode="auto">
          <a:xfrm>
            <a:off x="7688583" y="2914406"/>
            <a:ext cx="0" cy="357188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22" name="Freeform 187"/>
          <p:cNvSpPr>
            <a:spLocks noEditPoints="1"/>
          </p:cNvSpPr>
          <p:nvPr/>
        </p:nvSpPr>
        <p:spPr bwMode="auto">
          <a:xfrm>
            <a:off x="7683820" y="3271595"/>
            <a:ext cx="9525" cy="1135856"/>
          </a:xfrm>
          <a:custGeom>
            <a:avLst/>
            <a:gdLst>
              <a:gd name="T0" fmla="*/ 0 w 8"/>
              <a:gd name="T1" fmla="*/ 24 h 954"/>
              <a:gd name="T2" fmla="*/ 8 w 8"/>
              <a:gd name="T3" fmla="*/ 32 h 954"/>
              <a:gd name="T4" fmla="*/ 0 w 8"/>
              <a:gd name="T5" fmla="*/ 32 h 954"/>
              <a:gd name="T6" fmla="*/ 8 w 8"/>
              <a:gd name="T7" fmla="*/ 87 h 954"/>
              <a:gd name="T8" fmla="*/ 8 w 8"/>
              <a:gd name="T9" fmla="*/ 63 h 954"/>
              <a:gd name="T10" fmla="*/ 0 w 8"/>
              <a:gd name="T11" fmla="*/ 118 h 954"/>
              <a:gd name="T12" fmla="*/ 8 w 8"/>
              <a:gd name="T13" fmla="*/ 126 h 954"/>
              <a:gd name="T14" fmla="*/ 0 w 8"/>
              <a:gd name="T15" fmla="*/ 126 h 954"/>
              <a:gd name="T16" fmla="*/ 8 w 8"/>
              <a:gd name="T17" fmla="*/ 181 h 954"/>
              <a:gd name="T18" fmla="*/ 8 w 8"/>
              <a:gd name="T19" fmla="*/ 158 h 954"/>
              <a:gd name="T20" fmla="*/ 0 w 8"/>
              <a:gd name="T21" fmla="*/ 213 h 954"/>
              <a:gd name="T22" fmla="*/ 8 w 8"/>
              <a:gd name="T23" fmla="*/ 221 h 954"/>
              <a:gd name="T24" fmla="*/ 0 w 8"/>
              <a:gd name="T25" fmla="*/ 221 h 954"/>
              <a:gd name="T26" fmla="*/ 8 w 8"/>
              <a:gd name="T27" fmla="*/ 276 h 954"/>
              <a:gd name="T28" fmla="*/ 8 w 8"/>
              <a:gd name="T29" fmla="*/ 252 h 954"/>
              <a:gd name="T30" fmla="*/ 0 w 8"/>
              <a:gd name="T31" fmla="*/ 307 h 954"/>
              <a:gd name="T32" fmla="*/ 8 w 8"/>
              <a:gd name="T33" fmla="*/ 315 h 954"/>
              <a:gd name="T34" fmla="*/ 0 w 8"/>
              <a:gd name="T35" fmla="*/ 315 h 954"/>
              <a:gd name="T36" fmla="*/ 8 w 8"/>
              <a:gd name="T37" fmla="*/ 370 h 954"/>
              <a:gd name="T38" fmla="*/ 8 w 8"/>
              <a:gd name="T39" fmla="*/ 346 h 954"/>
              <a:gd name="T40" fmla="*/ 0 w 8"/>
              <a:gd name="T41" fmla="*/ 401 h 954"/>
              <a:gd name="T42" fmla="*/ 8 w 8"/>
              <a:gd name="T43" fmla="*/ 409 h 954"/>
              <a:gd name="T44" fmla="*/ 0 w 8"/>
              <a:gd name="T45" fmla="*/ 409 h 954"/>
              <a:gd name="T46" fmla="*/ 8 w 8"/>
              <a:gd name="T47" fmla="*/ 464 h 954"/>
              <a:gd name="T48" fmla="*/ 8 w 8"/>
              <a:gd name="T49" fmla="*/ 441 h 954"/>
              <a:gd name="T50" fmla="*/ 0 w 8"/>
              <a:gd name="T51" fmla="*/ 496 h 954"/>
              <a:gd name="T52" fmla="*/ 8 w 8"/>
              <a:gd name="T53" fmla="*/ 504 h 954"/>
              <a:gd name="T54" fmla="*/ 0 w 8"/>
              <a:gd name="T55" fmla="*/ 504 h 954"/>
              <a:gd name="T56" fmla="*/ 8 w 8"/>
              <a:gd name="T57" fmla="*/ 559 h 954"/>
              <a:gd name="T58" fmla="*/ 8 w 8"/>
              <a:gd name="T59" fmla="*/ 535 h 954"/>
              <a:gd name="T60" fmla="*/ 0 w 8"/>
              <a:gd name="T61" fmla="*/ 590 h 954"/>
              <a:gd name="T62" fmla="*/ 8 w 8"/>
              <a:gd name="T63" fmla="*/ 598 h 954"/>
              <a:gd name="T64" fmla="*/ 0 w 8"/>
              <a:gd name="T65" fmla="*/ 598 h 954"/>
              <a:gd name="T66" fmla="*/ 8 w 8"/>
              <a:gd name="T67" fmla="*/ 653 h 954"/>
              <a:gd name="T68" fmla="*/ 8 w 8"/>
              <a:gd name="T69" fmla="*/ 629 h 954"/>
              <a:gd name="T70" fmla="*/ 0 w 8"/>
              <a:gd name="T71" fmla="*/ 684 h 954"/>
              <a:gd name="T72" fmla="*/ 8 w 8"/>
              <a:gd name="T73" fmla="*/ 692 h 954"/>
              <a:gd name="T74" fmla="*/ 0 w 8"/>
              <a:gd name="T75" fmla="*/ 692 h 954"/>
              <a:gd name="T76" fmla="*/ 8 w 8"/>
              <a:gd name="T77" fmla="*/ 747 h 954"/>
              <a:gd name="T78" fmla="*/ 8 w 8"/>
              <a:gd name="T79" fmla="*/ 724 h 954"/>
              <a:gd name="T80" fmla="*/ 0 w 8"/>
              <a:gd name="T81" fmla="*/ 779 h 954"/>
              <a:gd name="T82" fmla="*/ 8 w 8"/>
              <a:gd name="T83" fmla="*/ 787 h 954"/>
              <a:gd name="T84" fmla="*/ 0 w 8"/>
              <a:gd name="T85" fmla="*/ 787 h 954"/>
              <a:gd name="T86" fmla="*/ 8 w 8"/>
              <a:gd name="T87" fmla="*/ 842 h 954"/>
              <a:gd name="T88" fmla="*/ 8 w 8"/>
              <a:gd name="T89" fmla="*/ 818 h 954"/>
              <a:gd name="T90" fmla="*/ 0 w 8"/>
              <a:gd name="T91" fmla="*/ 873 h 954"/>
              <a:gd name="T92" fmla="*/ 8 w 8"/>
              <a:gd name="T93" fmla="*/ 881 h 954"/>
              <a:gd name="T94" fmla="*/ 0 w 8"/>
              <a:gd name="T95" fmla="*/ 881 h 954"/>
              <a:gd name="T96" fmla="*/ 8 w 8"/>
              <a:gd name="T97" fmla="*/ 936 h 954"/>
              <a:gd name="T98" fmla="*/ 8 w 8"/>
              <a:gd name="T99" fmla="*/ 912 h 954"/>
              <a:gd name="T100" fmla="*/ 0 w 8"/>
              <a:gd name="T101" fmla="*/ 954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" h="95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32"/>
                </a:moveTo>
                <a:lnTo>
                  <a:pt x="8" y="55"/>
                </a:lnTo>
                <a:lnTo>
                  <a:pt x="0" y="55"/>
                </a:lnTo>
                <a:lnTo>
                  <a:pt x="0" y="32"/>
                </a:lnTo>
                <a:lnTo>
                  <a:pt x="8" y="32"/>
                </a:lnTo>
                <a:close/>
                <a:moveTo>
                  <a:pt x="8" y="63"/>
                </a:moveTo>
                <a:lnTo>
                  <a:pt x="8" y="87"/>
                </a:lnTo>
                <a:lnTo>
                  <a:pt x="0" y="87"/>
                </a:lnTo>
                <a:lnTo>
                  <a:pt x="0" y="63"/>
                </a:lnTo>
                <a:lnTo>
                  <a:pt x="8" y="63"/>
                </a:lnTo>
                <a:close/>
                <a:moveTo>
                  <a:pt x="8" y="95"/>
                </a:moveTo>
                <a:lnTo>
                  <a:pt x="8" y="118"/>
                </a:lnTo>
                <a:lnTo>
                  <a:pt x="0" y="118"/>
                </a:lnTo>
                <a:lnTo>
                  <a:pt x="0" y="95"/>
                </a:lnTo>
                <a:lnTo>
                  <a:pt x="8" y="95"/>
                </a:lnTo>
                <a:close/>
                <a:moveTo>
                  <a:pt x="8" y="126"/>
                </a:moveTo>
                <a:lnTo>
                  <a:pt x="8" y="150"/>
                </a:lnTo>
                <a:lnTo>
                  <a:pt x="0" y="150"/>
                </a:lnTo>
                <a:lnTo>
                  <a:pt x="0" y="126"/>
                </a:lnTo>
                <a:lnTo>
                  <a:pt x="8" y="126"/>
                </a:lnTo>
                <a:close/>
                <a:moveTo>
                  <a:pt x="8" y="158"/>
                </a:moveTo>
                <a:lnTo>
                  <a:pt x="8" y="181"/>
                </a:lnTo>
                <a:lnTo>
                  <a:pt x="0" y="181"/>
                </a:lnTo>
                <a:lnTo>
                  <a:pt x="0" y="158"/>
                </a:lnTo>
                <a:lnTo>
                  <a:pt x="8" y="158"/>
                </a:lnTo>
                <a:close/>
                <a:moveTo>
                  <a:pt x="8" y="189"/>
                </a:moveTo>
                <a:lnTo>
                  <a:pt x="8" y="213"/>
                </a:lnTo>
                <a:lnTo>
                  <a:pt x="0" y="213"/>
                </a:lnTo>
                <a:lnTo>
                  <a:pt x="0" y="189"/>
                </a:lnTo>
                <a:lnTo>
                  <a:pt x="8" y="189"/>
                </a:lnTo>
                <a:close/>
                <a:moveTo>
                  <a:pt x="8" y="221"/>
                </a:moveTo>
                <a:lnTo>
                  <a:pt x="8" y="244"/>
                </a:lnTo>
                <a:lnTo>
                  <a:pt x="0" y="244"/>
                </a:lnTo>
                <a:lnTo>
                  <a:pt x="0" y="221"/>
                </a:lnTo>
                <a:lnTo>
                  <a:pt x="8" y="221"/>
                </a:lnTo>
                <a:close/>
                <a:moveTo>
                  <a:pt x="8" y="252"/>
                </a:moveTo>
                <a:lnTo>
                  <a:pt x="8" y="276"/>
                </a:lnTo>
                <a:lnTo>
                  <a:pt x="0" y="276"/>
                </a:lnTo>
                <a:lnTo>
                  <a:pt x="0" y="252"/>
                </a:lnTo>
                <a:lnTo>
                  <a:pt x="8" y="252"/>
                </a:lnTo>
                <a:close/>
                <a:moveTo>
                  <a:pt x="8" y="283"/>
                </a:moveTo>
                <a:lnTo>
                  <a:pt x="8" y="307"/>
                </a:lnTo>
                <a:lnTo>
                  <a:pt x="0" y="307"/>
                </a:lnTo>
                <a:lnTo>
                  <a:pt x="0" y="283"/>
                </a:lnTo>
                <a:lnTo>
                  <a:pt x="8" y="283"/>
                </a:lnTo>
                <a:close/>
                <a:moveTo>
                  <a:pt x="8" y="315"/>
                </a:moveTo>
                <a:lnTo>
                  <a:pt x="8" y="338"/>
                </a:lnTo>
                <a:lnTo>
                  <a:pt x="0" y="338"/>
                </a:lnTo>
                <a:lnTo>
                  <a:pt x="0" y="315"/>
                </a:lnTo>
                <a:lnTo>
                  <a:pt x="8" y="315"/>
                </a:lnTo>
                <a:close/>
                <a:moveTo>
                  <a:pt x="8" y="346"/>
                </a:moveTo>
                <a:lnTo>
                  <a:pt x="8" y="370"/>
                </a:lnTo>
                <a:lnTo>
                  <a:pt x="0" y="370"/>
                </a:lnTo>
                <a:lnTo>
                  <a:pt x="0" y="346"/>
                </a:lnTo>
                <a:lnTo>
                  <a:pt x="8" y="346"/>
                </a:lnTo>
                <a:close/>
                <a:moveTo>
                  <a:pt x="8" y="378"/>
                </a:moveTo>
                <a:lnTo>
                  <a:pt x="8" y="401"/>
                </a:lnTo>
                <a:lnTo>
                  <a:pt x="0" y="401"/>
                </a:lnTo>
                <a:lnTo>
                  <a:pt x="0" y="378"/>
                </a:lnTo>
                <a:lnTo>
                  <a:pt x="8" y="378"/>
                </a:lnTo>
                <a:close/>
                <a:moveTo>
                  <a:pt x="8" y="409"/>
                </a:moveTo>
                <a:lnTo>
                  <a:pt x="8" y="433"/>
                </a:lnTo>
                <a:lnTo>
                  <a:pt x="0" y="433"/>
                </a:lnTo>
                <a:lnTo>
                  <a:pt x="0" y="409"/>
                </a:lnTo>
                <a:lnTo>
                  <a:pt x="8" y="409"/>
                </a:lnTo>
                <a:close/>
                <a:moveTo>
                  <a:pt x="8" y="441"/>
                </a:moveTo>
                <a:lnTo>
                  <a:pt x="8" y="464"/>
                </a:lnTo>
                <a:lnTo>
                  <a:pt x="0" y="464"/>
                </a:lnTo>
                <a:lnTo>
                  <a:pt x="0" y="441"/>
                </a:lnTo>
                <a:lnTo>
                  <a:pt x="8" y="441"/>
                </a:lnTo>
                <a:close/>
                <a:moveTo>
                  <a:pt x="8" y="472"/>
                </a:moveTo>
                <a:lnTo>
                  <a:pt x="8" y="496"/>
                </a:lnTo>
                <a:lnTo>
                  <a:pt x="0" y="496"/>
                </a:lnTo>
                <a:lnTo>
                  <a:pt x="0" y="472"/>
                </a:lnTo>
                <a:lnTo>
                  <a:pt x="8" y="472"/>
                </a:lnTo>
                <a:close/>
                <a:moveTo>
                  <a:pt x="8" y="504"/>
                </a:moveTo>
                <a:lnTo>
                  <a:pt x="8" y="527"/>
                </a:lnTo>
                <a:lnTo>
                  <a:pt x="0" y="527"/>
                </a:lnTo>
                <a:lnTo>
                  <a:pt x="0" y="504"/>
                </a:lnTo>
                <a:lnTo>
                  <a:pt x="8" y="504"/>
                </a:lnTo>
                <a:close/>
                <a:moveTo>
                  <a:pt x="8" y="535"/>
                </a:moveTo>
                <a:lnTo>
                  <a:pt x="8" y="559"/>
                </a:lnTo>
                <a:lnTo>
                  <a:pt x="0" y="559"/>
                </a:lnTo>
                <a:lnTo>
                  <a:pt x="0" y="535"/>
                </a:lnTo>
                <a:lnTo>
                  <a:pt x="8" y="535"/>
                </a:lnTo>
                <a:close/>
                <a:moveTo>
                  <a:pt x="8" y="566"/>
                </a:moveTo>
                <a:lnTo>
                  <a:pt x="8" y="590"/>
                </a:lnTo>
                <a:lnTo>
                  <a:pt x="0" y="590"/>
                </a:lnTo>
                <a:lnTo>
                  <a:pt x="0" y="566"/>
                </a:lnTo>
                <a:lnTo>
                  <a:pt x="8" y="566"/>
                </a:lnTo>
                <a:close/>
                <a:moveTo>
                  <a:pt x="8" y="598"/>
                </a:moveTo>
                <a:lnTo>
                  <a:pt x="8" y="621"/>
                </a:lnTo>
                <a:lnTo>
                  <a:pt x="0" y="621"/>
                </a:lnTo>
                <a:lnTo>
                  <a:pt x="0" y="598"/>
                </a:lnTo>
                <a:lnTo>
                  <a:pt x="8" y="598"/>
                </a:lnTo>
                <a:close/>
                <a:moveTo>
                  <a:pt x="8" y="629"/>
                </a:moveTo>
                <a:lnTo>
                  <a:pt x="8" y="653"/>
                </a:lnTo>
                <a:lnTo>
                  <a:pt x="0" y="653"/>
                </a:lnTo>
                <a:lnTo>
                  <a:pt x="0" y="629"/>
                </a:lnTo>
                <a:lnTo>
                  <a:pt x="8" y="629"/>
                </a:lnTo>
                <a:close/>
                <a:moveTo>
                  <a:pt x="8" y="661"/>
                </a:moveTo>
                <a:lnTo>
                  <a:pt x="8" y="684"/>
                </a:lnTo>
                <a:lnTo>
                  <a:pt x="0" y="684"/>
                </a:lnTo>
                <a:lnTo>
                  <a:pt x="0" y="661"/>
                </a:lnTo>
                <a:lnTo>
                  <a:pt x="8" y="661"/>
                </a:lnTo>
                <a:close/>
                <a:moveTo>
                  <a:pt x="8" y="692"/>
                </a:moveTo>
                <a:lnTo>
                  <a:pt x="8" y="716"/>
                </a:lnTo>
                <a:lnTo>
                  <a:pt x="0" y="716"/>
                </a:lnTo>
                <a:lnTo>
                  <a:pt x="0" y="692"/>
                </a:lnTo>
                <a:lnTo>
                  <a:pt x="8" y="692"/>
                </a:lnTo>
                <a:close/>
                <a:moveTo>
                  <a:pt x="8" y="724"/>
                </a:moveTo>
                <a:lnTo>
                  <a:pt x="8" y="747"/>
                </a:lnTo>
                <a:lnTo>
                  <a:pt x="0" y="747"/>
                </a:lnTo>
                <a:lnTo>
                  <a:pt x="0" y="724"/>
                </a:lnTo>
                <a:lnTo>
                  <a:pt x="8" y="724"/>
                </a:lnTo>
                <a:close/>
                <a:moveTo>
                  <a:pt x="8" y="755"/>
                </a:moveTo>
                <a:lnTo>
                  <a:pt x="8" y="779"/>
                </a:lnTo>
                <a:lnTo>
                  <a:pt x="0" y="779"/>
                </a:lnTo>
                <a:lnTo>
                  <a:pt x="0" y="755"/>
                </a:lnTo>
                <a:lnTo>
                  <a:pt x="8" y="755"/>
                </a:lnTo>
                <a:close/>
                <a:moveTo>
                  <a:pt x="8" y="787"/>
                </a:moveTo>
                <a:lnTo>
                  <a:pt x="8" y="810"/>
                </a:lnTo>
                <a:lnTo>
                  <a:pt x="0" y="810"/>
                </a:lnTo>
                <a:lnTo>
                  <a:pt x="0" y="787"/>
                </a:lnTo>
                <a:lnTo>
                  <a:pt x="8" y="787"/>
                </a:lnTo>
                <a:close/>
                <a:moveTo>
                  <a:pt x="8" y="818"/>
                </a:moveTo>
                <a:lnTo>
                  <a:pt x="8" y="842"/>
                </a:lnTo>
                <a:lnTo>
                  <a:pt x="0" y="842"/>
                </a:lnTo>
                <a:lnTo>
                  <a:pt x="0" y="818"/>
                </a:lnTo>
                <a:lnTo>
                  <a:pt x="8" y="818"/>
                </a:lnTo>
                <a:close/>
                <a:moveTo>
                  <a:pt x="8" y="849"/>
                </a:moveTo>
                <a:lnTo>
                  <a:pt x="8" y="873"/>
                </a:lnTo>
                <a:lnTo>
                  <a:pt x="0" y="873"/>
                </a:lnTo>
                <a:lnTo>
                  <a:pt x="0" y="849"/>
                </a:lnTo>
                <a:lnTo>
                  <a:pt x="8" y="849"/>
                </a:lnTo>
                <a:close/>
                <a:moveTo>
                  <a:pt x="8" y="881"/>
                </a:moveTo>
                <a:lnTo>
                  <a:pt x="8" y="905"/>
                </a:lnTo>
                <a:lnTo>
                  <a:pt x="0" y="905"/>
                </a:lnTo>
                <a:lnTo>
                  <a:pt x="0" y="881"/>
                </a:lnTo>
                <a:lnTo>
                  <a:pt x="8" y="881"/>
                </a:lnTo>
                <a:close/>
                <a:moveTo>
                  <a:pt x="8" y="912"/>
                </a:moveTo>
                <a:lnTo>
                  <a:pt x="8" y="936"/>
                </a:lnTo>
                <a:lnTo>
                  <a:pt x="0" y="936"/>
                </a:lnTo>
                <a:lnTo>
                  <a:pt x="0" y="912"/>
                </a:lnTo>
                <a:lnTo>
                  <a:pt x="8" y="912"/>
                </a:lnTo>
                <a:close/>
                <a:moveTo>
                  <a:pt x="8" y="944"/>
                </a:moveTo>
                <a:lnTo>
                  <a:pt x="8" y="954"/>
                </a:lnTo>
                <a:lnTo>
                  <a:pt x="0" y="954"/>
                </a:lnTo>
                <a:lnTo>
                  <a:pt x="0" y="944"/>
                </a:lnTo>
                <a:lnTo>
                  <a:pt x="8" y="94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23" name="Line 188"/>
          <p:cNvSpPr>
            <a:spLocks noChangeShapeType="1"/>
          </p:cNvSpPr>
          <p:nvPr/>
        </p:nvSpPr>
        <p:spPr bwMode="auto">
          <a:xfrm>
            <a:off x="3222549" y="2925123"/>
            <a:ext cx="5359003" cy="0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24" name="Line 189"/>
          <p:cNvSpPr>
            <a:spLocks noChangeShapeType="1"/>
          </p:cNvSpPr>
          <p:nvPr/>
        </p:nvSpPr>
        <p:spPr bwMode="auto">
          <a:xfrm>
            <a:off x="3222549" y="3262069"/>
            <a:ext cx="5359003" cy="0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25" name="Freeform 190"/>
          <p:cNvSpPr>
            <a:spLocks noEditPoints="1"/>
          </p:cNvSpPr>
          <p:nvPr/>
        </p:nvSpPr>
        <p:spPr bwMode="auto">
          <a:xfrm>
            <a:off x="3222549" y="3638307"/>
            <a:ext cx="5359003" cy="9525"/>
          </a:xfrm>
          <a:custGeom>
            <a:avLst/>
            <a:gdLst>
              <a:gd name="T0" fmla="*/ 87 w 4501"/>
              <a:gd name="T1" fmla="*/ 0 h 8"/>
              <a:gd name="T2" fmla="*/ 126 w 4501"/>
              <a:gd name="T3" fmla="*/ 8 h 8"/>
              <a:gd name="T4" fmla="*/ 221 w 4501"/>
              <a:gd name="T5" fmla="*/ 0 h 8"/>
              <a:gd name="T6" fmla="*/ 307 w 4501"/>
              <a:gd name="T7" fmla="*/ 8 h 8"/>
              <a:gd name="T8" fmla="*/ 346 w 4501"/>
              <a:gd name="T9" fmla="*/ 0 h 8"/>
              <a:gd name="T10" fmla="*/ 464 w 4501"/>
              <a:gd name="T11" fmla="*/ 0 h 8"/>
              <a:gd name="T12" fmla="*/ 504 w 4501"/>
              <a:gd name="T13" fmla="*/ 8 h 8"/>
              <a:gd name="T14" fmla="*/ 598 w 4501"/>
              <a:gd name="T15" fmla="*/ 0 h 8"/>
              <a:gd name="T16" fmla="*/ 685 w 4501"/>
              <a:gd name="T17" fmla="*/ 8 h 8"/>
              <a:gd name="T18" fmla="*/ 724 w 4501"/>
              <a:gd name="T19" fmla="*/ 0 h 8"/>
              <a:gd name="T20" fmla="*/ 842 w 4501"/>
              <a:gd name="T21" fmla="*/ 0 h 8"/>
              <a:gd name="T22" fmla="*/ 881 w 4501"/>
              <a:gd name="T23" fmla="*/ 8 h 8"/>
              <a:gd name="T24" fmla="*/ 976 w 4501"/>
              <a:gd name="T25" fmla="*/ 0 h 8"/>
              <a:gd name="T26" fmla="*/ 1062 w 4501"/>
              <a:gd name="T27" fmla="*/ 8 h 8"/>
              <a:gd name="T28" fmla="*/ 1102 w 4501"/>
              <a:gd name="T29" fmla="*/ 0 h 8"/>
              <a:gd name="T30" fmla="*/ 1219 w 4501"/>
              <a:gd name="T31" fmla="*/ 0 h 8"/>
              <a:gd name="T32" fmla="*/ 1259 w 4501"/>
              <a:gd name="T33" fmla="*/ 8 h 8"/>
              <a:gd name="T34" fmla="*/ 1353 w 4501"/>
              <a:gd name="T35" fmla="*/ 0 h 8"/>
              <a:gd name="T36" fmla="*/ 1440 w 4501"/>
              <a:gd name="T37" fmla="*/ 8 h 8"/>
              <a:gd name="T38" fmla="*/ 1479 w 4501"/>
              <a:gd name="T39" fmla="*/ 0 h 8"/>
              <a:gd name="T40" fmla="*/ 1597 w 4501"/>
              <a:gd name="T41" fmla="*/ 0 h 8"/>
              <a:gd name="T42" fmla="*/ 1636 w 4501"/>
              <a:gd name="T43" fmla="*/ 8 h 8"/>
              <a:gd name="T44" fmla="*/ 1731 w 4501"/>
              <a:gd name="T45" fmla="*/ 0 h 8"/>
              <a:gd name="T46" fmla="*/ 1817 w 4501"/>
              <a:gd name="T47" fmla="*/ 8 h 8"/>
              <a:gd name="T48" fmla="*/ 1857 w 4501"/>
              <a:gd name="T49" fmla="*/ 0 h 8"/>
              <a:gd name="T50" fmla="*/ 1975 w 4501"/>
              <a:gd name="T51" fmla="*/ 0 h 8"/>
              <a:gd name="T52" fmla="*/ 2014 w 4501"/>
              <a:gd name="T53" fmla="*/ 8 h 8"/>
              <a:gd name="T54" fmla="*/ 2108 w 4501"/>
              <a:gd name="T55" fmla="*/ 0 h 8"/>
              <a:gd name="T56" fmla="*/ 2195 w 4501"/>
              <a:gd name="T57" fmla="*/ 8 h 8"/>
              <a:gd name="T58" fmla="*/ 2234 w 4501"/>
              <a:gd name="T59" fmla="*/ 0 h 8"/>
              <a:gd name="T60" fmla="*/ 2352 w 4501"/>
              <a:gd name="T61" fmla="*/ 0 h 8"/>
              <a:gd name="T62" fmla="*/ 2392 w 4501"/>
              <a:gd name="T63" fmla="*/ 8 h 8"/>
              <a:gd name="T64" fmla="*/ 2486 w 4501"/>
              <a:gd name="T65" fmla="*/ 0 h 8"/>
              <a:gd name="T66" fmla="*/ 2572 w 4501"/>
              <a:gd name="T67" fmla="*/ 8 h 8"/>
              <a:gd name="T68" fmla="*/ 2612 w 4501"/>
              <a:gd name="T69" fmla="*/ 0 h 8"/>
              <a:gd name="T70" fmla="*/ 2730 w 4501"/>
              <a:gd name="T71" fmla="*/ 0 h 8"/>
              <a:gd name="T72" fmla="*/ 2769 w 4501"/>
              <a:gd name="T73" fmla="*/ 8 h 8"/>
              <a:gd name="T74" fmla="*/ 2863 w 4501"/>
              <a:gd name="T75" fmla="*/ 0 h 8"/>
              <a:gd name="T76" fmla="*/ 2950 w 4501"/>
              <a:gd name="T77" fmla="*/ 8 h 8"/>
              <a:gd name="T78" fmla="*/ 2989 w 4501"/>
              <a:gd name="T79" fmla="*/ 0 h 8"/>
              <a:gd name="T80" fmla="*/ 3107 w 4501"/>
              <a:gd name="T81" fmla="*/ 0 h 8"/>
              <a:gd name="T82" fmla="*/ 3147 w 4501"/>
              <a:gd name="T83" fmla="*/ 8 h 8"/>
              <a:gd name="T84" fmla="*/ 3241 w 4501"/>
              <a:gd name="T85" fmla="*/ 0 h 8"/>
              <a:gd name="T86" fmla="*/ 3328 w 4501"/>
              <a:gd name="T87" fmla="*/ 8 h 8"/>
              <a:gd name="T88" fmla="*/ 3367 w 4501"/>
              <a:gd name="T89" fmla="*/ 0 h 8"/>
              <a:gd name="T90" fmla="*/ 3485 w 4501"/>
              <a:gd name="T91" fmla="*/ 0 h 8"/>
              <a:gd name="T92" fmla="*/ 3524 w 4501"/>
              <a:gd name="T93" fmla="*/ 8 h 8"/>
              <a:gd name="T94" fmla="*/ 3619 w 4501"/>
              <a:gd name="T95" fmla="*/ 0 h 8"/>
              <a:gd name="T96" fmla="*/ 3705 w 4501"/>
              <a:gd name="T97" fmla="*/ 8 h 8"/>
              <a:gd name="T98" fmla="*/ 3744 w 4501"/>
              <a:gd name="T99" fmla="*/ 0 h 8"/>
              <a:gd name="T100" fmla="*/ 3862 w 4501"/>
              <a:gd name="T101" fmla="*/ 0 h 8"/>
              <a:gd name="T102" fmla="*/ 3902 w 4501"/>
              <a:gd name="T103" fmla="*/ 8 h 8"/>
              <a:gd name="T104" fmla="*/ 3996 w 4501"/>
              <a:gd name="T105" fmla="*/ 0 h 8"/>
              <a:gd name="T106" fmla="*/ 4083 w 4501"/>
              <a:gd name="T107" fmla="*/ 8 h 8"/>
              <a:gd name="T108" fmla="*/ 4122 w 4501"/>
              <a:gd name="T109" fmla="*/ 0 h 8"/>
              <a:gd name="T110" fmla="*/ 4240 w 4501"/>
              <a:gd name="T111" fmla="*/ 0 h 8"/>
              <a:gd name="T112" fmla="*/ 4279 w 4501"/>
              <a:gd name="T113" fmla="*/ 8 h 8"/>
              <a:gd name="T114" fmla="*/ 4374 w 4501"/>
              <a:gd name="T115" fmla="*/ 0 h 8"/>
              <a:gd name="T116" fmla="*/ 4460 w 4501"/>
              <a:gd name="T117" fmla="*/ 8 h 8"/>
              <a:gd name="T118" fmla="*/ 4500 w 4501"/>
              <a:gd name="T1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501" h="8">
                <a:moveTo>
                  <a:pt x="0" y="0"/>
                </a:moveTo>
                <a:lnTo>
                  <a:pt x="24" y="0"/>
                </a:lnTo>
                <a:lnTo>
                  <a:pt x="24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32" y="0"/>
                </a:moveTo>
                <a:lnTo>
                  <a:pt x="55" y="0"/>
                </a:lnTo>
                <a:lnTo>
                  <a:pt x="55" y="8"/>
                </a:lnTo>
                <a:lnTo>
                  <a:pt x="32" y="8"/>
                </a:lnTo>
                <a:lnTo>
                  <a:pt x="32" y="0"/>
                </a:lnTo>
                <a:close/>
                <a:moveTo>
                  <a:pt x="63" y="0"/>
                </a:moveTo>
                <a:lnTo>
                  <a:pt x="87" y="0"/>
                </a:lnTo>
                <a:lnTo>
                  <a:pt x="87" y="8"/>
                </a:lnTo>
                <a:lnTo>
                  <a:pt x="63" y="8"/>
                </a:lnTo>
                <a:lnTo>
                  <a:pt x="63" y="0"/>
                </a:lnTo>
                <a:close/>
                <a:moveTo>
                  <a:pt x="95" y="0"/>
                </a:moveTo>
                <a:lnTo>
                  <a:pt x="118" y="0"/>
                </a:lnTo>
                <a:lnTo>
                  <a:pt x="118" y="8"/>
                </a:lnTo>
                <a:lnTo>
                  <a:pt x="95" y="8"/>
                </a:lnTo>
                <a:lnTo>
                  <a:pt x="95" y="0"/>
                </a:lnTo>
                <a:close/>
                <a:moveTo>
                  <a:pt x="126" y="0"/>
                </a:moveTo>
                <a:lnTo>
                  <a:pt x="150" y="0"/>
                </a:lnTo>
                <a:lnTo>
                  <a:pt x="150" y="8"/>
                </a:lnTo>
                <a:lnTo>
                  <a:pt x="126" y="8"/>
                </a:lnTo>
                <a:lnTo>
                  <a:pt x="126" y="0"/>
                </a:lnTo>
                <a:close/>
                <a:moveTo>
                  <a:pt x="158" y="0"/>
                </a:moveTo>
                <a:lnTo>
                  <a:pt x="181" y="0"/>
                </a:lnTo>
                <a:lnTo>
                  <a:pt x="181" y="8"/>
                </a:lnTo>
                <a:lnTo>
                  <a:pt x="158" y="8"/>
                </a:lnTo>
                <a:lnTo>
                  <a:pt x="158" y="0"/>
                </a:lnTo>
                <a:close/>
                <a:moveTo>
                  <a:pt x="189" y="0"/>
                </a:moveTo>
                <a:lnTo>
                  <a:pt x="213" y="0"/>
                </a:lnTo>
                <a:lnTo>
                  <a:pt x="213" y="8"/>
                </a:lnTo>
                <a:lnTo>
                  <a:pt x="189" y="8"/>
                </a:lnTo>
                <a:lnTo>
                  <a:pt x="189" y="0"/>
                </a:lnTo>
                <a:close/>
                <a:moveTo>
                  <a:pt x="221" y="0"/>
                </a:moveTo>
                <a:lnTo>
                  <a:pt x="244" y="0"/>
                </a:lnTo>
                <a:lnTo>
                  <a:pt x="244" y="8"/>
                </a:lnTo>
                <a:lnTo>
                  <a:pt x="221" y="8"/>
                </a:lnTo>
                <a:lnTo>
                  <a:pt x="221" y="0"/>
                </a:lnTo>
                <a:close/>
                <a:moveTo>
                  <a:pt x="252" y="0"/>
                </a:moveTo>
                <a:lnTo>
                  <a:pt x="276" y="0"/>
                </a:lnTo>
                <a:lnTo>
                  <a:pt x="276" y="8"/>
                </a:lnTo>
                <a:lnTo>
                  <a:pt x="252" y="8"/>
                </a:lnTo>
                <a:lnTo>
                  <a:pt x="252" y="0"/>
                </a:lnTo>
                <a:close/>
                <a:moveTo>
                  <a:pt x="283" y="0"/>
                </a:moveTo>
                <a:lnTo>
                  <a:pt x="307" y="0"/>
                </a:lnTo>
                <a:lnTo>
                  <a:pt x="307" y="8"/>
                </a:lnTo>
                <a:lnTo>
                  <a:pt x="283" y="8"/>
                </a:lnTo>
                <a:lnTo>
                  <a:pt x="283" y="0"/>
                </a:lnTo>
                <a:close/>
                <a:moveTo>
                  <a:pt x="315" y="0"/>
                </a:moveTo>
                <a:lnTo>
                  <a:pt x="339" y="0"/>
                </a:lnTo>
                <a:lnTo>
                  <a:pt x="339" y="8"/>
                </a:lnTo>
                <a:lnTo>
                  <a:pt x="315" y="8"/>
                </a:lnTo>
                <a:lnTo>
                  <a:pt x="315" y="0"/>
                </a:lnTo>
                <a:close/>
                <a:moveTo>
                  <a:pt x="346" y="0"/>
                </a:moveTo>
                <a:lnTo>
                  <a:pt x="370" y="0"/>
                </a:lnTo>
                <a:lnTo>
                  <a:pt x="370" y="8"/>
                </a:lnTo>
                <a:lnTo>
                  <a:pt x="346" y="8"/>
                </a:lnTo>
                <a:lnTo>
                  <a:pt x="346" y="0"/>
                </a:lnTo>
                <a:close/>
                <a:moveTo>
                  <a:pt x="378" y="0"/>
                </a:moveTo>
                <a:lnTo>
                  <a:pt x="401" y="0"/>
                </a:lnTo>
                <a:lnTo>
                  <a:pt x="401" y="8"/>
                </a:lnTo>
                <a:lnTo>
                  <a:pt x="378" y="8"/>
                </a:lnTo>
                <a:lnTo>
                  <a:pt x="378" y="0"/>
                </a:lnTo>
                <a:close/>
                <a:moveTo>
                  <a:pt x="409" y="0"/>
                </a:moveTo>
                <a:lnTo>
                  <a:pt x="433" y="0"/>
                </a:lnTo>
                <a:lnTo>
                  <a:pt x="433" y="8"/>
                </a:lnTo>
                <a:lnTo>
                  <a:pt x="409" y="8"/>
                </a:lnTo>
                <a:lnTo>
                  <a:pt x="409" y="0"/>
                </a:lnTo>
                <a:close/>
                <a:moveTo>
                  <a:pt x="441" y="0"/>
                </a:moveTo>
                <a:lnTo>
                  <a:pt x="464" y="0"/>
                </a:lnTo>
                <a:lnTo>
                  <a:pt x="464" y="8"/>
                </a:lnTo>
                <a:lnTo>
                  <a:pt x="441" y="8"/>
                </a:lnTo>
                <a:lnTo>
                  <a:pt x="441" y="0"/>
                </a:lnTo>
                <a:close/>
                <a:moveTo>
                  <a:pt x="472" y="0"/>
                </a:moveTo>
                <a:lnTo>
                  <a:pt x="496" y="0"/>
                </a:lnTo>
                <a:lnTo>
                  <a:pt x="496" y="8"/>
                </a:lnTo>
                <a:lnTo>
                  <a:pt x="472" y="8"/>
                </a:lnTo>
                <a:lnTo>
                  <a:pt x="472" y="0"/>
                </a:lnTo>
                <a:close/>
                <a:moveTo>
                  <a:pt x="504" y="0"/>
                </a:moveTo>
                <a:lnTo>
                  <a:pt x="527" y="0"/>
                </a:lnTo>
                <a:lnTo>
                  <a:pt x="527" y="8"/>
                </a:lnTo>
                <a:lnTo>
                  <a:pt x="504" y="8"/>
                </a:lnTo>
                <a:lnTo>
                  <a:pt x="504" y="0"/>
                </a:lnTo>
                <a:close/>
                <a:moveTo>
                  <a:pt x="535" y="0"/>
                </a:moveTo>
                <a:lnTo>
                  <a:pt x="559" y="0"/>
                </a:lnTo>
                <a:lnTo>
                  <a:pt x="559" y="8"/>
                </a:lnTo>
                <a:lnTo>
                  <a:pt x="535" y="8"/>
                </a:lnTo>
                <a:lnTo>
                  <a:pt x="535" y="0"/>
                </a:lnTo>
                <a:close/>
                <a:moveTo>
                  <a:pt x="567" y="0"/>
                </a:moveTo>
                <a:lnTo>
                  <a:pt x="590" y="0"/>
                </a:lnTo>
                <a:lnTo>
                  <a:pt x="590" y="8"/>
                </a:lnTo>
                <a:lnTo>
                  <a:pt x="567" y="8"/>
                </a:lnTo>
                <a:lnTo>
                  <a:pt x="567" y="0"/>
                </a:lnTo>
                <a:close/>
                <a:moveTo>
                  <a:pt x="598" y="0"/>
                </a:moveTo>
                <a:lnTo>
                  <a:pt x="622" y="0"/>
                </a:lnTo>
                <a:lnTo>
                  <a:pt x="622" y="8"/>
                </a:lnTo>
                <a:lnTo>
                  <a:pt x="598" y="8"/>
                </a:lnTo>
                <a:lnTo>
                  <a:pt x="598" y="0"/>
                </a:lnTo>
                <a:close/>
                <a:moveTo>
                  <a:pt x="630" y="0"/>
                </a:moveTo>
                <a:lnTo>
                  <a:pt x="653" y="0"/>
                </a:lnTo>
                <a:lnTo>
                  <a:pt x="653" y="8"/>
                </a:lnTo>
                <a:lnTo>
                  <a:pt x="630" y="8"/>
                </a:lnTo>
                <a:lnTo>
                  <a:pt x="630" y="0"/>
                </a:lnTo>
                <a:close/>
                <a:moveTo>
                  <a:pt x="661" y="0"/>
                </a:moveTo>
                <a:lnTo>
                  <a:pt x="685" y="0"/>
                </a:lnTo>
                <a:lnTo>
                  <a:pt x="685" y="8"/>
                </a:lnTo>
                <a:lnTo>
                  <a:pt x="661" y="8"/>
                </a:lnTo>
                <a:lnTo>
                  <a:pt x="661" y="0"/>
                </a:lnTo>
                <a:close/>
                <a:moveTo>
                  <a:pt x="692" y="0"/>
                </a:moveTo>
                <a:lnTo>
                  <a:pt x="716" y="0"/>
                </a:lnTo>
                <a:lnTo>
                  <a:pt x="716" y="8"/>
                </a:lnTo>
                <a:lnTo>
                  <a:pt x="692" y="8"/>
                </a:lnTo>
                <a:lnTo>
                  <a:pt x="692" y="0"/>
                </a:lnTo>
                <a:close/>
                <a:moveTo>
                  <a:pt x="724" y="0"/>
                </a:moveTo>
                <a:lnTo>
                  <a:pt x="748" y="0"/>
                </a:lnTo>
                <a:lnTo>
                  <a:pt x="748" y="8"/>
                </a:lnTo>
                <a:lnTo>
                  <a:pt x="724" y="8"/>
                </a:lnTo>
                <a:lnTo>
                  <a:pt x="724" y="0"/>
                </a:lnTo>
                <a:close/>
                <a:moveTo>
                  <a:pt x="755" y="0"/>
                </a:moveTo>
                <a:lnTo>
                  <a:pt x="779" y="0"/>
                </a:lnTo>
                <a:lnTo>
                  <a:pt x="779" y="8"/>
                </a:lnTo>
                <a:lnTo>
                  <a:pt x="755" y="8"/>
                </a:lnTo>
                <a:lnTo>
                  <a:pt x="755" y="0"/>
                </a:lnTo>
                <a:close/>
                <a:moveTo>
                  <a:pt x="787" y="0"/>
                </a:moveTo>
                <a:lnTo>
                  <a:pt x="810" y="0"/>
                </a:lnTo>
                <a:lnTo>
                  <a:pt x="810" y="8"/>
                </a:lnTo>
                <a:lnTo>
                  <a:pt x="787" y="8"/>
                </a:lnTo>
                <a:lnTo>
                  <a:pt x="787" y="0"/>
                </a:lnTo>
                <a:close/>
                <a:moveTo>
                  <a:pt x="818" y="0"/>
                </a:moveTo>
                <a:lnTo>
                  <a:pt x="842" y="0"/>
                </a:lnTo>
                <a:lnTo>
                  <a:pt x="842" y="8"/>
                </a:lnTo>
                <a:lnTo>
                  <a:pt x="818" y="8"/>
                </a:lnTo>
                <a:lnTo>
                  <a:pt x="818" y="0"/>
                </a:lnTo>
                <a:close/>
                <a:moveTo>
                  <a:pt x="850" y="0"/>
                </a:moveTo>
                <a:lnTo>
                  <a:pt x="873" y="0"/>
                </a:lnTo>
                <a:lnTo>
                  <a:pt x="873" y="8"/>
                </a:lnTo>
                <a:lnTo>
                  <a:pt x="850" y="8"/>
                </a:lnTo>
                <a:lnTo>
                  <a:pt x="850" y="0"/>
                </a:lnTo>
                <a:close/>
                <a:moveTo>
                  <a:pt x="881" y="0"/>
                </a:moveTo>
                <a:lnTo>
                  <a:pt x="905" y="0"/>
                </a:lnTo>
                <a:lnTo>
                  <a:pt x="905" y="8"/>
                </a:lnTo>
                <a:lnTo>
                  <a:pt x="881" y="8"/>
                </a:lnTo>
                <a:lnTo>
                  <a:pt x="881" y="0"/>
                </a:lnTo>
                <a:close/>
                <a:moveTo>
                  <a:pt x="913" y="0"/>
                </a:moveTo>
                <a:lnTo>
                  <a:pt x="936" y="0"/>
                </a:lnTo>
                <a:lnTo>
                  <a:pt x="936" y="8"/>
                </a:lnTo>
                <a:lnTo>
                  <a:pt x="913" y="8"/>
                </a:lnTo>
                <a:lnTo>
                  <a:pt x="913" y="0"/>
                </a:lnTo>
                <a:close/>
                <a:moveTo>
                  <a:pt x="944" y="0"/>
                </a:moveTo>
                <a:lnTo>
                  <a:pt x="968" y="0"/>
                </a:lnTo>
                <a:lnTo>
                  <a:pt x="968" y="8"/>
                </a:lnTo>
                <a:lnTo>
                  <a:pt x="944" y="8"/>
                </a:lnTo>
                <a:lnTo>
                  <a:pt x="944" y="0"/>
                </a:lnTo>
                <a:close/>
                <a:moveTo>
                  <a:pt x="976" y="0"/>
                </a:moveTo>
                <a:lnTo>
                  <a:pt x="999" y="0"/>
                </a:lnTo>
                <a:lnTo>
                  <a:pt x="999" y="8"/>
                </a:lnTo>
                <a:lnTo>
                  <a:pt x="976" y="8"/>
                </a:lnTo>
                <a:lnTo>
                  <a:pt x="976" y="0"/>
                </a:lnTo>
                <a:close/>
                <a:moveTo>
                  <a:pt x="1007" y="0"/>
                </a:moveTo>
                <a:lnTo>
                  <a:pt x="1031" y="0"/>
                </a:lnTo>
                <a:lnTo>
                  <a:pt x="1031" y="8"/>
                </a:lnTo>
                <a:lnTo>
                  <a:pt x="1007" y="8"/>
                </a:lnTo>
                <a:lnTo>
                  <a:pt x="1007" y="0"/>
                </a:lnTo>
                <a:close/>
                <a:moveTo>
                  <a:pt x="1039" y="0"/>
                </a:moveTo>
                <a:lnTo>
                  <a:pt x="1062" y="0"/>
                </a:lnTo>
                <a:lnTo>
                  <a:pt x="1062" y="8"/>
                </a:lnTo>
                <a:lnTo>
                  <a:pt x="1039" y="8"/>
                </a:lnTo>
                <a:lnTo>
                  <a:pt x="1039" y="0"/>
                </a:lnTo>
                <a:close/>
                <a:moveTo>
                  <a:pt x="1070" y="0"/>
                </a:moveTo>
                <a:lnTo>
                  <a:pt x="1094" y="0"/>
                </a:lnTo>
                <a:lnTo>
                  <a:pt x="1094" y="8"/>
                </a:lnTo>
                <a:lnTo>
                  <a:pt x="1070" y="8"/>
                </a:lnTo>
                <a:lnTo>
                  <a:pt x="1070" y="0"/>
                </a:lnTo>
                <a:close/>
                <a:moveTo>
                  <a:pt x="1102" y="0"/>
                </a:moveTo>
                <a:lnTo>
                  <a:pt x="1125" y="0"/>
                </a:lnTo>
                <a:lnTo>
                  <a:pt x="1125" y="8"/>
                </a:lnTo>
                <a:lnTo>
                  <a:pt x="1102" y="8"/>
                </a:lnTo>
                <a:lnTo>
                  <a:pt x="1102" y="0"/>
                </a:lnTo>
                <a:close/>
                <a:moveTo>
                  <a:pt x="1133" y="0"/>
                </a:moveTo>
                <a:lnTo>
                  <a:pt x="1157" y="0"/>
                </a:lnTo>
                <a:lnTo>
                  <a:pt x="1157" y="8"/>
                </a:lnTo>
                <a:lnTo>
                  <a:pt x="1133" y="8"/>
                </a:lnTo>
                <a:lnTo>
                  <a:pt x="1133" y="0"/>
                </a:lnTo>
                <a:close/>
                <a:moveTo>
                  <a:pt x="1164" y="0"/>
                </a:moveTo>
                <a:lnTo>
                  <a:pt x="1188" y="0"/>
                </a:lnTo>
                <a:lnTo>
                  <a:pt x="1188" y="8"/>
                </a:lnTo>
                <a:lnTo>
                  <a:pt x="1164" y="8"/>
                </a:lnTo>
                <a:lnTo>
                  <a:pt x="1164" y="0"/>
                </a:lnTo>
                <a:close/>
                <a:moveTo>
                  <a:pt x="1196" y="0"/>
                </a:moveTo>
                <a:lnTo>
                  <a:pt x="1219" y="0"/>
                </a:lnTo>
                <a:lnTo>
                  <a:pt x="1219" y="8"/>
                </a:lnTo>
                <a:lnTo>
                  <a:pt x="1196" y="8"/>
                </a:lnTo>
                <a:lnTo>
                  <a:pt x="1196" y="0"/>
                </a:lnTo>
                <a:close/>
                <a:moveTo>
                  <a:pt x="1227" y="0"/>
                </a:moveTo>
                <a:lnTo>
                  <a:pt x="1251" y="0"/>
                </a:lnTo>
                <a:lnTo>
                  <a:pt x="1251" y="8"/>
                </a:lnTo>
                <a:lnTo>
                  <a:pt x="1227" y="8"/>
                </a:lnTo>
                <a:lnTo>
                  <a:pt x="1227" y="0"/>
                </a:lnTo>
                <a:close/>
                <a:moveTo>
                  <a:pt x="1259" y="0"/>
                </a:moveTo>
                <a:lnTo>
                  <a:pt x="1282" y="0"/>
                </a:lnTo>
                <a:lnTo>
                  <a:pt x="1282" y="8"/>
                </a:lnTo>
                <a:lnTo>
                  <a:pt x="1259" y="8"/>
                </a:lnTo>
                <a:lnTo>
                  <a:pt x="1259" y="0"/>
                </a:lnTo>
                <a:close/>
                <a:moveTo>
                  <a:pt x="1290" y="0"/>
                </a:moveTo>
                <a:lnTo>
                  <a:pt x="1314" y="0"/>
                </a:lnTo>
                <a:lnTo>
                  <a:pt x="1314" y="8"/>
                </a:lnTo>
                <a:lnTo>
                  <a:pt x="1290" y="8"/>
                </a:lnTo>
                <a:lnTo>
                  <a:pt x="1290" y="0"/>
                </a:lnTo>
                <a:close/>
                <a:moveTo>
                  <a:pt x="1322" y="0"/>
                </a:moveTo>
                <a:lnTo>
                  <a:pt x="1345" y="0"/>
                </a:lnTo>
                <a:lnTo>
                  <a:pt x="1345" y="8"/>
                </a:lnTo>
                <a:lnTo>
                  <a:pt x="1322" y="8"/>
                </a:lnTo>
                <a:lnTo>
                  <a:pt x="1322" y="0"/>
                </a:lnTo>
                <a:close/>
                <a:moveTo>
                  <a:pt x="1353" y="0"/>
                </a:moveTo>
                <a:lnTo>
                  <a:pt x="1377" y="0"/>
                </a:lnTo>
                <a:lnTo>
                  <a:pt x="1377" y="8"/>
                </a:lnTo>
                <a:lnTo>
                  <a:pt x="1353" y="8"/>
                </a:lnTo>
                <a:lnTo>
                  <a:pt x="1353" y="0"/>
                </a:lnTo>
                <a:close/>
                <a:moveTo>
                  <a:pt x="1385" y="0"/>
                </a:moveTo>
                <a:lnTo>
                  <a:pt x="1408" y="0"/>
                </a:lnTo>
                <a:lnTo>
                  <a:pt x="1408" y="8"/>
                </a:lnTo>
                <a:lnTo>
                  <a:pt x="1385" y="8"/>
                </a:lnTo>
                <a:lnTo>
                  <a:pt x="1385" y="0"/>
                </a:lnTo>
                <a:close/>
                <a:moveTo>
                  <a:pt x="1416" y="0"/>
                </a:moveTo>
                <a:lnTo>
                  <a:pt x="1440" y="0"/>
                </a:lnTo>
                <a:lnTo>
                  <a:pt x="1440" y="8"/>
                </a:lnTo>
                <a:lnTo>
                  <a:pt x="1416" y="8"/>
                </a:lnTo>
                <a:lnTo>
                  <a:pt x="1416" y="0"/>
                </a:lnTo>
                <a:close/>
                <a:moveTo>
                  <a:pt x="1448" y="0"/>
                </a:moveTo>
                <a:lnTo>
                  <a:pt x="1471" y="0"/>
                </a:lnTo>
                <a:lnTo>
                  <a:pt x="1471" y="8"/>
                </a:lnTo>
                <a:lnTo>
                  <a:pt x="1448" y="8"/>
                </a:lnTo>
                <a:lnTo>
                  <a:pt x="1448" y="0"/>
                </a:lnTo>
                <a:close/>
                <a:moveTo>
                  <a:pt x="1479" y="0"/>
                </a:moveTo>
                <a:lnTo>
                  <a:pt x="1503" y="0"/>
                </a:lnTo>
                <a:lnTo>
                  <a:pt x="1503" y="8"/>
                </a:lnTo>
                <a:lnTo>
                  <a:pt x="1479" y="8"/>
                </a:lnTo>
                <a:lnTo>
                  <a:pt x="1479" y="0"/>
                </a:lnTo>
                <a:close/>
                <a:moveTo>
                  <a:pt x="1511" y="0"/>
                </a:moveTo>
                <a:lnTo>
                  <a:pt x="1534" y="0"/>
                </a:lnTo>
                <a:lnTo>
                  <a:pt x="1534" y="8"/>
                </a:lnTo>
                <a:lnTo>
                  <a:pt x="1511" y="8"/>
                </a:lnTo>
                <a:lnTo>
                  <a:pt x="1511" y="0"/>
                </a:lnTo>
                <a:close/>
                <a:moveTo>
                  <a:pt x="1542" y="0"/>
                </a:moveTo>
                <a:lnTo>
                  <a:pt x="1566" y="0"/>
                </a:lnTo>
                <a:lnTo>
                  <a:pt x="1566" y="8"/>
                </a:lnTo>
                <a:lnTo>
                  <a:pt x="1542" y="8"/>
                </a:lnTo>
                <a:lnTo>
                  <a:pt x="1542" y="0"/>
                </a:lnTo>
                <a:close/>
                <a:moveTo>
                  <a:pt x="1573" y="0"/>
                </a:moveTo>
                <a:lnTo>
                  <a:pt x="1597" y="0"/>
                </a:lnTo>
                <a:lnTo>
                  <a:pt x="1597" y="8"/>
                </a:lnTo>
                <a:lnTo>
                  <a:pt x="1573" y="8"/>
                </a:lnTo>
                <a:lnTo>
                  <a:pt x="1573" y="0"/>
                </a:lnTo>
                <a:close/>
                <a:moveTo>
                  <a:pt x="1605" y="0"/>
                </a:moveTo>
                <a:lnTo>
                  <a:pt x="1629" y="0"/>
                </a:lnTo>
                <a:lnTo>
                  <a:pt x="1629" y="8"/>
                </a:lnTo>
                <a:lnTo>
                  <a:pt x="1605" y="8"/>
                </a:lnTo>
                <a:lnTo>
                  <a:pt x="1605" y="0"/>
                </a:lnTo>
                <a:close/>
                <a:moveTo>
                  <a:pt x="1636" y="0"/>
                </a:moveTo>
                <a:lnTo>
                  <a:pt x="1660" y="0"/>
                </a:lnTo>
                <a:lnTo>
                  <a:pt x="1660" y="8"/>
                </a:lnTo>
                <a:lnTo>
                  <a:pt x="1636" y="8"/>
                </a:lnTo>
                <a:lnTo>
                  <a:pt x="1636" y="0"/>
                </a:lnTo>
                <a:close/>
                <a:moveTo>
                  <a:pt x="1668" y="0"/>
                </a:moveTo>
                <a:lnTo>
                  <a:pt x="1691" y="0"/>
                </a:lnTo>
                <a:lnTo>
                  <a:pt x="1691" y="8"/>
                </a:lnTo>
                <a:lnTo>
                  <a:pt x="1668" y="8"/>
                </a:lnTo>
                <a:lnTo>
                  <a:pt x="1668" y="0"/>
                </a:lnTo>
                <a:close/>
                <a:moveTo>
                  <a:pt x="1699" y="0"/>
                </a:moveTo>
                <a:lnTo>
                  <a:pt x="1723" y="0"/>
                </a:lnTo>
                <a:lnTo>
                  <a:pt x="1723" y="8"/>
                </a:lnTo>
                <a:lnTo>
                  <a:pt x="1699" y="8"/>
                </a:lnTo>
                <a:lnTo>
                  <a:pt x="1699" y="0"/>
                </a:lnTo>
                <a:close/>
                <a:moveTo>
                  <a:pt x="1731" y="0"/>
                </a:moveTo>
                <a:lnTo>
                  <a:pt x="1754" y="0"/>
                </a:lnTo>
                <a:lnTo>
                  <a:pt x="1754" y="8"/>
                </a:lnTo>
                <a:lnTo>
                  <a:pt x="1731" y="8"/>
                </a:lnTo>
                <a:lnTo>
                  <a:pt x="1731" y="0"/>
                </a:lnTo>
                <a:close/>
                <a:moveTo>
                  <a:pt x="1762" y="0"/>
                </a:moveTo>
                <a:lnTo>
                  <a:pt x="1786" y="0"/>
                </a:lnTo>
                <a:lnTo>
                  <a:pt x="1786" y="8"/>
                </a:lnTo>
                <a:lnTo>
                  <a:pt x="1762" y="8"/>
                </a:lnTo>
                <a:lnTo>
                  <a:pt x="1762" y="0"/>
                </a:lnTo>
                <a:close/>
                <a:moveTo>
                  <a:pt x="1794" y="0"/>
                </a:moveTo>
                <a:lnTo>
                  <a:pt x="1817" y="0"/>
                </a:lnTo>
                <a:lnTo>
                  <a:pt x="1817" y="8"/>
                </a:lnTo>
                <a:lnTo>
                  <a:pt x="1794" y="8"/>
                </a:lnTo>
                <a:lnTo>
                  <a:pt x="1794" y="0"/>
                </a:lnTo>
                <a:close/>
                <a:moveTo>
                  <a:pt x="1825" y="0"/>
                </a:moveTo>
                <a:lnTo>
                  <a:pt x="1849" y="0"/>
                </a:lnTo>
                <a:lnTo>
                  <a:pt x="1849" y="8"/>
                </a:lnTo>
                <a:lnTo>
                  <a:pt x="1825" y="8"/>
                </a:lnTo>
                <a:lnTo>
                  <a:pt x="1825" y="0"/>
                </a:lnTo>
                <a:close/>
                <a:moveTo>
                  <a:pt x="1857" y="0"/>
                </a:moveTo>
                <a:lnTo>
                  <a:pt x="1880" y="0"/>
                </a:lnTo>
                <a:lnTo>
                  <a:pt x="1880" y="8"/>
                </a:lnTo>
                <a:lnTo>
                  <a:pt x="1857" y="8"/>
                </a:lnTo>
                <a:lnTo>
                  <a:pt x="1857" y="0"/>
                </a:lnTo>
                <a:close/>
                <a:moveTo>
                  <a:pt x="1888" y="0"/>
                </a:moveTo>
                <a:lnTo>
                  <a:pt x="1912" y="0"/>
                </a:lnTo>
                <a:lnTo>
                  <a:pt x="1912" y="8"/>
                </a:lnTo>
                <a:lnTo>
                  <a:pt x="1888" y="8"/>
                </a:lnTo>
                <a:lnTo>
                  <a:pt x="1888" y="0"/>
                </a:lnTo>
                <a:close/>
                <a:moveTo>
                  <a:pt x="1920" y="0"/>
                </a:moveTo>
                <a:lnTo>
                  <a:pt x="1943" y="0"/>
                </a:lnTo>
                <a:lnTo>
                  <a:pt x="1943" y="8"/>
                </a:lnTo>
                <a:lnTo>
                  <a:pt x="1920" y="8"/>
                </a:lnTo>
                <a:lnTo>
                  <a:pt x="1920" y="0"/>
                </a:lnTo>
                <a:close/>
                <a:moveTo>
                  <a:pt x="1951" y="0"/>
                </a:moveTo>
                <a:lnTo>
                  <a:pt x="1975" y="0"/>
                </a:lnTo>
                <a:lnTo>
                  <a:pt x="1975" y="8"/>
                </a:lnTo>
                <a:lnTo>
                  <a:pt x="1951" y="8"/>
                </a:lnTo>
                <a:lnTo>
                  <a:pt x="1951" y="0"/>
                </a:lnTo>
                <a:close/>
                <a:moveTo>
                  <a:pt x="1982" y="0"/>
                </a:moveTo>
                <a:lnTo>
                  <a:pt x="2006" y="0"/>
                </a:lnTo>
                <a:lnTo>
                  <a:pt x="2006" y="8"/>
                </a:lnTo>
                <a:lnTo>
                  <a:pt x="1982" y="8"/>
                </a:lnTo>
                <a:lnTo>
                  <a:pt x="1982" y="0"/>
                </a:lnTo>
                <a:close/>
                <a:moveTo>
                  <a:pt x="2014" y="0"/>
                </a:moveTo>
                <a:lnTo>
                  <a:pt x="2038" y="0"/>
                </a:lnTo>
                <a:lnTo>
                  <a:pt x="2038" y="8"/>
                </a:lnTo>
                <a:lnTo>
                  <a:pt x="2014" y="8"/>
                </a:lnTo>
                <a:lnTo>
                  <a:pt x="2014" y="0"/>
                </a:lnTo>
                <a:close/>
                <a:moveTo>
                  <a:pt x="2045" y="0"/>
                </a:moveTo>
                <a:lnTo>
                  <a:pt x="2069" y="0"/>
                </a:lnTo>
                <a:lnTo>
                  <a:pt x="2069" y="8"/>
                </a:lnTo>
                <a:lnTo>
                  <a:pt x="2045" y="8"/>
                </a:lnTo>
                <a:lnTo>
                  <a:pt x="2045" y="0"/>
                </a:lnTo>
                <a:close/>
                <a:moveTo>
                  <a:pt x="2077" y="0"/>
                </a:moveTo>
                <a:lnTo>
                  <a:pt x="2100" y="0"/>
                </a:lnTo>
                <a:lnTo>
                  <a:pt x="2100" y="8"/>
                </a:lnTo>
                <a:lnTo>
                  <a:pt x="2077" y="8"/>
                </a:lnTo>
                <a:lnTo>
                  <a:pt x="2077" y="0"/>
                </a:lnTo>
                <a:close/>
                <a:moveTo>
                  <a:pt x="2108" y="0"/>
                </a:moveTo>
                <a:lnTo>
                  <a:pt x="2132" y="0"/>
                </a:lnTo>
                <a:lnTo>
                  <a:pt x="2132" y="8"/>
                </a:lnTo>
                <a:lnTo>
                  <a:pt x="2108" y="8"/>
                </a:lnTo>
                <a:lnTo>
                  <a:pt x="2108" y="0"/>
                </a:lnTo>
                <a:close/>
                <a:moveTo>
                  <a:pt x="2140" y="0"/>
                </a:moveTo>
                <a:lnTo>
                  <a:pt x="2163" y="0"/>
                </a:lnTo>
                <a:lnTo>
                  <a:pt x="2163" y="8"/>
                </a:lnTo>
                <a:lnTo>
                  <a:pt x="2140" y="8"/>
                </a:lnTo>
                <a:lnTo>
                  <a:pt x="2140" y="0"/>
                </a:lnTo>
                <a:close/>
                <a:moveTo>
                  <a:pt x="2171" y="0"/>
                </a:moveTo>
                <a:lnTo>
                  <a:pt x="2195" y="0"/>
                </a:lnTo>
                <a:lnTo>
                  <a:pt x="2195" y="8"/>
                </a:lnTo>
                <a:lnTo>
                  <a:pt x="2171" y="8"/>
                </a:lnTo>
                <a:lnTo>
                  <a:pt x="2171" y="0"/>
                </a:lnTo>
                <a:close/>
                <a:moveTo>
                  <a:pt x="2203" y="0"/>
                </a:moveTo>
                <a:lnTo>
                  <a:pt x="2226" y="0"/>
                </a:lnTo>
                <a:lnTo>
                  <a:pt x="2226" y="8"/>
                </a:lnTo>
                <a:lnTo>
                  <a:pt x="2203" y="8"/>
                </a:lnTo>
                <a:lnTo>
                  <a:pt x="2203" y="0"/>
                </a:lnTo>
                <a:close/>
                <a:moveTo>
                  <a:pt x="2234" y="0"/>
                </a:moveTo>
                <a:lnTo>
                  <a:pt x="2258" y="0"/>
                </a:lnTo>
                <a:lnTo>
                  <a:pt x="2258" y="8"/>
                </a:lnTo>
                <a:lnTo>
                  <a:pt x="2234" y="8"/>
                </a:lnTo>
                <a:lnTo>
                  <a:pt x="2234" y="0"/>
                </a:lnTo>
                <a:close/>
                <a:moveTo>
                  <a:pt x="2266" y="0"/>
                </a:moveTo>
                <a:lnTo>
                  <a:pt x="2289" y="0"/>
                </a:lnTo>
                <a:lnTo>
                  <a:pt x="2289" y="8"/>
                </a:lnTo>
                <a:lnTo>
                  <a:pt x="2266" y="8"/>
                </a:lnTo>
                <a:lnTo>
                  <a:pt x="2266" y="0"/>
                </a:lnTo>
                <a:close/>
                <a:moveTo>
                  <a:pt x="2297" y="0"/>
                </a:moveTo>
                <a:lnTo>
                  <a:pt x="2321" y="0"/>
                </a:lnTo>
                <a:lnTo>
                  <a:pt x="2321" y="8"/>
                </a:lnTo>
                <a:lnTo>
                  <a:pt x="2297" y="8"/>
                </a:lnTo>
                <a:lnTo>
                  <a:pt x="2297" y="0"/>
                </a:lnTo>
                <a:close/>
                <a:moveTo>
                  <a:pt x="2329" y="0"/>
                </a:moveTo>
                <a:lnTo>
                  <a:pt x="2352" y="0"/>
                </a:lnTo>
                <a:lnTo>
                  <a:pt x="2352" y="8"/>
                </a:lnTo>
                <a:lnTo>
                  <a:pt x="2329" y="8"/>
                </a:lnTo>
                <a:lnTo>
                  <a:pt x="2329" y="0"/>
                </a:lnTo>
                <a:close/>
                <a:moveTo>
                  <a:pt x="2360" y="0"/>
                </a:moveTo>
                <a:lnTo>
                  <a:pt x="2384" y="0"/>
                </a:lnTo>
                <a:lnTo>
                  <a:pt x="2384" y="8"/>
                </a:lnTo>
                <a:lnTo>
                  <a:pt x="2360" y="8"/>
                </a:lnTo>
                <a:lnTo>
                  <a:pt x="2360" y="0"/>
                </a:lnTo>
                <a:close/>
                <a:moveTo>
                  <a:pt x="2392" y="0"/>
                </a:moveTo>
                <a:lnTo>
                  <a:pt x="2415" y="0"/>
                </a:lnTo>
                <a:lnTo>
                  <a:pt x="2415" y="8"/>
                </a:lnTo>
                <a:lnTo>
                  <a:pt x="2392" y="8"/>
                </a:lnTo>
                <a:lnTo>
                  <a:pt x="2392" y="0"/>
                </a:lnTo>
                <a:close/>
                <a:moveTo>
                  <a:pt x="2423" y="0"/>
                </a:moveTo>
                <a:lnTo>
                  <a:pt x="2447" y="0"/>
                </a:lnTo>
                <a:lnTo>
                  <a:pt x="2447" y="8"/>
                </a:lnTo>
                <a:lnTo>
                  <a:pt x="2423" y="8"/>
                </a:lnTo>
                <a:lnTo>
                  <a:pt x="2423" y="0"/>
                </a:lnTo>
                <a:close/>
                <a:moveTo>
                  <a:pt x="2454" y="0"/>
                </a:moveTo>
                <a:lnTo>
                  <a:pt x="2478" y="0"/>
                </a:lnTo>
                <a:lnTo>
                  <a:pt x="2478" y="8"/>
                </a:lnTo>
                <a:lnTo>
                  <a:pt x="2454" y="8"/>
                </a:lnTo>
                <a:lnTo>
                  <a:pt x="2454" y="0"/>
                </a:lnTo>
                <a:close/>
                <a:moveTo>
                  <a:pt x="2486" y="0"/>
                </a:moveTo>
                <a:lnTo>
                  <a:pt x="2509" y="0"/>
                </a:lnTo>
                <a:lnTo>
                  <a:pt x="2509" y="8"/>
                </a:lnTo>
                <a:lnTo>
                  <a:pt x="2486" y="8"/>
                </a:lnTo>
                <a:lnTo>
                  <a:pt x="2486" y="0"/>
                </a:lnTo>
                <a:close/>
                <a:moveTo>
                  <a:pt x="2517" y="0"/>
                </a:moveTo>
                <a:lnTo>
                  <a:pt x="2541" y="0"/>
                </a:lnTo>
                <a:lnTo>
                  <a:pt x="2541" y="8"/>
                </a:lnTo>
                <a:lnTo>
                  <a:pt x="2517" y="8"/>
                </a:lnTo>
                <a:lnTo>
                  <a:pt x="2517" y="0"/>
                </a:lnTo>
                <a:close/>
                <a:moveTo>
                  <a:pt x="2549" y="0"/>
                </a:moveTo>
                <a:lnTo>
                  <a:pt x="2572" y="0"/>
                </a:lnTo>
                <a:lnTo>
                  <a:pt x="2572" y="8"/>
                </a:lnTo>
                <a:lnTo>
                  <a:pt x="2549" y="8"/>
                </a:lnTo>
                <a:lnTo>
                  <a:pt x="2549" y="0"/>
                </a:lnTo>
                <a:close/>
                <a:moveTo>
                  <a:pt x="2580" y="0"/>
                </a:moveTo>
                <a:lnTo>
                  <a:pt x="2604" y="0"/>
                </a:lnTo>
                <a:lnTo>
                  <a:pt x="2604" y="8"/>
                </a:lnTo>
                <a:lnTo>
                  <a:pt x="2580" y="8"/>
                </a:lnTo>
                <a:lnTo>
                  <a:pt x="2580" y="0"/>
                </a:lnTo>
                <a:close/>
                <a:moveTo>
                  <a:pt x="2612" y="0"/>
                </a:moveTo>
                <a:lnTo>
                  <a:pt x="2635" y="0"/>
                </a:lnTo>
                <a:lnTo>
                  <a:pt x="2635" y="8"/>
                </a:lnTo>
                <a:lnTo>
                  <a:pt x="2612" y="8"/>
                </a:lnTo>
                <a:lnTo>
                  <a:pt x="2612" y="0"/>
                </a:lnTo>
                <a:close/>
                <a:moveTo>
                  <a:pt x="2643" y="0"/>
                </a:moveTo>
                <a:lnTo>
                  <a:pt x="2667" y="0"/>
                </a:lnTo>
                <a:lnTo>
                  <a:pt x="2667" y="8"/>
                </a:lnTo>
                <a:lnTo>
                  <a:pt x="2643" y="8"/>
                </a:lnTo>
                <a:lnTo>
                  <a:pt x="2643" y="0"/>
                </a:lnTo>
                <a:close/>
                <a:moveTo>
                  <a:pt x="2675" y="0"/>
                </a:moveTo>
                <a:lnTo>
                  <a:pt x="2698" y="0"/>
                </a:lnTo>
                <a:lnTo>
                  <a:pt x="2698" y="8"/>
                </a:lnTo>
                <a:lnTo>
                  <a:pt x="2675" y="8"/>
                </a:lnTo>
                <a:lnTo>
                  <a:pt x="2675" y="0"/>
                </a:lnTo>
                <a:close/>
                <a:moveTo>
                  <a:pt x="2706" y="0"/>
                </a:moveTo>
                <a:lnTo>
                  <a:pt x="2730" y="0"/>
                </a:lnTo>
                <a:lnTo>
                  <a:pt x="2730" y="8"/>
                </a:lnTo>
                <a:lnTo>
                  <a:pt x="2706" y="8"/>
                </a:lnTo>
                <a:lnTo>
                  <a:pt x="2706" y="0"/>
                </a:lnTo>
                <a:close/>
                <a:moveTo>
                  <a:pt x="2738" y="0"/>
                </a:moveTo>
                <a:lnTo>
                  <a:pt x="2761" y="0"/>
                </a:lnTo>
                <a:lnTo>
                  <a:pt x="2761" y="8"/>
                </a:lnTo>
                <a:lnTo>
                  <a:pt x="2738" y="8"/>
                </a:lnTo>
                <a:lnTo>
                  <a:pt x="2738" y="0"/>
                </a:lnTo>
                <a:close/>
                <a:moveTo>
                  <a:pt x="2769" y="0"/>
                </a:moveTo>
                <a:lnTo>
                  <a:pt x="2793" y="0"/>
                </a:lnTo>
                <a:lnTo>
                  <a:pt x="2793" y="8"/>
                </a:lnTo>
                <a:lnTo>
                  <a:pt x="2769" y="8"/>
                </a:lnTo>
                <a:lnTo>
                  <a:pt x="2769" y="0"/>
                </a:lnTo>
                <a:close/>
                <a:moveTo>
                  <a:pt x="2801" y="0"/>
                </a:moveTo>
                <a:lnTo>
                  <a:pt x="2824" y="0"/>
                </a:lnTo>
                <a:lnTo>
                  <a:pt x="2824" y="8"/>
                </a:lnTo>
                <a:lnTo>
                  <a:pt x="2801" y="8"/>
                </a:lnTo>
                <a:lnTo>
                  <a:pt x="2801" y="0"/>
                </a:lnTo>
                <a:close/>
                <a:moveTo>
                  <a:pt x="2832" y="0"/>
                </a:moveTo>
                <a:lnTo>
                  <a:pt x="2856" y="0"/>
                </a:lnTo>
                <a:lnTo>
                  <a:pt x="2856" y="8"/>
                </a:lnTo>
                <a:lnTo>
                  <a:pt x="2832" y="8"/>
                </a:lnTo>
                <a:lnTo>
                  <a:pt x="2832" y="0"/>
                </a:lnTo>
                <a:close/>
                <a:moveTo>
                  <a:pt x="2863" y="0"/>
                </a:moveTo>
                <a:lnTo>
                  <a:pt x="2887" y="0"/>
                </a:lnTo>
                <a:lnTo>
                  <a:pt x="2887" y="8"/>
                </a:lnTo>
                <a:lnTo>
                  <a:pt x="2863" y="8"/>
                </a:lnTo>
                <a:lnTo>
                  <a:pt x="2863" y="0"/>
                </a:lnTo>
                <a:close/>
                <a:moveTo>
                  <a:pt x="2895" y="0"/>
                </a:moveTo>
                <a:lnTo>
                  <a:pt x="2919" y="0"/>
                </a:lnTo>
                <a:lnTo>
                  <a:pt x="2919" y="8"/>
                </a:lnTo>
                <a:lnTo>
                  <a:pt x="2895" y="8"/>
                </a:lnTo>
                <a:lnTo>
                  <a:pt x="2895" y="0"/>
                </a:lnTo>
                <a:close/>
                <a:moveTo>
                  <a:pt x="2926" y="0"/>
                </a:moveTo>
                <a:lnTo>
                  <a:pt x="2950" y="0"/>
                </a:lnTo>
                <a:lnTo>
                  <a:pt x="2950" y="8"/>
                </a:lnTo>
                <a:lnTo>
                  <a:pt x="2926" y="8"/>
                </a:lnTo>
                <a:lnTo>
                  <a:pt x="2926" y="0"/>
                </a:lnTo>
                <a:close/>
                <a:moveTo>
                  <a:pt x="2958" y="0"/>
                </a:moveTo>
                <a:lnTo>
                  <a:pt x="2981" y="0"/>
                </a:lnTo>
                <a:lnTo>
                  <a:pt x="2981" y="8"/>
                </a:lnTo>
                <a:lnTo>
                  <a:pt x="2958" y="8"/>
                </a:lnTo>
                <a:lnTo>
                  <a:pt x="2958" y="0"/>
                </a:lnTo>
                <a:close/>
                <a:moveTo>
                  <a:pt x="2989" y="0"/>
                </a:moveTo>
                <a:lnTo>
                  <a:pt x="3013" y="0"/>
                </a:lnTo>
                <a:lnTo>
                  <a:pt x="3013" y="8"/>
                </a:lnTo>
                <a:lnTo>
                  <a:pt x="2989" y="8"/>
                </a:lnTo>
                <a:lnTo>
                  <a:pt x="2989" y="0"/>
                </a:lnTo>
                <a:close/>
                <a:moveTo>
                  <a:pt x="3021" y="0"/>
                </a:moveTo>
                <a:lnTo>
                  <a:pt x="3044" y="0"/>
                </a:lnTo>
                <a:lnTo>
                  <a:pt x="3044" y="8"/>
                </a:lnTo>
                <a:lnTo>
                  <a:pt x="3021" y="8"/>
                </a:lnTo>
                <a:lnTo>
                  <a:pt x="3021" y="0"/>
                </a:lnTo>
                <a:close/>
                <a:moveTo>
                  <a:pt x="3052" y="0"/>
                </a:moveTo>
                <a:lnTo>
                  <a:pt x="3076" y="0"/>
                </a:lnTo>
                <a:lnTo>
                  <a:pt x="3076" y="8"/>
                </a:lnTo>
                <a:lnTo>
                  <a:pt x="3052" y="8"/>
                </a:lnTo>
                <a:lnTo>
                  <a:pt x="3052" y="0"/>
                </a:lnTo>
                <a:close/>
                <a:moveTo>
                  <a:pt x="3084" y="0"/>
                </a:moveTo>
                <a:lnTo>
                  <a:pt x="3107" y="0"/>
                </a:lnTo>
                <a:lnTo>
                  <a:pt x="3107" y="8"/>
                </a:lnTo>
                <a:lnTo>
                  <a:pt x="3084" y="8"/>
                </a:lnTo>
                <a:lnTo>
                  <a:pt x="3084" y="0"/>
                </a:lnTo>
                <a:close/>
                <a:moveTo>
                  <a:pt x="3115" y="0"/>
                </a:moveTo>
                <a:lnTo>
                  <a:pt x="3139" y="0"/>
                </a:lnTo>
                <a:lnTo>
                  <a:pt x="3139" y="8"/>
                </a:lnTo>
                <a:lnTo>
                  <a:pt x="3115" y="8"/>
                </a:lnTo>
                <a:lnTo>
                  <a:pt x="3115" y="0"/>
                </a:lnTo>
                <a:close/>
                <a:moveTo>
                  <a:pt x="3147" y="0"/>
                </a:moveTo>
                <a:lnTo>
                  <a:pt x="3170" y="0"/>
                </a:lnTo>
                <a:lnTo>
                  <a:pt x="3170" y="8"/>
                </a:lnTo>
                <a:lnTo>
                  <a:pt x="3147" y="8"/>
                </a:lnTo>
                <a:lnTo>
                  <a:pt x="3147" y="0"/>
                </a:lnTo>
                <a:close/>
                <a:moveTo>
                  <a:pt x="3178" y="0"/>
                </a:moveTo>
                <a:lnTo>
                  <a:pt x="3202" y="0"/>
                </a:lnTo>
                <a:lnTo>
                  <a:pt x="3202" y="8"/>
                </a:lnTo>
                <a:lnTo>
                  <a:pt x="3178" y="8"/>
                </a:lnTo>
                <a:lnTo>
                  <a:pt x="3178" y="0"/>
                </a:lnTo>
                <a:close/>
                <a:moveTo>
                  <a:pt x="3210" y="0"/>
                </a:moveTo>
                <a:lnTo>
                  <a:pt x="3233" y="0"/>
                </a:lnTo>
                <a:lnTo>
                  <a:pt x="3233" y="8"/>
                </a:lnTo>
                <a:lnTo>
                  <a:pt x="3210" y="8"/>
                </a:lnTo>
                <a:lnTo>
                  <a:pt x="3210" y="0"/>
                </a:lnTo>
                <a:close/>
                <a:moveTo>
                  <a:pt x="3241" y="0"/>
                </a:moveTo>
                <a:lnTo>
                  <a:pt x="3265" y="0"/>
                </a:lnTo>
                <a:lnTo>
                  <a:pt x="3265" y="8"/>
                </a:lnTo>
                <a:lnTo>
                  <a:pt x="3241" y="8"/>
                </a:lnTo>
                <a:lnTo>
                  <a:pt x="3241" y="0"/>
                </a:lnTo>
                <a:close/>
                <a:moveTo>
                  <a:pt x="3272" y="0"/>
                </a:moveTo>
                <a:lnTo>
                  <a:pt x="3296" y="0"/>
                </a:lnTo>
                <a:lnTo>
                  <a:pt x="3296" y="8"/>
                </a:lnTo>
                <a:lnTo>
                  <a:pt x="3272" y="8"/>
                </a:lnTo>
                <a:lnTo>
                  <a:pt x="3272" y="0"/>
                </a:lnTo>
                <a:close/>
                <a:moveTo>
                  <a:pt x="3304" y="0"/>
                </a:moveTo>
                <a:lnTo>
                  <a:pt x="3328" y="0"/>
                </a:lnTo>
                <a:lnTo>
                  <a:pt x="3328" y="8"/>
                </a:lnTo>
                <a:lnTo>
                  <a:pt x="3304" y="8"/>
                </a:lnTo>
                <a:lnTo>
                  <a:pt x="3304" y="0"/>
                </a:lnTo>
                <a:close/>
                <a:moveTo>
                  <a:pt x="3335" y="0"/>
                </a:moveTo>
                <a:lnTo>
                  <a:pt x="3359" y="0"/>
                </a:lnTo>
                <a:lnTo>
                  <a:pt x="3359" y="8"/>
                </a:lnTo>
                <a:lnTo>
                  <a:pt x="3335" y="8"/>
                </a:lnTo>
                <a:lnTo>
                  <a:pt x="3335" y="0"/>
                </a:lnTo>
                <a:close/>
                <a:moveTo>
                  <a:pt x="3367" y="0"/>
                </a:moveTo>
                <a:lnTo>
                  <a:pt x="3390" y="0"/>
                </a:lnTo>
                <a:lnTo>
                  <a:pt x="3390" y="8"/>
                </a:lnTo>
                <a:lnTo>
                  <a:pt x="3367" y="8"/>
                </a:lnTo>
                <a:lnTo>
                  <a:pt x="3367" y="0"/>
                </a:lnTo>
                <a:close/>
                <a:moveTo>
                  <a:pt x="3398" y="0"/>
                </a:moveTo>
                <a:lnTo>
                  <a:pt x="3422" y="0"/>
                </a:lnTo>
                <a:lnTo>
                  <a:pt x="3422" y="8"/>
                </a:lnTo>
                <a:lnTo>
                  <a:pt x="3398" y="8"/>
                </a:lnTo>
                <a:lnTo>
                  <a:pt x="3398" y="0"/>
                </a:lnTo>
                <a:close/>
                <a:moveTo>
                  <a:pt x="3430" y="0"/>
                </a:moveTo>
                <a:lnTo>
                  <a:pt x="3453" y="0"/>
                </a:lnTo>
                <a:lnTo>
                  <a:pt x="3453" y="8"/>
                </a:lnTo>
                <a:lnTo>
                  <a:pt x="3430" y="8"/>
                </a:lnTo>
                <a:lnTo>
                  <a:pt x="3430" y="0"/>
                </a:lnTo>
                <a:close/>
                <a:moveTo>
                  <a:pt x="3461" y="0"/>
                </a:moveTo>
                <a:lnTo>
                  <a:pt x="3485" y="0"/>
                </a:lnTo>
                <a:lnTo>
                  <a:pt x="3485" y="8"/>
                </a:lnTo>
                <a:lnTo>
                  <a:pt x="3461" y="8"/>
                </a:lnTo>
                <a:lnTo>
                  <a:pt x="3461" y="0"/>
                </a:lnTo>
                <a:close/>
                <a:moveTo>
                  <a:pt x="3493" y="0"/>
                </a:moveTo>
                <a:lnTo>
                  <a:pt x="3516" y="0"/>
                </a:lnTo>
                <a:lnTo>
                  <a:pt x="3516" y="8"/>
                </a:lnTo>
                <a:lnTo>
                  <a:pt x="3493" y="8"/>
                </a:lnTo>
                <a:lnTo>
                  <a:pt x="3493" y="0"/>
                </a:lnTo>
                <a:close/>
                <a:moveTo>
                  <a:pt x="3524" y="0"/>
                </a:moveTo>
                <a:lnTo>
                  <a:pt x="3548" y="0"/>
                </a:lnTo>
                <a:lnTo>
                  <a:pt x="3548" y="8"/>
                </a:lnTo>
                <a:lnTo>
                  <a:pt x="3524" y="8"/>
                </a:lnTo>
                <a:lnTo>
                  <a:pt x="3524" y="0"/>
                </a:lnTo>
                <a:close/>
                <a:moveTo>
                  <a:pt x="3556" y="0"/>
                </a:moveTo>
                <a:lnTo>
                  <a:pt x="3579" y="0"/>
                </a:lnTo>
                <a:lnTo>
                  <a:pt x="3579" y="8"/>
                </a:lnTo>
                <a:lnTo>
                  <a:pt x="3556" y="8"/>
                </a:lnTo>
                <a:lnTo>
                  <a:pt x="3556" y="0"/>
                </a:lnTo>
                <a:close/>
                <a:moveTo>
                  <a:pt x="3587" y="0"/>
                </a:moveTo>
                <a:lnTo>
                  <a:pt x="3611" y="0"/>
                </a:lnTo>
                <a:lnTo>
                  <a:pt x="3611" y="8"/>
                </a:lnTo>
                <a:lnTo>
                  <a:pt x="3587" y="8"/>
                </a:lnTo>
                <a:lnTo>
                  <a:pt x="3587" y="0"/>
                </a:lnTo>
                <a:close/>
                <a:moveTo>
                  <a:pt x="3619" y="0"/>
                </a:moveTo>
                <a:lnTo>
                  <a:pt x="3642" y="0"/>
                </a:lnTo>
                <a:lnTo>
                  <a:pt x="3642" y="8"/>
                </a:lnTo>
                <a:lnTo>
                  <a:pt x="3619" y="8"/>
                </a:lnTo>
                <a:lnTo>
                  <a:pt x="3619" y="0"/>
                </a:lnTo>
                <a:close/>
                <a:moveTo>
                  <a:pt x="3650" y="0"/>
                </a:moveTo>
                <a:lnTo>
                  <a:pt x="3674" y="0"/>
                </a:lnTo>
                <a:lnTo>
                  <a:pt x="3674" y="8"/>
                </a:lnTo>
                <a:lnTo>
                  <a:pt x="3650" y="8"/>
                </a:lnTo>
                <a:lnTo>
                  <a:pt x="3650" y="0"/>
                </a:lnTo>
                <a:close/>
                <a:moveTo>
                  <a:pt x="3681" y="0"/>
                </a:moveTo>
                <a:lnTo>
                  <a:pt x="3705" y="0"/>
                </a:lnTo>
                <a:lnTo>
                  <a:pt x="3705" y="8"/>
                </a:lnTo>
                <a:lnTo>
                  <a:pt x="3681" y="8"/>
                </a:lnTo>
                <a:lnTo>
                  <a:pt x="3681" y="0"/>
                </a:lnTo>
                <a:close/>
                <a:moveTo>
                  <a:pt x="3713" y="0"/>
                </a:moveTo>
                <a:lnTo>
                  <a:pt x="3737" y="0"/>
                </a:lnTo>
                <a:lnTo>
                  <a:pt x="3737" y="8"/>
                </a:lnTo>
                <a:lnTo>
                  <a:pt x="3713" y="8"/>
                </a:lnTo>
                <a:lnTo>
                  <a:pt x="3713" y="0"/>
                </a:lnTo>
                <a:close/>
                <a:moveTo>
                  <a:pt x="3744" y="0"/>
                </a:moveTo>
                <a:lnTo>
                  <a:pt x="3768" y="0"/>
                </a:lnTo>
                <a:lnTo>
                  <a:pt x="3768" y="8"/>
                </a:lnTo>
                <a:lnTo>
                  <a:pt x="3744" y="8"/>
                </a:lnTo>
                <a:lnTo>
                  <a:pt x="3744" y="0"/>
                </a:lnTo>
                <a:close/>
                <a:moveTo>
                  <a:pt x="3776" y="0"/>
                </a:moveTo>
                <a:lnTo>
                  <a:pt x="3799" y="0"/>
                </a:lnTo>
                <a:lnTo>
                  <a:pt x="3799" y="8"/>
                </a:lnTo>
                <a:lnTo>
                  <a:pt x="3776" y="8"/>
                </a:lnTo>
                <a:lnTo>
                  <a:pt x="3776" y="0"/>
                </a:lnTo>
                <a:close/>
                <a:moveTo>
                  <a:pt x="3807" y="0"/>
                </a:moveTo>
                <a:lnTo>
                  <a:pt x="3831" y="0"/>
                </a:lnTo>
                <a:lnTo>
                  <a:pt x="3831" y="8"/>
                </a:lnTo>
                <a:lnTo>
                  <a:pt x="3807" y="8"/>
                </a:lnTo>
                <a:lnTo>
                  <a:pt x="3807" y="0"/>
                </a:lnTo>
                <a:close/>
                <a:moveTo>
                  <a:pt x="3839" y="0"/>
                </a:moveTo>
                <a:lnTo>
                  <a:pt x="3862" y="0"/>
                </a:lnTo>
                <a:lnTo>
                  <a:pt x="3862" y="8"/>
                </a:lnTo>
                <a:lnTo>
                  <a:pt x="3839" y="8"/>
                </a:lnTo>
                <a:lnTo>
                  <a:pt x="3839" y="0"/>
                </a:lnTo>
                <a:close/>
                <a:moveTo>
                  <a:pt x="3870" y="0"/>
                </a:moveTo>
                <a:lnTo>
                  <a:pt x="3894" y="0"/>
                </a:lnTo>
                <a:lnTo>
                  <a:pt x="3894" y="8"/>
                </a:lnTo>
                <a:lnTo>
                  <a:pt x="3870" y="8"/>
                </a:lnTo>
                <a:lnTo>
                  <a:pt x="3870" y="0"/>
                </a:lnTo>
                <a:close/>
                <a:moveTo>
                  <a:pt x="3902" y="0"/>
                </a:moveTo>
                <a:lnTo>
                  <a:pt x="3925" y="0"/>
                </a:lnTo>
                <a:lnTo>
                  <a:pt x="3925" y="8"/>
                </a:lnTo>
                <a:lnTo>
                  <a:pt x="3902" y="8"/>
                </a:lnTo>
                <a:lnTo>
                  <a:pt x="3902" y="0"/>
                </a:lnTo>
                <a:close/>
                <a:moveTo>
                  <a:pt x="3933" y="0"/>
                </a:moveTo>
                <a:lnTo>
                  <a:pt x="3957" y="0"/>
                </a:lnTo>
                <a:lnTo>
                  <a:pt x="3957" y="8"/>
                </a:lnTo>
                <a:lnTo>
                  <a:pt x="3933" y="8"/>
                </a:lnTo>
                <a:lnTo>
                  <a:pt x="3933" y="0"/>
                </a:lnTo>
                <a:close/>
                <a:moveTo>
                  <a:pt x="3965" y="0"/>
                </a:moveTo>
                <a:lnTo>
                  <a:pt x="3988" y="0"/>
                </a:lnTo>
                <a:lnTo>
                  <a:pt x="3988" y="8"/>
                </a:lnTo>
                <a:lnTo>
                  <a:pt x="3965" y="8"/>
                </a:lnTo>
                <a:lnTo>
                  <a:pt x="3965" y="0"/>
                </a:lnTo>
                <a:close/>
                <a:moveTo>
                  <a:pt x="3996" y="0"/>
                </a:moveTo>
                <a:lnTo>
                  <a:pt x="4020" y="0"/>
                </a:lnTo>
                <a:lnTo>
                  <a:pt x="4020" y="8"/>
                </a:lnTo>
                <a:lnTo>
                  <a:pt x="3996" y="8"/>
                </a:lnTo>
                <a:lnTo>
                  <a:pt x="3996" y="0"/>
                </a:lnTo>
                <a:close/>
                <a:moveTo>
                  <a:pt x="4028" y="0"/>
                </a:moveTo>
                <a:lnTo>
                  <a:pt x="4051" y="0"/>
                </a:lnTo>
                <a:lnTo>
                  <a:pt x="4051" y="8"/>
                </a:lnTo>
                <a:lnTo>
                  <a:pt x="4028" y="8"/>
                </a:lnTo>
                <a:lnTo>
                  <a:pt x="4028" y="0"/>
                </a:lnTo>
                <a:close/>
                <a:moveTo>
                  <a:pt x="4059" y="0"/>
                </a:moveTo>
                <a:lnTo>
                  <a:pt x="4083" y="0"/>
                </a:lnTo>
                <a:lnTo>
                  <a:pt x="4083" y="8"/>
                </a:lnTo>
                <a:lnTo>
                  <a:pt x="4059" y="8"/>
                </a:lnTo>
                <a:lnTo>
                  <a:pt x="4059" y="0"/>
                </a:lnTo>
                <a:close/>
                <a:moveTo>
                  <a:pt x="4091" y="0"/>
                </a:moveTo>
                <a:lnTo>
                  <a:pt x="4114" y="0"/>
                </a:lnTo>
                <a:lnTo>
                  <a:pt x="4114" y="8"/>
                </a:lnTo>
                <a:lnTo>
                  <a:pt x="4091" y="8"/>
                </a:lnTo>
                <a:lnTo>
                  <a:pt x="4091" y="0"/>
                </a:lnTo>
                <a:close/>
                <a:moveTo>
                  <a:pt x="4122" y="0"/>
                </a:moveTo>
                <a:lnTo>
                  <a:pt x="4146" y="0"/>
                </a:lnTo>
                <a:lnTo>
                  <a:pt x="4146" y="8"/>
                </a:lnTo>
                <a:lnTo>
                  <a:pt x="4122" y="8"/>
                </a:lnTo>
                <a:lnTo>
                  <a:pt x="4122" y="0"/>
                </a:lnTo>
                <a:close/>
                <a:moveTo>
                  <a:pt x="4153" y="0"/>
                </a:moveTo>
                <a:lnTo>
                  <a:pt x="4177" y="0"/>
                </a:lnTo>
                <a:lnTo>
                  <a:pt x="4177" y="8"/>
                </a:lnTo>
                <a:lnTo>
                  <a:pt x="4153" y="8"/>
                </a:lnTo>
                <a:lnTo>
                  <a:pt x="4153" y="0"/>
                </a:lnTo>
                <a:close/>
                <a:moveTo>
                  <a:pt x="4185" y="0"/>
                </a:moveTo>
                <a:lnTo>
                  <a:pt x="4209" y="0"/>
                </a:lnTo>
                <a:lnTo>
                  <a:pt x="4209" y="8"/>
                </a:lnTo>
                <a:lnTo>
                  <a:pt x="4185" y="8"/>
                </a:lnTo>
                <a:lnTo>
                  <a:pt x="4185" y="0"/>
                </a:lnTo>
                <a:close/>
                <a:moveTo>
                  <a:pt x="4216" y="0"/>
                </a:moveTo>
                <a:lnTo>
                  <a:pt x="4240" y="0"/>
                </a:lnTo>
                <a:lnTo>
                  <a:pt x="4240" y="8"/>
                </a:lnTo>
                <a:lnTo>
                  <a:pt x="4216" y="8"/>
                </a:lnTo>
                <a:lnTo>
                  <a:pt x="4216" y="0"/>
                </a:lnTo>
                <a:close/>
                <a:moveTo>
                  <a:pt x="4248" y="0"/>
                </a:moveTo>
                <a:lnTo>
                  <a:pt x="4271" y="0"/>
                </a:lnTo>
                <a:lnTo>
                  <a:pt x="4271" y="8"/>
                </a:lnTo>
                <a:lnTo>
                  <a:pt x="4248" y="8"/>
                </a:lnTo>
                <a:lnTo>
                  <a:pt x="4248" y="0"/>
                </a:lnTo>
                <a:close/>
                <a:moveTo>
                  <a:pt x="4279" y="0"/>
                </a:moveTo>
                <a:lnTo>
                  <a:pt x="4303" y="0"/>
                </a:lnTo>
                <a:lnTo>
                  <a:pt x="4303" y="8"/>
                </a:lnTo>
                <a:lnTo>
                  <a:pt x="4279" y="8"/>
                </a:lnTo>
                <a:lnTo>
                  <a:pt x="4279" y="0"/>
                </a:lnTo>
                <a:close/>
                <a:moveTo>
                  <a:pt x="4311" y="0"/>
                </a:moveTo>
                <a:lnTo>
                  <a:pt x="4334" y="0"/>
                </a:lnTo>
                <a:lnTo>
                  <a:pt x="4334" y="8"/>
                </a:lnTo>
                <a:lnTo>
                  <a:pt x="4311" y="8"/>
                </a:lnTo>
                <a:lnTo>
                  <a:pt x="4311" y="0"/>
                </a:lnTo>
                <a:close/>
                <a:moveTo>
                  <a:pt x="4342" y="0"/>
                </a:moveTo>
                <a:lnTo>
                  <a:pt x="4366" y="0"/>
                </a:lnTo>
                <a:lnTo>
                  <a:pt x="4366" y="8"/>
                </a:lnTo>
                <a:lnTo>
                  <a:pt x="4342" y="8"/>
                </a:lnTo>
                <a:lnTo>
                  <a:pt x="4342" y="0"/>
                </a:lnTo>
                <a:close/>
                <a:moveTo>
                  <a:pt x="4374" y="0"/>
                </a:moveTo>
                <a:lnTo>
                  <a:pt x="4397" y="0"/>
                </a:lnTo>
                <a:lnTo>
                  <a:pt x="4397" y="8"/>
                </a:lnTo>
                <a:lnTo>
                  <a:pt x="4374" y="8"/>
                </a:lnTo>
                <a:lnTo>
                  <a:pt x="4374" y="0"/>
                </a:lnTo>
                <a:close/>
                <a:moveTo>
                  <a:pt x="4405" y="0"/>
                </a:moveTo>
                <a:lnTo>
                  <a:pt x="4429" y="0"/>
                </a:lnTo>
                <a:lnTo>
                  <a:pt x="4429" y="8"/>
                </a:lnTo>
                <a:lnTo>
                  <a:pt x="4405" y="8"/>
                </a:lnTo>
                <a:lnTo>
                  <a:pt x="4405" y="0"/>
                </a:lnTo>
                <a:close/>
                <a:moveTo>
                  <a:pt x="4437" y="0"/>
                </a:moveTo>
                <a:lnTo>
                  <a:pt x="4460" y="0"/>
                </a:lnTo>
                <a:lnTo>
                  <a:pt x="4460" y="8"/>
                </a:lnTo>
                <a:lnTo>
                  <a:pt x="4437" y="8"/>
                </a:lnTo>
                <a:lnTo>
                  <a:pt x="4437" y="0"/>
                </a:lnTo>
                <a:close/>
                <a:moveTo>
                  <a:pt x="4468" y="0"/>
                </a:moveTo>
                <a:lnTo>
                  <a:pt x="4492" y="0"/>
                </a:lnTo>
                <a:lnTo>
                  <a:pt x="4492" y="8"/>
                </a:lnTo>
                <a:lnTo>
                  <a:pt x="4468" y="8"/>
                </a:lnTo>
                <a:lnTo>
                  <a:pt x="4468" y="0"/>
                </a:lnTo>
                <a:close/>
                <a:moveTo>
                  <a:pt x="4500" y="0"/>
                </a:moveTo>
                <a:lnTo>
                  <a:pt x="4501" y="0"/>
                </a:lnTo>
                <a:lnTo>
                  <a:pt x="4501" y="8"/>
                </a:lnTo>
                <a:lnTo>
                  <a:pt x="4500" y="8"/>
                </a:lnTo>
                <a:lnTo>
                  <a:pt x="450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26" name="Freeform 191"/>
          <p:cNvSpPr>
            <a:spLocks noEditPoints="1"/>
          </p:cNvSpPr>
          <p:nvPr/>
        </p:nvSpPr>
        <p:spPr bwMode="auto">
          <a:xfrm>
            <a:off x="3222549" y="4020498"/>
            <a:ext cx="5359003" cy="9525"/>
          </a:xfrm>
          <a:custGeom>
            <a:avLst/>
            <a:gdLst>
              <a:gd name="T0" fmla="*/ 87 w 4501"/>
              <a:gd name="T1" fmla="*/ 0 h 8"/>
              <a:gd name="T2" fmla="*/ 126 w 4501"/>
              <a:gd name="T3" fmla="*/ 8 h 8"/>
              <a:gd name="T4" fmla="*/ 221 w 4501"/>
              <a:gd name="T5" fmla="*/ 0 h 8"/>
              <a:gd name="T6" fmla="*/ 307 w 4501"/>
              <a:gd name="T7" fmla="*/ 8 h 8"/>
              <a:gd name="T8" fmla="*/ 346 w 4501"/>
              <a:gd name="T9" fmla="*/ 0 h 8"/>
              <a:gd name="T10" fmla="*/ 464 w 4501"/>
              <a:gd name="T11" fmla="*/ 0 h 8"/>
              <a:gd name="T12" fmla="*/ 504 w 4501"/>
              <a:gd name="T13" fmla="*/ 8 h 8"/>
              <a:gd name="T14" fmla="*/ 598 w 4501"/>
              <a:gd name="T15" fmla="*/ 0 h 8"/>
              <a:gd name="T16" fmla="*/ 685 w 4501"/>
              <a:gd name="T17" fmla="*/ 8 h 8"/>
              <a:gd name="T18" fmla="*/ 724 w 4501"/>
              <a:gd name="T19" fmla="*/ 0 h 8"/>
              <a:gd name="T20" fmla="*/ 842 w 4501"/>
              <a:gd name="T21" fmla="*/ 0 h 8"/>
              <a:gd name="T22" fmla="*/ 881 w 4501"/>
              <a:gd name="T23" fmla="*/ 8 h 8"/>
              <a:gd name="T24" fmla="*/ 976 w 4501"/>
              <a:gd name="T25" fmla="*/ 0 h 8"/>
              <a:gd name="T26" fmla="*/ 1062 w 4501"/>
              <a:gd name="T27" fmla="*/ 8 h 8"/>
              <a:gd name="T28" fmla="*/ 1102 w 4501"/>
              <a:gd name="T29" fmla="*/ 0 h 8"/>
              <a:gd name="T30" fmla="*/ 1219 w 4501"/>
              <a:gd name="T31" fmla="*/ 0 h 8"/>
              <a:gd name="T32" fmla="*/ 1259 w 4501"/>
              <a:gd name="T33" fmla="*/ 8 h 8"/>
              <a:gd name="T34" fmla="*/ 1353 w 4501"/>
              <a:gd name="T35" fmla="*/ 0 h 8"/>
              <a:gd name="T36" fmla="*/ 1440 w 4501"/>
              <a:gd name="T37" fmla="*/ 8 h 8"/>
              <a:gd name="T38" fmla="*/ 1479 w 4501"/>
              <a:gd name="T39" fmla="*/ 0 h 8"/>
              <a:gd name="T40" fmla="*/ 1597 w 4501"/>
              <a:gd name="T41" fmla="*/ 0 h 8"/>
              <a:gd name="T42" fmla="*/ 1636 w 4501"/>
              <a:gd name="T43" fmla="*/ 8 h 8"/>
              <a:gd name="T44" fmla="*/ 1731 w 4501"/>
              <a:gd name="T45" fmla="*/ 0 h 8"/>
              <a:gd name="T46" fmla="*/ 1817 w 4501"/>
              <a:gd name="T47" fmla="*/ 8 h 8"/>
              <a:gd name="T48" fmla="*/ 1857 w 4501"/>
              <a:gd name="T49" fmla="*/ 0 h 8"/>
              <a:gd name="T50" fmla="*/ 1975 w 4501"/>
              <a:gd name="T51" fmla="*/ 0 h 8"/>
              <a:gd name="T52" fmla="*/ 2014 w 4501"/>
              <a:gd name="T53" fmla="*/ 8 h 8"/>
              <a:gd name="T54" fmla="*/ 2108 w 4501"/>
              <a:gd name="T55" fmla="*/ 0 h 8"/>
              <a:gd name="T56" fmla="*/ 2195 w 4501"/>
              <a:gd name="T57" fmla="*/ 8 h 8"/>
              <a:gd name="T58" fmla="*/ 2234 w 4501"/>
              <a:gd name="T59" fmla="*/ 0 h 8"/>
              <a:gd name="T60" fmla="*/ 2352 w 4501"/>
              <a:gd name="T61" fmla="*/ 0 h 8"/>
              <a:gd name="T62" fmla="*/ 2392 w 4501"/>
              <a:gd name="T63" fmla="*/ 8 h 8"/>
              <a:gd name="T64" fmla="*/ 2486 w 4501"/>
              <a:gd name="T65" fmla="*/ 0 h 8"/>
              <a:gd name="T66" fmla="*/ 2572 w 4501"/>
              <a:gd name="T67" fmla="*/ 8 h 8"/>
              <a:gd name="T68" fmla="*/ 2612 w 4501"/>
              <a:gd name="T69" fmla="*/ 0 h 8"/>
              <a:gd name="T70" fmla="*/ 2730 w 4501"/>
              <a:gd name="T71" fmla="*/ 0 h 8"/>
              <a:gd name="T72" fmla="*/ 2769 w 4501"/>
              <a:gd name="T73" fmla="*/ 8 h 8"/>
              <a:gd name="T74" fmla="*/ 2863 w 4501"/>
              <a:gd name="T75" fmla="*/ 0 h 8"/>
              <a:gd name="T76" fmla="*/ 2950 w 4501"/>
              <a:gd name="T77" fmla="*/ 8 h 8"/>
              <a:gd name="T78" fmla="*/ 2989 w 4501"/>
              <a:gd name="T79" fmla="*/ 0 h 8"/>
              <a:gd name="T80" fmla="*/ 3107 w 4501"/>
              <a:gd name="T81" fmla="*/ 0 h 8"/>
              <a:gd name="T82" fmla="*/ 3147 w 4501"/>
              <a:gd name="T83" fmla="*/ 8 h 8"/>
              <a:gd name="T84" fmla="*/ 3241 w 4501"/>
              <a:gd name="T85" fmla="*/ 0 h 8"/>
              <a:gd name="T86" fmla="*/ 3328 w 4501"/>
              <a:gd name="T87" fmla="*/ 8 h 8"/>
              <a:gd name="T88" fmla="*/ 3367 w 4501"/>
              <a:gd name="T89" fmla="*/ 0 h 8"/>
              <a:gd name="T90" fmla="*/ 3485 w 4501"/>
              <a:gd name="T91" fmla="*/ 0 h 8"/>
              <a:gd name="T92" fmla="*/ 3524 w 4501"/>
              <a:gd name="T93" fmla="*/ 8 h 8"/>
              <a:gd name="T94" fmla="*/ 3619 w 4501"/>
              <a:gd name="T95" fmla="*/ 0 h 8"/>
              <a:gd name="T96" fmla="*/ 3705 w 4501"/>
              <a:gd name="T97" fmla="*/ 8 h 8"/>
              <a:gd name="T98" fmla="*/ 3744 w 4501"/>
              <a:gd name="T99" fmla="*/ 0 h 8"/>
              <a:gd name="T100" fmla="*/ 3862 w 4501"/>
              <a:gd name="T101" fmla="*/ 0 h 8"/>
              <a:gd name="T102" fmla="*/ 3902 w 4501"/>
              <a:gd name="T103" fmla="*/ 8 h 8"/>
              <a:gd name="T104" fmla="*/ 3996 w 4501"/>
              <a:gd name="T105" fmla="*/ 0 h 8"/>
              <a:gd name="T106" fmla="*/ 4083 w 4501"/>
              <a:gd name="T107" fmla="*/ 8 h 8"/>
              <a:gd name="T108" fmla="*/ 4122 w 4501"/>
              <a:gd name="T109" fmla="*/ 0 h 8"/>
              <a:gd name="T110" fmla="*/ 4240 w 4501"/>
              <a:gd name="T111" fmla="*/ 0 h 8"/>
              <a:gd name="T112" fmla="*/ 4279 w 4501"/>
              <a:gd name="T113" fmla="*/ 8 h 8"/>
              <a:gd name="T114" fmla="*/ 4374 w 4501"/>
              <a:gd name="T115" fmla="*/ 0 h 8"/>
              <a:gd name="T116" fmla="*/ 4460 w 4501"/>
              <a:gd name="T117" fmla="*/ 8 h 8"/>
              <a:gd name="T118" fmla="*/ 4500 w 4501"/>
              <a:gd name="T1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501" h="8">
                <a:moveTo>
                  <a:pt x="0" y="0"/>
                </a:moveTo>
                <a:lnTo>
                  <a:pt x="24" y="0"/>
                </a:lnTo>
                <a:lnTo>
                  <a:pt x="24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32" y="0"/>
                </a:moveTo>
                <a:lnTo>
                  <a:pt x="55" y="0"/>
                </a:lnTo>
                <a:lnTo>
                  <a:pt x="55" y="8"/>
                </a:lnTo>
                <a:lnTo>
                  <a:pt x="32" y="8"/>
                </a:lnTo>
                <a:lnTo>
                  <a:pt x="32" y="0"/>
                </a:lnTo>
                <a:close/>
                <a:moveTo>
                  <a:pt x="63" y="0"/>
                </a:moveTo>
                <a:lnTo>
                  <a:pt x="87" y="0"/>
                </a:lnTo>
                <a:lnTo>
                  <a:pt x="87" y="8"/>
                </a:lnTo>
                <a:lnTo>
                  <a:pt x="63" y="8"/>
                </a:lnTo>
                <a:lnTo>
                  <a:pt x="63" y="0"/>
                </a:lnTo>
                <a:close/>
                <a:moveTo>
                  <a:pt x="95" y="0"/>
                </a:moveTo>
                <a:lnTo>
                  <a:pt x="118" y="0"/>
                </a:lnTo>
                <a:lnTo>
                  <a:pt x="118" y="8"/>
                </a:lnTo>
                <a:lnTo>
                  <a:pt x="95" y="8"/>
                </a:lnTo>
                <a:lnTo>
                  <a:pt x="95" y="0"/>
                </a:lnTo>
                <a:close/>
                <a:moveTo>
                  <a:pt x="126" y="0"/>
                </a:moveTo>
                <a:lnTo>
                  <a:pt x="150" y="0"/>
                </a:lnTo>
                <a:lnTo>
                  <a:pt x="150" y="8"/>
                </a:lnTo>
                <a:lnTo>
                  <a:pt x="126" y="8"/>
                </a:lnTo>
                <a:lnTo>
                  <a:pt x="126" y="0"/>
                </a:lnTo>
                <a:close/>
                <a:moveTo>
                  <a:pt x="158" y="0"/>
                </a:moveTo>
                <a:lnTo>
                  <a:pt x="181" y="0"/>
                </a:lnTo>
                <a:lnTo>
                  <a:pt x="181" y="8"/>
                </a:lnTo>
                <a:lnTo>
                  <a:pt x="158" y="8"/>
                </a:lnTo>
                <a:lnTo>
                  <a:pt x="158" y="0"/>
                </a:lnTo>
                <a:close/>
                <a:moveTo>
                  <a:pt x="189" y="0"/>
                </a:moveTo>
                <a:lnTo>
                  <a:pt x="213" y="0"/>
                </a:lnTo>
                <a:lnTo>
                  <a:pt x="213" y="8"/>
                </a:lnTo>
                <a:lnTo>
                  <a:pt x="189" y="8"/>
                </a:lnTo>
                <a:lnTo>
                  <a:pt x="189" y="0"/>
                </a:lnTo>
                <a:close/>
                <a:moveTo>
                  <a:pt x="221" y="0"/>
                </a:moveTo>
                <a:lnTo>
                  <a:pt x="244" y="0"/>
                </a:lnTo>
                <a:lnTo>
                  <a:pt x="244" y="8"/>
                </a:lnTo>
                <a:lnTo>
                  <a:pt x="221" y="8"/>
                </a:lnTo>
                <a:lnTo>
                  <a:pt x="221" y="0"/>
                </a:lnTo>
                <a:close/>
                <a:moveTo>
                  <a:pt x="252" y="0"/>
                </a:moveTo>
                <a:lnTo>
                  <a:pt x="276" y="0"/>
                </a:lnTo>
                <a:lnTo>
                  <a:pt x="276" y="8"/>
                </a:lnTo>
                <a:lnTo>
                  <a:pt x="252" y="8"/>
                </a:lnTo>
                <a:lnTo>
                  <a:pt x="252" y="0"/>
                </a:lnTo>
                <a:close/>
                <a:moveTo>
                  <a:pt x="283" y="0"/>
                </a:moveTo>
                <a:lnTo>
                  <a:pt x="307" y="0"/>
                </a:lnTo>
                <a:lnTo>
                  <a:pt x="307" y="8"/>
                </a:lnTo>
                <a:lnTo>
                  <a:pt x="283" y="8"/>
                </a:lnTo>
                <a:lnTo>
                  <a:pt x="283" y="0"/>
                </a:lnTo>
                <a:close/>
                <a:moveTo>
                  <a:pt x="315" y="0"/>
                </a:moveTo>
                <a:lnTo>
                  <a:pt x="339" y="0"/>
                </a:lnTo>
                <a:lnTo>
                  <a:pt x="339" y="8"/>
                </a:lnTo>
                <a:lnTo>
                  <a:pt x="315" y="8"/>
                </a:lnTo>
                <a:lnTo>
                  <a:pt x="315" y="0"/>
                </a:lnTo>
                <a:close/>
                <a:moveTo>
                  <a:pt x="346" y="0"/>
                </a:moveTo>
                <a:lnTo>
                  <a:pt x="370" y="0"/>
                </a:lnTo>
                <a:lnTo>
                  <a:pt x="370" y="8"/>
                </a:lnTo>
                <a:lnTo>
                  <a:pt x="346" y="8"/>
                </a:lnTo>
                <a:lnTo>
                  <a:pt x="346" y="0"/>
                </a:lnTo>
                <a:close/>
                <a:moveTo>
                  <a:pt x="378" y="0"/>
                </a:moveTo>
                <a:lnTo>
                  <a:pt x="401" y="0"/>
                </a:lnTo>
                <a:lnTo>
                  <a:pt x="401" y="8"/>
                </a:lnTo>
                <a:lnTo>
                  <a:pt x="378" y="8"/>
                </a:lnTo>
                <a:lnTo>
                  <a:pt x="378" y="0"/>
                </a:lnTo>
                <a:close/>
                <a:moveTo>
                  <a:pt x="409" y="0"/>
                </a:moveTo>
                <a:lnTo>
                  <a:pt x="433" y="0"/>
                </a:lnTo>
                <a:lnTo>
                  <a:pt x="433" y="8"/>
                </a:lnTo>
                <a:lnTo>
                  <a:pt x="409" y="8"/>
                </a:lnTo>
                <a:lnTo>
                  <a:pt x="409" y="0"/>
                </a:lnTo>
                <a:close/>
                <a:moveTo>
                  <a:pt x="441" y="0"/>
                </a:moveTo>
                <a:lnTo>
                  <a:pt x="464" y="0"/>
                </a:lnTo>
                <a:lnTo>
                  <a:pt x="464" y="8"/>
                </a:lnTo>
                <a:lnTo>
                  <a:pt x="441" y="8"/>
                </a:lnTo>
                <a:lnTo>
                  <a:pt x="441" y="0"/>
                </a:lnTo>
                <a:close/>
                <a:moveTo>
                  <a:pt x="472" y="0"/>
                </a:moveTo>
                <a:lnTo>
                  <a:pt x="496" y="0"/>
                </a:lnTo>
                <a:lnTo>
                  <a:pt x="496" y="8"/>
                </a:lnTo>
                <a:lnTo>
                  <a:pt x="472" y="8"/>
                </a:lnTo>
                <a:lnTo>
                  <a:pt x="472" y="0"/>
                </a:lnTo>
                <a:close/>
                <a:moveTo>
                  <a:pt x="504" y="0"/>
                </a:moveTo>
                <a:lnTo>
                  <a:pt x="527" y="0"/>
                </a:lnTo>
                <a:lnTo>
                  <a:pt x="527" y="8"/>
                </a:lnTo>
                <a:lnTo>
                  <a:pt x="504" y="8"/>
                </a:lnTo>
                <a:lnTo>
                  <a:pt x="504" y="0"/>
                </a:lnTo>
                <a:close/>
                <a:moveTo>
                  <a:pt x="535" y="0"/>
                </a:moveTo>
                <a:lnTo>
                  <a:pt x="559" y="0"/>
                </a:lnTo>
                <a:lnTo>
                  <a:pt x="559" y="8"/>
                </a:lnTo>
                <a:lnTo>
                  <a:pt x="535" y="8"/>
                </a:lnTo>
                <a:lnTo>
                  <a:pt x="535" y="0"/>
                </a:lnTo>
                <a:close/>
                <a:moveTo>
                  <a:pt x="567" y="0"/>
                </a:moveTo>
                <a:lnTo>
                  <a:pt x="590" y="0"/>
                </a:lnTo>
                <a:lnTo>
                  <a:pt x="590" y="8"/>
                </a:lnTo>
                <a:lnTo>
                  <a:pt x="567" y="8"/>
                </a:lnTo>
                <a:lnTo>
                  <a:pt x="567" y="0"/>
                </a:lnTo>
                <a:close/>
                <a:moveTo>
                  <a:pt x="598" y="0"/>
                </a:moveTo>
                <a:lnTo>
                  <a:pt x="622" y="0"/>
                </a:lnTo>
                <a:lnTo>
                  <a:pt x="622" y="8"/>
                </a:lnTo>
                <a:lnTo>
                  <a:pt x="598" y="8"/>
                </a:lnTo>
                <a:lnTo>
                  <a:pt x="598" y="0"/>
                </a:lnTo>
                <a:close/>
                <a:moveTo>
                  <a:pt x="630" y="0"/>
                </a:moveTo>
                <a:lnTo>
                  <a:pt x="653" y="0"/>
                </a:lnTo>
                <a:lnTo>
                  <a:pt x="653" y="8"/>
                </a:lnTo>
                <a:lnTo>
                  <a:pt x="630" y="8"/>
                </a:lnTo>
                <a:lnTo>
                  <a:pt x="630" y="0"/>
                </a:lnTo>
                <a:close/>
                <a:moveTo>
                  <a:pt x="661" y="0"/>
                </a:moveTo>
                <a:lnTo>
                  <a:pt x="685" y="0"/>
                </a:lnTo>
                <a:lnTo>
                  <a:pt x="685" y="8"/>
                </a:lnTo>
                <a:lnTo>
                  <a:pt x="661" y="8"/>
                </a:lnTo>
                <a:lnTo>
                  <a:pt x="661" y="0"/>
                </a:lnTo>
                <a:close/>
                <a:moveTo>
                  <a:pt x="692" y="0"/>
                </a:moveTo>
                <a:lnTo>
                  <a:pt x="716" y="0"/>
                </a:lnTo>
                <a:lnTo>
                  <a:pt x="716" y="8"/>
                </a:lnTo>
                <a:lnTo>
                  <a:pt x="692" y="8"/>
                </a:lnTo>
                <a:lnTo>
                  <a:pt x="692" y="0"/>
                </a:lnTo>
                <a:close/>
                <a:moveTo>
                  <a:pt x="724" y="0"/>
                </a:moveTo>
                <a:lnTo>
                  <a:pt x="748" y="0"/>
                </a:lnTo>
                <a:lnTo>
                  <a:pt x="748" y="8"/>
                </a:lnTo>
                <a:lnTo>
                  <a:pt x="724" y="8"/>
                </a:lnTo>
                <a:lnTo>
                  <a:pt x="724" y="0"/>
                </a:lnTo>
                <a:close/>
                <a:moveTo>
                  <a:pt x="755" y="0"/>
                </a:moveTo>
                <a:lnTo>
                  <a:pt x="779" y="0"/>
                </a:lnTo>
                <a:lnTo>
                  <a:pt x="779" y="8"/>
                </a:lnTo>
                <a:lnTo>
                  <a:pt x="755" y="8"/>
                </a:lnTo>
                <a:lnTo>
                  <a:pt x="755" y="0"/>
                </a:lnTo>
                <a:close/>
                <a:moveTo>
                  <a:pt x="787" y="0"/>
                </a:moveTo>
                <a:lnTo>
                  <a:pt x="810" y="0"/>
                </a:lnTo>
                <a:lnTo>
                  <a:pt x="810" y="8"/>
                </a:lnTo>
                <a:lnTo>
                  <a:pt x="787" y="8"/>
                </a:lnTo>
                <a:lnTo>
                  <a:pt x="787" y="0"/>
                </a:lnTo>
                <a:close/>
                <a:moveTo>
                  <a:pt x="818" y="0"/>
                </a:moveTo>
                <a:lnTo>
                  <a:pt x="842" y="0"/>
                </a:lnTo>
                <a:lnTo>
                  <a:pt x="842" y="8"/>
                </a:lnTo>
                <a:lnTo>
                  <a:pt x="818" y="8"/>
                </a:lnTo>
                <a:lnTo>
                  <a:pt x="818" y="0"/>
                </a:lnTo>
                <a:close/>
                <a:moveTo>
                  <a:pt x="850" y="0"/>
                </a:moveTo>
                <a:lnTo>
                  <a:pt x="873" y="0"/>
                </a:lnTo>
                <a:lnTo>
                  <a:pt x="873" y="8"/>
                </a:lnTo>
                <a:lnTo>
                  <a:pt x="850" y="8"/>
                </a:lnTo>
                <a:lnTo>
                  <a:pt x="850" y="0"/>
                </a:lnTo>
                <a:close/>
                <a:moveTo>
                  <a:pt x="881" y="0"/>
                </a:moveTo>
                <a:lnTo>
                  <a:pt x="905" y="0"/>
                </a:lnTo>
                <a:lnTo>
                  <a:pt x="905" y="8"/>
                </a:lnTo>
                <a:lnTo>
                  <a:pt x="881" y="8"/>
                </a:lnTo>
                <a:lnTo>
                  <a:pt x="881" y="0"/>
                </a:lnTo>
                <a:close/>
                <a:moveTo>
                  <a:pt x="913" y="0"/>
                </a:moveTo>
                <a:lnTo>
                  <a:pt x="936" y="0"/>
                </a:lnTo>
                <a:lnTo>
                  <a:pt x="936" y="8"/>
                </a:lnTo>
                <a:lnTo>
                  <a:pt x="913" y="8"/>
                </a:lnTo>
                <a:lnTo>
                  <a:pt x="913" y="0"/>
                </a:lnTo>
                <a:close/>
                <a:moveTo>
                  <a:pt x="944" y="0"/>
                </a:moveTo>
                <a:lnTo>
                  <a:pt x="968" y="0"/>
                </a:lnTo>
                <a:lnTo>
                  <a:pt x="968" y="8"/>
                </a:lnTo>
                <a:lnTo>
                  <a:pt x="944" y="8"/>
                </a:lnTo>
                <a:lnTo>
                  <a:pt x="944" y="0"/>
                </a:lnTo>
                <a:close/>
                <a:moveTo>
                  <a:pt x="976" y="0"/>
                </a:moveTo>
                <a:lnTo>
                  <a:pt x="999" y="0"/>
                </a:lnTo>
                <a:lnTo>
                  <a:pt x="999" y="8"/>
                </a:lnTo>
                <a:lnTo>
                  <a:pt x="976" y="8"/>
                </a:lnTo>
                <a:lnTo>
                  <a:pt x="976" y="0"/>
                </a:lnTo>
                <a:close/>
                <a:moveTo>
                  <a:pt x="1007" y="0"/>
                </a:moveTo>
                <a:lnTo>
                  <a:pt x="1031" y="0"/>
                </a:lnTo>
                <a:lnTo>
                  <a:pt x="1031" y="8"/>
                </a:lnTo>
                <a:lnTo>
                  <a:pt x="1007" y="8"/>
                </a:lnTo>
                <a:lnTo>
                  <a:pt x="1007" y="0"/>
                </a:lnTo>
                <a:close/>
                <a:moveTo>
                  <a:pt x="1039" y="0"/>
                </a:moveTo>
                <a:lnTo>
                  <a:pt x="1062" y="0"/>
                </a:lnTo>
                <a:lnTo>
                  <a:pt x="1062" y="8"/>
                </a:lnTo>
                <a:lnTo>
                  <a:pt x="1039" y="8"/>
                </a:lnTo>
                <a:lnTo>
                  <a:pt x="1039" y="0"/>
                </a:lnTo>
                <a:close/>
                <a:moveTo>
                  <a:pt x="1070" y="0"/>
                </a:moveTo>
                <a:lnTo>
                  <a:pt x="1094" y="0"/>
                </a:lnTo>
                <a:lnTo>
                  <a:pt x="1094" y="8"/>
                </a:lnTo>
                <a:lnTo>
                  <a:pt x="1070" y="8"/>
                </a:lnTo>
                <a:lnTo>
                  <a:pt x="1070" y="0"/>
                </a:lnTo>
                <a:close/>
                <a:moveTo>
                  <a:pt x="1102" y="0"/>
                </a:moveTo>
                <a:lnTo>
                  <a:pt x="1125" y="0"/>
                </a:lnTo>
                <a:lnTo>
                  <a:pt x="1125" y="8"/>
                </a:lnTo>
                <a:lnTo>
                  <a:pt x="1102" y="8"/>
                </a:lnTo>
                <a:lnTo>
                  <a:pt x="1102" y="0"/>
                </a:lnTo>
                <a:close/>
                <a:moveTo>
                  <a:pt x="1133" y="0"/>
                </a:moveTo>
                <a:lnTo>
                  <a:pt x="1157" y="0"/>
                </a:lnTo>
                <a:lnTo>
                  <a:pt x="1157" y="8"/>
                </a:lnTo>
                <a:lnTo>
                  <a:pt x="1133" y="8"/>
                </a:lnTo>
                <a:lnTo>
                  <a:pt x="1133" y="0"/>
                </a:lnTo>
                <a:close/>
                <a:moveTo>
                  <a:pt x="1164" y="0"/>
                </a:moveTo>
                <a:lnTo>
                  <a:pt x="1188" y="0"/>
                </a:lnTo>
                <a:lnTo>
                  <a:pt x="1188" y="8"/>
                </a:lnTo>
                <a:lnTo>
                  <a:pt x="1164" y="8"/>
                </a:lnTo>
                <a:lnTo>
                  <a:pt x="1164" y="0"/>
                </a:lnTo>
                <a:close/>
                <a:moveTo>
                  <a:pt x="1196" y="0"/>
                </a:moveTo>
                <a:lnTo>
                  <a:pt x="1219" y="0"/>
                </a:lnTo>
                <a:lnTo>
                  <a:pt x="1219" y="8"/>
                </a:lnTo>
                <a:lnTo>
                  <a:pt x="1196" y="8"/>
                </a:lnTo>
                <a:lnTo>
                  <a:pt x="1196" y="0"/>
                </a:lnTo>
                <a:close/>
                <a:moveTo>
                  <a:pt x="1227" y="0"/>
                </a:moveTo>
                <a:lnTo>
                  <a:pt x="1251" y="0"/>
                </a:lnTo>
                <a:lnTo>
                  <a:pt x="1251" y="8"/>
                </a:lnTo>
                <a:lnTo>
                  <a:pt x="1227" y="8"/>
                </a:lnTo>
                <a:lnTo>
                  <a:pt x="1227" y="0"/>
                </a:lnTo>
                <a:close/>
                <a:moveTo>
                  <a:pt x="1259" y="0"/>
                </a:moveTo>
                <a:lnTo>
                  <a:pt x="1282" y="0"/>
                </a:lnTo>
                <a:lnTo>
                  <a:pt x="1282" y="8"/>
                </a:lnTo>
                <a:lnTo>
                  <a:pt x="1259" y="8"/>
                </a:lnTo>
                <a:lnTo>
                  <a:pt x="1259" y="0"/>
                </a:lnTo>
                <a:close/>
                <a:moveTo>
                  <a:pt x="1290" y="0"/>
                </a:moveTo>
                <a:lnTo>
                  <a:pt x="1314" y="0"/>
                </a:lnTo>
                <a:lnTo>
                  <a:pt x="1314" y="8"/>
                </a:lnTo>
                <a:lnTo>
                  <a:pt x="1290" y="8"/>
                </a:lnTo>
                <a:lnTo>
                  <a:pt x="1290" y="0"/>
                </a:lnTo>
                <a:close/>
                <a:moveTo>
                  <a:pt x="1322" y="0"/>
                </a:moveTo>
                <a:lnTo>
                  <a:pt x="1345" y="0"/>
                </a:lnTo>
                <a:lnTo>
                  <a:pt x="1345" y="8"/>
                </a:lnTo>
                <a:lnTo>
                  <a:pt x="1322" y="8"/>
                </a:lnTo>
                <a:lnTo>
                  <a:pt x="1322" y="0"/>
                </a:lnTo>
                <a:close/>
                <a:moveTo>
                  <a:pt x="1353" y="0"/>
                </a:moveTo>
                <a:lnTo>
                  <a:pt x="1377" y="0"/>
                </a:lnTo>
                <a:lnTo>
                  <a:pt x="1377" y="8"/>
                </a:lnTo>
                <a:lnTo>
                  <a:pt x="1353" y="8"/>
                </a:lnTo>
                <a:lnTo>
                  <a:pt x="1353" y="0"/>
                </a:lnTo>
                <a:close/>
                <a:moveTo>
                  <a:pt x="1385" y="0"/>
                </a:moveTo>
                <a:lnTo>
                  <a:pt x="1408" y="0"/>
                </a:lnTo>
                <a:lnTo>
                  <a:pt x="1408" y="8"/>
                </a:lnTo>
                <a:lnTo>
                  <a:pt x="1385" y="8"/>
                </a:lnTo>
                <a:lnTo>
                  <a:pt x="1385" y="0"/>
                </a:lnTo>
                <a:close/>
                <a:moveTo>
                  <a:pt x="1416" y="0"/>
                </a:moveTo>
                <a:lnTo>
                  <a:pt x="1440" y="0"/>
                </a:lnTo>
                <a:lnTo>
                  <a:pt x="1440" y="8"/>
                </a:lnTo>
                <a:lnTo>
                  <a:pt x="1416" y="8"/>
                </a:lnTo>
                <a:lnTo>
                  <a:pt x="1416" y="0"/>
                </a:lnTo>
                <a:close/>
                <a:moveTo>
                  <a:pt x="1448" y="0"/>
                </a:moveTo>
                <a:lnTo>
                  <a:pt x="1471" y="0"/>
                </a:lnTo>
                <a:lnTo>
                  <a:pt x="1471" y="8"/>
                </a:lnTo>
                <a:lnTo>
                  <a:pt x="1448" y="8"/>
                </a:lnTo>
                <a:lnTo>
                  <a:pt x="1448" y="0"/>
                </a:lnTo>
                <a:close/>
                <a:moveTo>
                  <a:pt x="1479" y="0"/>
                </a:moveTo>
                <a:lnTo>
                  <a:pt x="1503" y="0"/>
                </a:lnTo>
                <a:lnTo>
                  <a:pt x="1503" y="8"/>
                </a:lnTo>
                <a:lnTo>
                  <a:pt x="1479" y="8"/>
                </a:lnTo>
                <a:lnTo>
                  <a:pt x="1479" y="0"/>
                </a:lnTo>
                <a:close/>
                <a:moveTo>
                  <a:pt x="1511" y="0"/>
                </a:moveTo>
                <a:lnTo>
                  <a:pt x="1534" y="0"/>
                </a:lnTo>
                <a:lnTo>
                  <a:pt x="1534" y="8"/>
                </a:lnTo>
                <a:lnTo>
                  <a:pt x="1511" y="8"/>
                </a:lnTo>
                <a:lnTo>
                  <a:pt x="1511" y="0"/>
                </a:lnTo>
                <a:close/>
                <a:moveTo>
                  <a:pt x="1542" y="0"/>
                </a:moveTo>
                <a:lnTo>
                  <a:pt x="1566" y="0"/>
                </a:lnTo>
                <a:lnTo>
                  <a:pt x="1566" y="8"/>
                </a:lnTo>
                <a:lnTo>
                  <a:pt x="1542" y="8"/>
                </a:lnTo>
                <a:lnTo>
                  <a:pt x="1542" y="0"/>
                </a:lnTo>
                <a:close/>
                <a:moveTo>
                  <a:pt x="1573" y="0"/>
                </a:moveTo>
                <a:lnTo>
                  <a:pt x="1597" y="0"/>
                </a:lnTo>
                <a:lnTo>
                  <a:pt x="1597" y="8"/>
                </a:lnTo>
                <a:lnTo>
                  <a:pt x="1573" y="8"/>
                </a:lnTo>
                <a:lnTo>
                  <a:pt x="1573" y="0"/>
                </a:lnTo>
                <a:close/>
                <a:moveTo>
                  <a:pt x="1605" y="0"/>
                </a:moveTo>
                <a:lnTo>
                  <a:pt x="1629" y="0"/>
                </a:lnTo>
                <a:lnTo>
                  <a:pt x="1629" y="8"/>
                </a:lnTo>
                <a:lnTo>
                  <a:pt x="1605" y="8"/>
                </a:lnTo>
                <a:lnTo>
                  <a:pt x="1605" y="0"/>
                </a:lnTo>
                <a:close/>
                <a:moveTo>
                  <a:pt x="1636" y="0"/>
                </a:moveTo>
                <a:lnTo>
                  <a:pt x="1660" y="0"/>
                </a:lnTo>
                <a:lnTo>
                  <a:pt x="1660" y="8"/>
                </a:lnTo>
                <a:lnTo>
                  <a:pt x="1636" y="8"/>
                </a:lnTo>
                <a:lnTo>
                  <a:pt x="1636" y="0"/>
                </a:lnTo>
                <a:close/>
                <a:moveTo>
                  <a:pt x="1668" y="0"/>
                </a:moveTo>
                <a:lnTo>
                  <a:pt x="1691" y="0"/>
                </a:lnTo>
                <a:lnTo>
                  <a:pt x="1691" y="8"/>
                </a:lnTo>
                <a:lnTo>
                  <a:pt x="1668" y="8"/>
                </a:lnTo>
                <a:lnTo>
                  <a:pt x="1668" y="0"/>
                </a:lnTo>
                <a:close/>
                <a:moveTo>
                  <a:pt x="1699" y="0"/>
                </a:moveTo>
                <a:lnTo>
                  <a:pt x="1723" y="0"/>
                </a:lnTo>
                <a:lnTo>
                  <a:pt x="1723" y="8"/>
                </a:lnTo>
                <a:lnTo>
                  <a:pt x="1699" y="8"/>
                </a:lnTo>
                <a:lnTo>
                  <a:pt x="1699" y="0"/>
                </a:lnTo>
                <a:close/>
                <a:moveTo>
                  <a:pt x="1731" y="0"/>
                </a:moveTo>
                <a:lnTo>
                  <a:pt x="1754" y="0"/>
                </a:lnTo>
                <a:lnTo>
                  <a:pt x="1754" y="8"/>
                </a:lnTo>
                <a:lnTo>
                  <a:pt x="1731" y="8"/>
                </a:lnTo>
                <a:lnTo>
                  <a:pt x="1731" y="0"/>
                </a:lnTo>
                <a:close/>
                <a:moveTo>
                  <a:pt x="1762" y="0"/>
                </a:moveTo>
                <a:lnTo>
                  <a:pt x="1786" y="0"/>
                </a:lnTo>
                <a:lnTo>
                  <a:pt x="1786" y="8"/>
                </a:lnTo>
                <a:lnTo>
                  <a:pt x="1762" y="8"/>
                </a:lnTo>
                <a:lnTo>
                  <a:pt x="1762" y="0"/>
                </a:lnTo>
                <a:close/>
                <a:moveTo>
                  <a:pt x="1794" y="0"/>
                </a:moveTo>
                <a:lnTo>
                  <a:pt x="1817" y="0"/>
                </a:lnTo>
                <a:lnTo>
                  <a:pt x="1817" y="8"/>
                </a:lnTo>
                <a:lnTo>
                  <a:pt x="1794" y="8"/>
                </a:lnTo>
                <a:lnTo>
                  <a:pt x="1794" y="0"/>
                </a:lnTo>
                <a:close/>
                <a:moveTo>
                  <a:pt x="1825" y="0"/>
                </a:moveTo>
                <a:lnTo>
                  <a:pt x="1849" y="0"/>
                </a:lnTo>
                <a:lnTo>
                  <a:pt x="1849" y="8"/>
                </a:lnTo>
                <a:lnTo>
                  <a:pt x="1825" y="8"/>
                </a:lnTo>
                <a:lnTo>
                  <a:pt x="1825" y="0"/>
                </a:lnTo>
                <a:close/>
                <a:moveTo>
                  <a:pt x="1857" y="0"/>
                </a:moveTo>
                <a:lnTo>
                  <a:pt x="1880" y="0"/>
                </a:lnTo>
                <a:lnTo>
                  <a:pt x="1880" y="8"/>
                </a:lnTo>
                <a:lnTo>
                  <a:pt x="1857" y="8"/>
                </a:lnTo>
                <a:lnTo>
                  <a:pt x="1857" y="0"/>
                </a:lnTo>
                <a:close/>
                <a:moveTo>
                  <a:pt x="1888" y="0"/>
                </a:moveTo>
                <a:lnTo>
                  <a:pt x="1912" y="0"/>
                </a:lnTo>
                <a:lnTo>
                  <a:pt x="1912" y="8"/>
                </a:lnTo>
                <a:lnTo>
                  <a:pt x="1888" y="8"/>
                </a:lnTo>
                <a:lnTo>
                  <a:pt x="1888" y="0"/>
                </a:lnTo>
                <a:close/>
                <a:moveTo>
                  <a:pt x="1920" y="0"/>
                </a:moveTo>
                <a:lnTo>
                  <a:pt x="1943" y="0"/>
                </a:lnTo>
                <a:lnTo>
                  <a:pt x="1943" y="8"/>
                </a:lnTo>
                <a:lnTo>
                  <a:pt x="1920" y="8"/>
                </a:lnTo>
                <a:lnTo>
                  <a:pt x="1920" y="0"/>
                </a:lnTo>
                <a:close/>
                <a:moveTo>
                  <a:pt x="1951" y="0"/>
                </a:moveTo>
                <a:lnTo>
                  <a:pt x="1975" y="0"/>
                </a:lnTo>
                <a:lnTo>
                  <a:pt x="1975" y="8"/>
                </a:lnTo>
                <a:lnTo>
                  <a:pt x="1951" y="8"/>
                </a:lnTo>
                <a:lnTo>
                  <a:pt x="1951" y="0"/>
                </a:lnTo>
                <a:close/>
                <a:moveTo>
                  <a:pt x="1982" y="0"/>
                </a:moveTo>
                <a:lnTo>
                  <a:pt x="2006" y="0"/>
                </a:lnTo>
                <a:lnTo>
                  <a:pt x="2006" y="8"/>
                </a:lnTo>
                <a:lnTo>
                  <a:pt x="1982" y="8"/>
                </a:lnTo>
                <a:lnTo>
                  <a:pt x="1982" y="0"/>
                </a:lnTo>
                <a:close/>
                <a:moveTo>
                  <a:pt x="2014" y="0"/>
                </a:moveTo>
                <a:lnTo>
                  <a:pt x="2038" y="0"/>
                </a:lnTo>
                <a:lnTo>
                  <a:pt x="2038" y="8"/>
                </a:lnTo>
                <a:lnTo>
                  <a:pt x="2014" y="8"/>
                </a:lnTo>
                <a:lnTo>
                  <a:pt x="2014" y="0"/>
                </a:lnTo>
                <a:close/>
                <a:moveTo>
                  <a:pt x="2045" y="0"/>
                </a:moveTo>
                <a:lnTo>
                  <a:pt x="2069" y="0"/>
                </a:lnTo>
                <a:lnTo>
                  <a:pt x="2069" y="8"/>
                </a:lnTo>
                <a:lnTo>
                  <a:pt x="2045" y="8"/>
                </a:lnTo>
                <a:lnTo>
                  <a:pt x="2045" y="0"/>
                </a:lnTo>
                <a:close/>
                <a:moveTo>
                  <a:pt x="2077" y="0"/>
                </a:moveTo>
                <a:lnTo>
                  <a:pt x="2100" y="0"/>
                </a:lnTo>
                <a:lnTo>
                  <a:pt x="2100" y="8"/>
                </a:lnTo>
                <a:lnTo>
                  <a:pt x="2077" y="8"/>
                </a:lnTo>
                <a:lnTo>
                  <a:pt x="2077" y="0"/>
                </a:lnTo>
                <a:close/>
                <a:moveTo>
                  <a:pt x="2108" y="0"/>
                </a:moveTo>
                <a:lnTo>
                  <a:pt x="2132" y="0"/>
                </a:lnTo>
                <a:lnTo>
                  <a:pt x="2132" y="8"/>
                </a:lnTo>
                <a:lnTo>
                  <a:pt x="2108" y="8"/>
                </a:lnTo>
                <a:lnTo>
                  <a:pt x="2108" y="0"/>
                </a:lnTo>
                <a:close/>
                <a:moveTo>
                  <a:pt x="2140" y="0"/>
                </a:moveTo>
                <a:lnTo>
                  <a:pt x="2163" y="0"/>
                </a:lnTo>
                <a:lnTo>
                  <a:pt x="2163" y="8"/>
                </a:lnTo>
                <a:lnTo>
                  <a:pt x="2140" y="8"/>
                </a:lnTo>
                <a:lnTo>
                  <a:pt x="2140" y="0"/>
                </a:lnTo>
                <a:close/>
                <a:moveTo>
                  <a:pt x="2171" y="0"/>
                </a:moveTo>
                <a:lnTo>
                  <a:pt x="2195" y="0"/>
                </a:lnTo>
                <a:lnTo>
                  <a:pt x="2195" y="8"/>
                </a:lnTo>
                <a:lnTo>
                  <a:pt x="2171" y="8"/>
                </a:lnTo>
                <a:lnTo>
                  <a:pt x="2171" y="0"/>
                </a:lnTo>
                <a:close/>
                <a:moveTo>
                  <a:pt x="2203" y="0"/>
                </a:moveTo>
                <a:lnTo>
                  <a:pt x="2226" y="0"/>
                </a:lnTo>
                <a:lnTo>
                  <a:pt x="2226" y="8"/>
                </a:lnTo>
                <a:lnTo>
                  <a:pt x="2203" y="8"/>
                </a:lnTo>
                <a:lnTo>
                  <a:pt x="2203" y="0"/>
                </a:lnTo>
                <a:close/>
                <a:moveTo>
                  <a:pt x="2234" y="0"/>
                </a:moveTo>
                <a:lnTo>
                  <a:pt x="2258" y="0"/>
                </a:lnTo>
                <a:lnTo>
                  <a:pt x="2258" y="8"/>
                </a:lnTo>
                <a:lnTo>
                  <a:pt x="2234" y="8"/>
                </a:lnTo>
                <a:lnTo>
                  <a:pt x="2234" y="0"/>
                </a:lnTo>
                <a:close/>
                <a:moveTo>
                  <a:pt x="2266" y="0"/>
                </a:moveTo>
                <a:lnTo>
                  <a:pt x="2289" y="0"/>
                </a:lnTo>
                <a:lnTo>
                  <a:pt x="2289" y="8"/>
                </a:lnTo>
                <a:lnTo>
                  <a:pt x="2266" y="8"/>
                </a:lnTo>
                <a:lnTo>
                  <a:pt x="2266" y="0"/>
                </a:lnTo>
                <a:close/>
                <a:moveTo>
                  <a:pt x="2297" y="0"/>
                </a:moveTo>
                <a:lnTo>
                  <a:pt x="2321" y="0"/>
                </a:lnTo>
                <a:lnTo>
                  <a:pt x="2321" y="8"/>
                </a:lnTo>
                <a:lnTo>
                  <a:pt x="2297" y="8"/>
                </a:lnTo>
                <a:lnTo>
                  <a:pt x="2297" y="0"/>
                </a:lnTo>
                <a:close/>
                <a:moveTo>
                  <a:pt x="2329" y="0"/>
                </a:moveTo>
                <a:lnTo>
                  <a:pt x="2352" y="0"/>
                </a:lnTo>
                <a:lnTo>
                  <a:pt x="2352" y="8"/>
                </a:lnTo>
                <a:lnTo>
                  <a:pt x="2329" y="8"/>
                </a:lnTo>
                <a:lnTo>
                  <a:pt x="2329" y="0"/>
                </a:lnTo>
                <a:close/>
                <a:moveTo>
                  <a:pt x="2360" y="0"/>
                </a:moveTo>
                <a:lnTo>
                  <a:pt x="2384" y="0"/>
                </a:lnTo>
                <a:lnTo>
                  <a:pt x="2384" y="8"/>
                </a:lnTo>
                <a:lnTo>
                  <a:pt x="2360" y="8"/>
                </a:lnTo>
                <a:lnTo>
                  <a:pt x="2360" y="0"/>
                </a:lnTo>
                <a:close/>
                <a:moveTo>
                  <a:pt x="2392" y="0"/>
                </a:moveTo>
                <a:lnTo>
                  <a:pt x="2415" y="0"/>
                </a:lnTo>
                <a:lnTo>
                  <a:pt x="2415" y="8"/>
                </a:lnTo>
                <a:lnTo>
                  <a:pt x="2392" y="8"/>
                </a:lnTo>
                <a:lnTo>
                  <a:pt x="2392" y="0"/>
                </a:lnTo>
                <a:close/>
                <a:moveTo>
                  <a:pt x="2423" y="0"/>
                </a:moveTo>
                <a:lnTo>
                  <a:pt x="2447" y="0"/>
                </a:lnTo>
                <a:lnTo>
                  <a:pt x="2447" y="8"/>
                </a:lnTo>
                <a:lnTo>
                  <a:pt x="2423" y="8"/>
                </a:lnTo>
                <a:lnTo>
                  <a:pt x="2423" y="0"/>
                </a:lnTo>
                <a:close/>
                <a:moveTo>
                  <a:pt x="2454" y="0"/>
                </a:moveTo>
                <a:lnTo>
                  <a:pt x="2478" y="0"/>
                </a:lnTo>
                <a:lnTo>
                  <a:pt x="2478" y="8"/>
                </a:lnTo>
                <a:lnTo>
                  <a:pt x="2454" y="8"/>
                </a:lnTo>
                <a:lnTo>
                  <a:pt x="2454" y="0"/>
                </a:lnTo>
                <a:close/>
                <a:moveTo>
                  <a:pt x="2486" y="0"/>
                </a:moveTo>
                <a:lnTo>
                  <a:pt x="2509" y="0"/>
                </a:lnTo>
                <a:lnTo>
                  <a:pt x="2509" y="8"/>
                </a:lnTo>
                <a:lnTo>
                  <a:pt x="2486" y="8"/>
                </a:lnTo>
                <a:lnTo>
                  <a:pt x="2486" y="0"/>
                </a:lnTo>
                <a:close/>
                <a:moveTo>
                  <a:pt x="2517" y="0"/>
                </a:moveTo>
                <a:lnTo>
                  <a:pt x="2541" y="0"/>
                </a:lnTo>
                <a:lnTo>
                  <a:pt x="2541" y="8"/>
                </a:lnTo>
                <a:lnTo>
                  <a:pt x="2517" y="8"/>
                </a:lnTo>
                <a:lnTo>
                  <a:pt x="2517" y="0"/>
                </a:lnTo>
                <a:close/>
                <a:moveTo>
                  <a:pt x="2549" y="0"/>
                </a:moveTo>
                <a:lnTo>
                  <a:pt x="2572" y="0"/>
                </a:lnTo>
                <a:lnTo>
                  <a:pt x="2572" y="8"/>
                </a:lnTo>
                <a:lnTo>
                  <a:pt x="2549" y="8"/>
                </a:lnTo>
                <a:lnTo>
                  <a:pt x="2549" y="0"/>
                </a:lnTo>
                <a:close/>
                <a:moveTo>
                  <a:pt x="2580" y="0"/>
                </a:moveTo>
                <a:lnTo>
                  <a:pt x="2604" y="0"/>
                </a:lnTo>
                <a:lnTo>
                  <a:pt x="2604" y="8"/>
                </a:lnTo>
                <a:lnTo>
                  <a:pt x="2580" y="8"/>
                </a:lnTo>
                <a:lnTo>
                  <a:pt x="2580" y="0"/>
                </a:lnTo>
                <a:close/>
                <a:moveTo>
                  <a:pt x="2612" y="0"/>
                </a:moveTo>
                <a:lnTo>
                  <a:pt x="2635" y="0"/>
                </a:lnTo>
                <a:lnTo>
                  <a:pt x="2635" y="8"/>
                </a:lnTo>
                <a:lnTo>
                  <a:pt x="2612" y="8"/>
                </a:lnTo>
                <a:lnTo>
                  <a:pt x="2612" y="0"/>
                </a:lnTo>
                <a:close/>
                <a:moveTo>
                  <a:pt x="2643" y="0"/>
                </a:moveTo>
                <a:lnTo>
                  <a:pt x="2667" y="0"/>
                </a:lnTo>
                <a:lnTo>
                  <a:pt x="2667" y="8"/>
                </a:lnTo>
                <a:lnTo>
                  <a:pt x="2643" y="8"/>
                </a:lnTo>
                <a:lnTo>
                  <a:pt x="2643" y="0"/>
                </a:lnTo>
                <a:close/>
                <a:moveTo>
                  <a:pt x="2675" y="0"/>
                </a:moveTo>
                <a:lnTo>
                  <a:pt x="2698" y="0"/>
                </a:lnTo>
                <a:lnTo>
                  <a:pt x="2698" y="8"/>
                </a:lnTo>
                <a:lnTo>
                  <a:pt x="2675" y="8"/>
                </a:lnTo>
                <a:lnTo>
                  <a:pt x="2675" y="0"/>
                </a:lnTo>
                <a:close/>
                <a:moveTo>
                  <a:pt x="2706" y="0"/>
                </a:moveTo>
                <a:lnTo>
                  <a:pt x="2730" y="0"/>
                </a:lnTo>
                <a:lnTo>
                  <a:pt x="2730" y="8"/>
                </a:lnTo>
                <a:lnTo>
                  <a:pt x="2706" y="8"/>
                </a:lnTo>
                <a:lnTo>
                  <a:pt x="2706" y="0"/>
                </a:lnTo>
                <a:close/>
                <a:moveTo>
                  <a:pt x="2738" y="0"/>
                </a:moveTo>
                <a:lnTo>
                  <a:pt x="2761" y="0"/>
                </a:lnTo>
                <a:lnTo>
                  <a:pt x="2761" y="8"/>
                </a:lnTo>
                <a:lnTo>
                  <a:pt x="2738" y="8"/>
                </a:lnTo>
                <a:lnTo>
                  <a:pt x="2738" y="0"/>
                </a:lnTo>
                <a:close/>
                <a:moveTo>
                  <a:pt x="2769" y="0"/>
                </a:moveTo>
                <a:lnTo>
                  <a:pt x="2793" y="0"/>
                </a:lnTo>
                <a:lnTo>
                  <a:pt x="2793" y="8"/>
                </a:lnTo>
                <a:lnTo>
                  <a:pt x="2769" y="8"/>
                </a:lnTo>
                <a:lnTo>
                  <a:pt x="2769" y="0"/>
                </a:lnTo>
                <a:close/>
                <a:moveTo>
                  <a:pt x="2801" y="0"/>
                </a:moveTo>
                <a:lnTo>
                  <a:pt x="2824" y="0"/>
                </a:lnTo>
                <a:lnTo>
                  <a:pt x="2824" y="8"/>
                </a:lnTo>
                <a:lnTo>
                  <a:pt x="2801" y="8"/>
                </a:lnTo>
                <a:lnTo>
                  <a:pt x="2801" y="0"/>
                </a:lnTo>
                <a:close/>
                <a:moveTo>
                  <a:pt x="2832" y="0"/>
                </a:moveTo>
                <a:lnTo>
                  <a:pt x="2856" y="0"/>
                </a:lnTo>
                <a:lnTo>
                  <a:pt x="2856" y="8"/>
                </a:lnTo>
                <a:lnTo>
                  <a:pt x="2832" y="8"/>
                </a:lnTo>
                <a:lnTo>
                  <a:pt x="2832" y="0"/>
                </a:lnTo>
                <a:close/>
                <a:moveTo>
                  <a:pt x="2863" y="0"/>
                </a:moveTo>
                <a:lnTo>
                  <a:pt x="2887" y="0"/>
                </a:lnTo>
                <a:lnTo>
                  <a:pt x="2887" y="8"/>
                </a:lnTo>
                <a:lnTo>
                  <a:pt x="2863" y="8"/>
                </a:lnTo>
                <a:lnTo>
                  <a:pt x="2863" y="0"/>
                </a:lnTo>
                <a:close/>
                <a:moveTo>
                  <a:pt x="2895" y="0"/>
                </a:moveTo>
                <a:lnTo>
                  <a:pt x="2919" y="0"/>
                </a:lnTo>
                <a:lnTo>
                  <a:pt x="2919" y="8"/>
                </a:lnTo>
                <a:lnTo>
                  <a:pt x="2895" y="8"/>
                </a:lnTo>
                <a:lnTo>
                  <a:pt x="2895" y="0"/>
                </a:lnTo>
                <a:close/>
                <a:moveTo>
                  <a:pt x="2926" y="0"/>
                </a:moveTo>
                <a:lnTo>
                  <a:pt x="2950" y="0"/>
                </a:lnTo>
                <a:lnTo>
                  <a:pt x="2950" y="8"/>
                </a:lnTo>
                <a:lnTo>
                  <a:pt x="2926" y="8"/>
                </a:lnTo>
                <a:lnTo>
                  <a:pt x="2926" y="0"/>
                </a:lnTo>
                <a:close/>
                <a:moveTo>
                  <a:pt x="2958" y="0"/>
                </a:moveTo>
                <a:lnTo>
                  <a:pt x="2981" y="0"/>
                </a:lnTo>
                <a:lnTo>
                  <a:pt x="2981" y="8"/>
                </a:lnTo>
                <a:lnTo>
                  <a:pt x="2958" y="8"/>
                </a:lnTo>
                <a:lnTo>
                  <a:pt x="2958" y="0"/>
                </a:lnTo>
                <a:close/>
                <a:moveTo>
                  <a:pt x="2989" y="0"/>
                </a:moveTo>
                <a:lnTo>
                  <a:pt x="3013" y="0"/>
                </a:lnTo>
                <a:lnTo>
                  <a:pt x="3013" y="8"/>
                </a:lnTo>
                <a:lnTo>
                  <a:pt x="2989" y="8"/>
                </a:lnTo>
                <a:lnTo>
                  <a:pt x="2989" y="0"/>
                </a:lnTo>
                <a:close/>
                <a:moveTo>
                  <a:pt x="3021" y="0"/>
                </a:moveTo>
                <a:lnTo>
                  <a:pt x="3044" y="0"/>
                </a:lnTo>
                <a:lnTo>
                  <a:pt x="3044" y="8"/>
                </a:lnTo>
                <a:lnTo>
                  <a:pt x="3021" y="8"/>
                </a:lnTo>
                <a:lnTo>
                  <a:pt x="3021" y="0"/>
                </a:lnTo>
                <a:close/>
                <a:moveTo>
                  <a:pt x="3052" y="0"/>
                </a:moveTo>
                <a:lnTo>
                  <a:pt x="3076" y="0"/>
                </a:lnTo>
                <a:lnTo>
                  <a:pt x="3076" y="8"/>
                </a:lnTo>
                <a:lnTo>
                  <a:pt x="3052" y="8"/>
                </a:lnTo>
                <a:lnTo>
                  <a:pt x="3052" y="0"/>
                </a:lnTo>
                <a:close/>
                <a:moveTo>
                  <a:pt x="3084" y="0"/>
                </a:moveTo>
                <a:lnTo>
                  <a:pt x="3107" y="0"/>
                </a:lnTo>
                <a:lnTo>
                  <a:pt x="3107" y="8"/>
                </a:lnTo>
                <a:lnTo>
                  <a:pt x="3084" y="8"/>
                </a:lnTo>
                <a:lnTo>
                  <a:pt x="3084" y="0"/>
                </a:lnTo>
                <a:close/>
                <a:moveTo>
                  <a:pt x="3115" y="0"/>
                </a:moveTo>
                <a:lnTo>
                  <a:pt x="3139" y="0"/>
                </a:lnTo>
                <a:lnTo>
                  <a:pt x="3139" y="8"/>
                </a:lnTo>
                <a:lnTo>
                  <a:pt x="3115" y="8"/>
                </a:lnTo>
                <a:lnTo>
                  <a:pt x="3115" y="0"/>
                </a:lnTo>
                <a:close/>
                <a:moveTo>
                  <a:pt x="3147" y="0"/>
                </a:moveTo>
                <a:lnTo>
                  <a:pt x="3170" y="0"/>
                </a:lnTo>
                <a:lnTo>
                  <a:pt x="3170" y="8"/>
                </a:lnTo>
                <a:lnTo>
                  <a:pt x="3147" y="8"/>
                </a:lnTo>
                <a:lnTo>
                  <a:pt x="3147" y="0"/>
                </a:lnTo>
                <a:close/>
                <a:moveTo>
                  <a:pt x="3178" y="0"/>
                </a:moveTo>
                <a:lnTo>
                  <a:pt x="3202" y="0"/>
                </a:lnTo>
                <a:lnTo>
                  <a:pt x="3202" y="8"/>
                </a:lnTo>
                <a:lnTo>
                  <a:pt x="3178" y="8"/>
                </a:lnTo>
                <a:lnTo>
                  <a:pt x="3178" y="0"/>
                </a:lnTo>
                <a:close/>
                <a:moveTo>
                  <a:pt x="3210" y="0"/>
                </a:moveTo>
                <a:lnTo>
                  <a:pt x="3233" y="0"/>
                </a:lnTo>
                <a:lnTo>
                  <a:pt x="3233" y="8"/>
                </a:lnTo>
                <a:lnTo>
                  <a:pt x="3210" y="8"/>
                </a:lnTo>
                <a:lnTo>
                  <a:pt x="3210" y="0"/>
                </a:lnTo>
                <a:close/>
                <a:moveTo>
                  <a:pt x="3241" y="0"/>
                </a:moveTo>
                <a:lnTo>
                  <a:pt x="3265" y="0"/>
                </a:lnTo>
                <a:lnTo>
                  <a:pt x="3265" y="8"/>
                </a:lnTo>
                <a:lnTo>
                  <a:pt x="3241" y="8"/>
                </a:lnTo>
                <a:lnTo>
                  <a:pt x="3241" y="0"/>
                </a:lnTo>
                <a:close/>
                <a:moveTo>
                  <a:pt x="3272" y="0"/>
                </a:moveTo>
                <a:lnTo>
                  <a:pt x="3296" y="0"/>
                </a:lnTo>
                <a:lnTo>
                  <a:pt x="3296" y="8"/>
                </a:lnTo>
                <a:lnTo>
                  <a:pt x="3272" y="8"/>
                </a:lnTo>
                <a:lnTo>
                  <a:pt x="3272" y="0"/>
                </a:lnTo>
                <a:close/>
                <a:moveTo>
                  <a:pt x="3304" y="0"/>
                </a:moveTo>
                <a:lnTo>
                  <a:pt x="3328" y="0"/>
                </a:lnTo>
                <a:lnTo>
                  <a:pt x="3328" y="8"/>
                </a:lnTo>
                <a:lnTo>
                  <a:pt x="3304" y="8"/>
                </a:lnTo>
                <a:lnTo>
                  <a:pt x="3304" y="0"/>
                </a:lnTo>
                <a:close/>
                <a:moveTo>
                  <a:pt x="3335" y="0"/>
                </a:moveTo>
                <a:lnTo>
                  <a:pt x="3359" y="0"/>
                </a:lnTo>
                <a:lnTo>
                  <a:pt x="3359" y="8"/>
                </a:lnTo>
                <a:lnTo>
                  <a:pt x="3335" y="8"/>
                </a:lnTo>
                <a:lnTo>
                  <a:pt x="3335" y="0"/>
                </a:lnTo>
                <a:close/>
                <a:moveTo>
                  <a:pt x="3367" y="0"/>
                </a:moveTo>
                <a:lnTo>
                  <a:pt x="3390" y="0"/>
                </a:lnTo>
                <a:lnTo>
                  <a:pt x="3390" y="8"/>
                </a:lnTo>
                <a:lnTo>
                  <a:pt x="3367" y="8"/>
                </a:lnTo>
                <a:lnTo>
                  <a:pt x="3367" y="0"/>
                </a:lnTo>
                <a:close/>
                <a:moveTo>
                  <a:pt x="3398" y="0"/>
                </a:moveTo>
                <a:lnTo>
                  <a:pt x="3422" y="0"/>
                </a:lnTo>
                <a:lnTo>
                  <a:pt x="3422" y="8"/>
                </a:lnTo>
                <a:lnTo>
                  <a:pt x="3398" y="8"/>
                </a:lnTo>
                <a:lnTo>
                  <a:pt x="3398" y="0"/>
                </a:lnTo>
                <a:close/>
                <a:moveTo>
                  <a:pt x="3430" y="0"/>
                </a:moveTo>
                <a:lnTo>
                  <a:pt x="3453" y="0"/>
                </a:lnTo>
                <a:lnTo>
                  <a:pt x="3453" y="8"/>
                </a:lnTo>
                <a:lnTo>
                  <a:pt x="3430" y="8"/>
                </a:lnTo>
                <a:lnTo>
                  <a:pt x="3430" y="0"/>
                </a:lnTo>
                <a:close/>
                <a:moveTo>
                  <a:pt x="3461" y="0"/>
                </a:moveTo>
                <a:lnTo>
                  <a:pt x="3485" y="0"/>
                </a:lnTo>
                <a:lnTo>
                  <a:pt x="3485" y="8"/>
                </a:lnTo>
                <a:lnTo>
                  <a:pt x="3461" y="8"/>
                </a:lnTo>
                <a:lnTo>
                  <a:pt x="3461" y="0"/>
                </a:lnTo>
                <a:close/>
                <a:moveTo>
                  <a:pt x="3493" y="0"/>
                </a:moveTo>
                <a:lnTo>
                  <a:pt x="3516" y="0"/>
                </a:lnTo>
                <a:lnTo>
                  <a:pt x="3516" y="8"/>
                </a:lnTo>
                <a:lnTo>
                  <a:pt x="3493" y="8"/>
                </a:lnTo>
                <a:lnTo>
                  <a:pt x="3493" y="0"/>
                </a:lnTo>
                <a:close/>
                <a:moveTo>
                  <a:pt x="3524" y="0"/>
                </a:moveTo>
                <a:lnTo>
                  <a:pt x="3548" y="0"/>
                </a:lnTo>
                <a:lnTo>
                  <a:pt x="3548" y="8"/>
                </a:lnTo>
                <a:lnTo>
                  <a:pt x="3524" y="8"/>
                </a:lnTo>
                <a:lnTo>
                  <a:pt x="3524" y="0"/>
                </a:lnTo>
                <a:close/>
                <a:moveTo>
                  <a:pt x="3556" y="0"/>
                </a:moveTo>
                <a:lnTo>
                  <a:pt x="3579" y="0"/>
                </a:lnTo>
                <a:lnTo>
                  <a:pt x="3579" y="8"/>
                </a:lnTo>
                <a:lnTo>
                  <a:pt x="3556" y="8"/>
                </a:lnTo>
                <a:lnTo>
                  <a:pt x="3556" y="0"/>
                </a:lnTo>
                <a:close/>
                <a:moveTo>
                  <a:pt x="3587" y="0"/>
                </a:moveTo>
                <a:lnTo>
                  <a:pt x="3611" y="0"/>
                </a:lnTo>
                <a:lnTo>
                  <a:pt x="3611" y="8"/>
                </a:lnTo>
                <a:lnTo>
                  <a:pt x="3587" y="8"/>
                </a:lnTo>
                <a:lnTo>
                  <a:pt x="3587" y="0"/>
                </a:lnTo>
                <a:close/>
                <a:moveTo>
                  <a:pt x="3619" y="0"/>
                </a:moveTo>
                <a:lnTo>
                  <a:pt x="3642" y="0"/>
                </a:lnTo>
                <a:lnTo>
                  <a:pt x="3642" y="8"/>
                </a:lnTo>
                <a:lnTo>
                  <a:pt x="3619" y="8"/>
                </a:lnTo>
                <a:lnTo>
                  <a:pt x="3619" y="0"/>
                </a:lnTo>
                <a:close/>
                <a:moveTo>
                  <a:pt x="3650" y="0"/>
                </a:moveTo>
                <a:lnTo>
                  <a:pt x="3674" y="0"/>
                </a:lnTo>
                <a:lnTo>
                  <a:pt x="3674" y="8"/>
                </a:lnTo>
                <a:lnTo>
                  <a:pt x="3650" y="8"/>
                </a:lnTo>
                <a:lnTo>
                  <a:pt x="3650" y="0"/>
                </a:lnTo>
                <a:close/>
                <a:moveTo>
                  <a:pt x="3681" y="0"/>
                </a:moveTo>
                <a:lnTo>
                  <a:pt x="3705" y="0"/>
                </a:lnTo>
                <a:lnTo>
                  <a:pt x="3705" y="8"/>
                </a:lnTo>
                <a:lnTo>
                  <a:pt x="3681" y="8"/>
                </a:lnTo>
                <a:lnTo>
                  <a:pt x="3681" y="0"/>
                </a:lnTo>
                <a:close/>
                <a:moveTo>
                  <a:pt x="3713" y="0"/>
                </a:moveTo>
                <a:lnTo>
                  <a:pt x="3737" y="0"/>
                </a:lnTo>
                <a:lnTo>
                  <a:pt x="3737" y="8"/>
                </a:lnTo>
                <a:lnTo>
                  <a:pt x="3713" y="8"/>
                </a:lnTo>
                <a:lnTo>
                  <a:pt x="3713" y="0"/>
                </a:lnTo>
                <a:close/>
                <a:moveTo>
                  <a:pt x="3744" y="0"/>
                </a:moveTo>
                <a:lnTo>
                  <a:pt x="3768" y="0"/>
                </a:lnTo>
                <a:lnTo>
                  <a:pt x="3768" y="8"/>
                </a:lnTo>
                <a:lnTo>
                  <a:pt x="3744" y="8"/>
                </a:lnTo>
                <a:lnTo>
                  <a:pt x="3744" y="0"/>
                </a:lnTo>
                <a:close/>
                <a:moveTo>
                  <a:pt x="3776" y="0"/>
                </a:moveTo>
                <a:lnTo>
                  <a:pt x="3799" y="0"/>
                </a:lnTo>
                <a:lnTo>
                  <a:pt x="3799" y="8"/>
                </a:lnTo>
                <a:lnTo>
                  <a:pt x="3776" y="8"/>
                </a:lnTo>
                <a:lnTo>
                  <a:pt x="3776" y="0"/>
                </a:lnTo>
                <a:close/>
                <a:moveTo>
                  <a:pt x="3807" y="0"/>
                </a:moveTo>
                <a:lnTo>
                  <a:pt x="3831" y="0"/>
                </a:lnTo>
                <a:lnTo>
                  <a:pt x="3831" y="8"/>
                </a:lnTo>
                <a:lnTo>
                  <a:pt x="3807" y="8"/>
                </a:lnTo>
                <a:lnTo>
                  <a:pt x="3807" y="0"/>
                </a:lnTo>
                <a:close/>
                <a:moveTo>
                  <a:pt x="3839" y="0"/>
                </a:moveTo>
                <a:lnTo>
                  <a:pt x="3862" y="0"/>
                </a:lnTo>
                <a:lnTo>
                  <a:pt x="3862" y="8"/>
                </a:lnTo>
                <a:lnTo>
                  <a:pt x="3839" y="8"/>
                </a:lnTo>
                <a:lnTo>
                  <a:pt x="3839" y="0"/>
                </a:lnTo>
                <a:close/>
                <a:moveTo>
                  <a:pt x="3870" y="0"/>
                </a:moveTo>
                <a:lnTo>
                  <a:pt x="3894" y="0"/>
                </a:lnTo>
                <a:lnTo>
                  <a:pt x="3894" y="8"/>
                </a:lnTo>
                <a:lnTo>
                  <a:pt x="3870" y="8"/>
                </a:lnTo>
                <a:lnTo>
                  <a:pt x="3870" y="0"/>
                </a:lnTo>
                <a:close/>
                <a:moveTo>
                  <a:pt x="3902" y="0"/>
                </a:moveTo>
                <a:lnTo>
                  <a:pt x="3925" y="0"/>
                </a:lnTo>
                <a:lnTo>
                  <a:pt x="3925" y="8"/>
                </a:lnTo>
                <a:lnTo>
                  <a:pt x="3902" y="8"/>
                </a:lnTo>
                <a:lnTo>
                  <a:pt x="3902" y="0"/>
                </a:lnTo>
                <a:close/>
                <a:moveTo>
                  <a:pt x="3933" y="0"/>
                </a:moveTo>
                <a:lnTo>
                  <a:pt x="3957" y="0"/>
                </a:lnTo>
                <a:lnTo>
                  <a:pt x="3957" y="8"/>
                </a:lnTo>
                <a:lnTo>
                  <a:pt x="3933" y="8"/>
                </a:lnTo>
                <a:lnTo>
                  <a:pt x="3933" y="0"/>
                </a:lnTo>
                <a:close/>
                <a:moveTo>
                  <a:pt x="3965" y="0"/>
                </a:moveTo>
                <a:lnTo>
                  <a:pt x="3988" y="0"/>
                </a:lnTo>
                <a:lnTo>
                  <a:pt x="3988" y="8"/>
                </a:lnTo>
                <a:lnTo>
                  <a:pt x="3965" y="8"/>
                </a:lnTo>
                <a:lnTo>
                  <a:pt x="3965" y="0"/>
                </a:lnTo>
                <a:close/>
                <a:moveTo>
                  <a:pt x="3996" y="0"/>
                </a:moveTo>
                <a:lnTo>
                  <a:pt x="4020" y="0"/>
                </a:lnTo>
                <a:lnTo>
                  <a:pt x="4020" y="8"/>
                </a:lnTo>
                <a:lnTo>
                  <a:pt x="3996" y="8"/>
                </a:lnTo>
                <a:lnTo>
                  <a:pt x="3996" y="0"/>
                </a:lnTo>
                <a:close/>
                <a:moveTo>
                  <a:pt x="4028" y="0"/>
                </a:moveTo>
                <a:lnTo>
                  <a:pt x="4051" y="0"/>
                </a:lnTo>
                <a:lnTo>
                  <a:pt x="4051" y="8"/>
                </a:lnTo>
                <a:lnTo>
                  <a:pt x="4028" y="8"/>
                </a:lnTo>
                <a:lnTo>
                  <a:pt x="4028" y="0"/>
                </a:lnTo>
                <a:close/>
                <a:moveTo>
                  <a:pt x="4059" y="0"/>
                </a:moveTo>
                <a:lnTo>
                  <a:pt x="4083" y="0"/>
                </a:lnTo>
                <a:lnTo>
                  <a:pt x="4083" y="8"/>
                </a:lnTo>
                <a:lnTo>
                  <a:pt x="4059" y="8"/>
                </a:lnTo>
                <a:lnTo>
                  <a:pt x="4059" y="0"/>
                </a:lnTo>
                <a:close/>
                <a:moveTo>
                  <a:pt x="4091" y="0"/>
                </a:moveTo>
                <a:lnTo>
                  <a:pt x="4114" y="0"/>
                </a:lnTo>
                <a:lnTo>
                  <a:pt x="4114" y="8"/>
                </a:lnTo>
                <a:lnTo>
                  <a:pt x="4091" y="8"/>
                </a:lnTo>
                <a:lnTo>
                  <a:pt x="4091" y="0"/>
                </a:lnTo>
                <a:close/>
                <a:moveTo>
                  <a:pt x="4122" y="0"/>
                </a:moveTo>
                <a:lnTo>
                  <a:pt x="4146" y="0"/>
                </a:lnTo>
                <a:lnTo>
                  <a:pt x="4146" y="8"/>
                </a:lnTo>
                <a:lnTo>
                  <a:pt x="4122" y="8"/>
                </a:lnTo>
                <a:lnTo>
                  <a:pt x="4122" y="0"/>
                </a:lnTo>
                <a:close/>
                <a:moveTo>
                  <a:pt x="4153" y="0"/>
                </a:moveTo>
                <a:lnTo>
                  <a:pt x="4177" y="0"/>
                </a:lnTo>
                <a:lnTo>
                  <a:pt x="4177" y="8"/>
                </a:lnTo>
                <a:lnTo>
                  <a:pt x="4153" y="8"/>
                </a:lnTo>
                <a:lnTo>
                  <a:pt x="4153" y="0"/>
                </a:lnTo>
                <a:close/>
                <a:moveTo>
                  <a:pt x="4185" y="0"/>
                </a:moveTo>
                <a:lnTo>
                  <a:pt x="4209" y="0"/>
                </a:lnTo>
                <a:lnTo>
                  <a:pt x="4209" y="8"/>
                </a:lnTo>
                <a:lnTo>
                  <a:pt x="4185" y="8"/>
                </a:lnTo>
                <a:lnTo>
                  <a:pt x="4185" y="0"/>
                </a:lnTo>
                <a:close/>
                <a:moveTo>
                  <a:pt x="4216" y="0"/>
                </a:moveTo>
                <a:lnTo>
                  <a:pt x="4240" y="0"/>
                </a:lnTo>
                <a:lnTo>
                  <a:pt x="4240" y="8"/>
                </a:lnTo>
                <a:lnTo>
                  <a:pt x="4216" y="8"/>
                </a:lnTo>
                <a:lnTo>
                  <a:pt x="4216" y="0"/>
                </a:lnTo>
                <a:close/>
                <a:moveTo>
                  <a:pt x="4248" y="0"/>
                </a:moveTo>
                <a:lnTo>
                  <a:pt x="4271" y="0"/>
                </a:lnTo>
                <a:lnTo>
                  <a:pt x="4271" y="8"/>
                </a:lnTo>
                <a:lnTo>
                  <a:pt x="4248" y="8"/>
                </a:lnTo>
                <a:lnTo>
                  <a:pt x="4248" y="0"/>
                </a:lnTo>
                <a:close/>
                <a:moveTo>
                  <a:pt x="4279" y="0"/>
                </a:moveTo>
                <a:lnTo>
                  <a:pt x="4303" y="0"/>
                </a:lnTo>
                <a:lnTo>
                  <a:pt x="4303" y="8"/>
                </a:lnTo>
                <a:lnTo>
                  <a:pt x="4279" y="8"/>
                </a:lnTo>
                <a:lnTo>
                  <a:pt x="4279" y="0"/>
                </a:lnTo>
                <a:close/>
                <a:moveTo>
                  <a:pt x="4311" y="0"/>
                </a:moveTo>
                <a:lnTo>
                  <a:pt x="4334" y="0"/>
                </a:lnTo>
                <a:lnTo>
                  <a:pt x="4334" y="8"/>
                </a:lnTo>
                <a:lnTo>
                  <a:pt x="4311" y="8"/>
                </a:lnTo>
                <a:lnTo>
                  <a:pt x="4311" y="0"/>
                </a:lnTo>
                <a:close/>
                <a:moveTo>
                  <a:pt x="4342" y="0"/>
                </a:moveTo>
                <a:lnTo>
                  <a:pt x="4366" y="0"/>
                </a:lnTo>
                <a:lnTo>
                  <a:pt x="4366" y="8"/>
                </a:lnTo>
                <a:lnTo>
                  <a:pt x="4342" y="8"/>
                </a:lnTo>
                <a:lnTo>
                  <a:pt x="4342" y="0"/>
                </a:lnTo>
                <a:close/>
                <a:moveTo>
                  <a:pt x="4374" y="0"/>
                </a:moveTo>
                <a:lnTo>
                  <a:pt x="4397" y="0"/>
                </a:lnTo>
                <a:lnTo>
                  <a:pt x="4397" y="8"/>
                </a:lnTo>
                <a:lnTo>
                  <a:pt x="4374" y="8"/>
                </a:lnTo>
                <a:lnTo>
                  <a:pt x="4374" y="0"/>
                </a:lnTo>
                <a:close/>
                <a:moveTo>
                  <a:pt x="4405" y="0"/>
                </a:moveTo>
                <a:lnTo>
                  <a:pt x="4429" y="0"/>
                </a:lnTo>
                <a:lnTo>
                  <a:pt x="4429" y="8"/>
                </a:lnTo>
                <a:lnTo>
                  <a:pt x="4405" y="8"/>
                </a:lnTo>
                <a:lnTo>
                  <a:pt x="4405" y="0"/>
                </a:lnTo>
                <a:close/>
                <a:moveTo>
                  <a:pt x="4437" y="0"/>
                </a:moveTo>
                <a:lnTo>
                  <a:pt x="4460" y="0"/>
                </a:lnTo>
                <a:lnTo>
                  <a:pt x="4460" y="8"/>
                </a:lnTo>
                <a:lnTo>
                  <a:pt x="4437" y="8"/>
                </a:lnTo>
                <a:lnTo>
                  <a:pt x="4437" y="0"/>
                </a:lnTo>
                <a:close/>
                <a:moveTo>
                  <a:pt x="4468" y="0"/>
                </a:moveTo>
                <a:lnTo>
                  <a:pt x="4492" y="0"/>
                </a:lnTo>
                <a:lnTo>
                  <a:pt x="4492" y="8"/>
                </a:lnTo>
                <a:lnTo>
                  <a:pt x="4468" y="8"/>
                </a:lnTo>
                <a:lnTo>
                  <a:pt x="4468" y="0"/>
                </a:lnTo>
                <a:close/>
                <a:moveTo>
                  <a:pt x="4500" y="0"/>
                </a:moveTo>
                <a:lnTo>
                  <a:pt x="4501" y="0"/>
                </a:lnTo>
                <a:lnTo>
                  <a:pt x="4501" y="8"/>
                </a:lnTo>
                <a:lnTo>
                  <a:pt x="4500" y="8"/>
                </a:lnTo>
                <a:lnTo>
                  <a:pt x="450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/>
          </a:p>
        </p:txBody>
      </p:sp>
      <p:sp>
        <p:nvSpPr>
          <p:cNvPr id="27" name="Rectangle 193"/>
          <p:cNvSpPr>
            <a:spLocks noChangeArrowheads="1"/>
          </p:cNvSpPr>
          <p:nvPr/>
        </p:nvSpPr>
        <p:spPr bwMode="auto">
          <a:xfrm>
            <a:off x="3536874" y="2957270"/>
            <a:ext cx="2789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</a:t>
            </a:r>
            <a:endParaRPr lang="en-US" altLang="en-US" sz="1350"/>
          </a:p>
        </p:txBody>
      </p:sp>
      <p:sp>
        <p:nvSpPr>
          <p:cNvPr id="28" name="Rectangle 194"/>
          <p:cNvSpPr>
            <a:spLocks noChangeArrowheads="1"/>
          </p:cNvSpPr>
          <p:nvPr/>
        </p:nvSpPr>
        <p:spPr bwMode="auto">
          <a:xfrm>
            <a:off x="4298873" y="2957270"/>
            <a:ext cx="213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endParaRPr lang="en-US" altLang="en-US" sz="1350" dirty="0"/>
          </a:p>
        </p:txBody>
      </p:sp>
      <p:sp>
        <p:nvSpPr>
          <p:cNvPr id="29" name="Rectangle 195"/>
          <p:cNvSpPr>
            <a:spLocks noChangeArrowheads="1"/>
          </p:cNvSpPr>
          <p:nvPr/>
        </p:nvSpPr>
        <p:spPr bwMode="auto">
          <a:xfrm>
            <a:off x="4509614" y="295727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altLang="en-US" sz="1350"/>
          </a:p>
        </p:txBody>
      </p:sp>
      <p:sp>
        <p:nvSpPr>
          <p:cNvPr id="30" name="Rectangle 196"/>
          <p:cNvSpPr>
            <a:spLocks noChangeArrowheads="1"/>
          </p:cNvSpPr>
          <p:nvPr/>
        </p:nvSpPr>
        <p:spPr bwMode="auto">
          <a:xfrm>
            <a:off x="4621533" y="2957270"/>
            <a:ext cx="9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US" altLang="en-US" sz="1350"/>
          </a:p>
        </p:txBody>
      </p:sp>
      <p:sp>
        <p:nvSpPr>
          <p:cNvPr id="31" name="Rectangle 197"/>
          <p:cNvSpPr>
            <a:spLocks noChangeArrowheads="1"/>
          </p:cNvSpPr>
          <p:nvPr/>
        </p:nvSpPr>
        <p:spPr bwMode="auto">
          <a:xfrm>
            <a:off x="4720354" y="295727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en-US" sz="1350"/>
          </a:p>
        </p:txBody>
      </p:sp>
      <p:sp>
        <p:nvSpPr>
          <p:cNvPr id="32" name="Rectangle 198"/>
          <p:cNvSpPr>
            <a:spLocks noChangeArrowheads="1"/>
          </p:cNvSpPr>
          <p:nvPr/>
        </p:nvSpPr>
        <p:spPr bwMode="auto">
          <a:xfrm>
            <a:off x="5290664" y="2957270"/>
            <a:ext cx="339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</a:t>
            </a:r>
            <a:endParaRPr lang="en-US" altLang="en-US" sz="1350"/>
          </a:p>
        </p:txBody>
      </p:sp>
      <p:sp>
        <p:nvSpPr>
          <p:cNvPr id="33" name="Rectangle 199"/>
          <p:cNvSpPr>
            <a:spLocks noChangeArrowheads="1"/>
          </p:cNvSpPr>
          <p:nvPr/>
        </p:nvSpPr>
        <p:spPr bwMode="auto">
          <a:xfrm>
            <a:off x="6126483" y="2957270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FWD</a:t>
            </a:r>
            <a:endParaRPr lang="en-US" altLang="en-US" sz="1350"/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7086127" y="2957270"/>
            <a:ext cx="3270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L/R</a:t>
            </a:r>
            <a:endParaRPr lang="en-US" altLang="en-US" sz="1350"/>
          </a:p>
        </p:txBody>
      </p:sp>
      <p:sp>
        <p:nvSpPr>
          <p:cNvPr id="35" name="Rectangle 201"/>
          <p:cNvSpPr>
            <a:spLocks noChangeArrowheads="1"/>
          </p:cNvSpPr>
          <p:nvPr/>
        </p:nvSpPr>
        <p:spPr bwMode="auto">
          <a:xfrm>
            <a:off x="7773117" y="2957270"/>
            <a:ext cx="4199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endParaRPr lang="en-US" altLang="en-US" sz="1350"/>
          </a:p>
        </p:txBody>
      </p:sp>
      <p:sp>
        <p:nvSpPr>
          <p:cNvPr id="36" name="Rectangle 202"/>
          <p:cNvSpPr>
            <a:spLocks noChangeArrowheads="1"/>
          </p:cNvSpPr>
          <p:nvPr/>
        </p:nvSpPr>
        <p:spPr bwMode="auto">
          <a:xfrm>
            <a:off x="8180311" y="295727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altLang="en-US" sz="1350"/>
          </a:p>
        </p:txBody>
      </p:sp>
      <p:sp>
        <p:nvSpPr>
          <p:cNvPr id="37" name="Rectangle 203"/>
          <p:cNvSpPr>
            <a:spLocks noChangeArrowheads="1"/>
          </p:cNvSpPr>
          <p:nvPr/>
        </p:nvSpPr>
        <p:spPr bwMode="auto">
          <a:xfrm>
            <a:off x="8292229" y="2957270"/>
            <a:ext cx="9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US" altLang="en-US" sz="1350"/>
          </a:p>
        </p:txBody>
      </p:sp>
      <p:sp>
        <p:nvSpPr>
          <p:cNvPr id="38" name="Rectangle 204"/>
          <p:cNvSpPr>
            <a:spLocks noChangeArrowheads="1"/>
          </p:cNvSpPr>
          <p:nvPr/>
        </p:nvSpPr>
        <p:spPr bwMode="auto">
          <a:xfrm>
            <a:off x="8391052" y="295727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en-US" sz="1350"/>
          </a:p>
        </p:txBody>
      </p:sp>
      <p:grpSp>
        <p:nvGrpSpPr>
          <p:cNvPr id="39" name="Group 38"/>
          <p:cNvGrpSpPr/>
          <p:nvPr/>
        </p:nvGrpSpPr>
        <p:grpSpPr>
          <a:xfrm>
            <a:off x="3577704" y="3293024"/>
            <a:ext cx="4631707" cy="323165"/>
            <a:chOff x="4067640" y="1057275"/>
            <a:chExt cx="6175610" cy="430887"/>
          </a:xfrm>
        </p:grpSpPr>
        <p:sp>
          <p:nvSpPr>
            <p:cNvPr id="40" name="Rectangle 205"/>
            <p:cNvSpPr>
              <a:spLocks noChangeArrowheads="1"/>
            </p:cNvSpPr>
            <p:nvPr/>
          </p:nvSpPr>
          <p:spPr bwMode="auto">
            <a:xfrm>
              <a:off x="4067640" y="1061198"/>
              <a:ext cx="156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685800"/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altLang="en-US" sz="1350" dirty="0"/>
            </a:p>
          </p:txBody>
        </p:sp>
        <p:sp>
          <p:nvSpPr>
            <p:cNvPr id="41" name="Rectangle 206"/>
            <p:cNvSpPr>
              <a:spLocks noChangeArrowheads="1"/>
            </p:cNvSpPr>
            <p:nvPr/>
          </p:nvSpPr>
          <p:spPr bwMode="auto">
            <a:xfrm>
              <a:off x="5297488" y="1057275"/>
              <a:ext cx="1816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altLang="en-US" sz="1350"/>
            </a:p>
          </p:txBody>
        </p:sp>
        <p:sp>
          <p:nvSpPr>
            <p:cNvPr id="42" name="Rectangle 207"/>
            <p:cNvSpPr>
              <a:spLocks noChangeArrowheads="1"/>
            </p:cNvSpPr>
            <p:nvPr/>
          </p:nvSpPr>
          <p:spPr bwMode="auto">
            <a:xfrm>
              <a:off x="6488113" y="1057275"/>
              <a:ext cx="1816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altLang="en-US" sz="1350"/>
            </a:p>
          </p:txBody>
        </p:sp>
        <p:sp>
          <p:nvSpPr>
            <p:cNvPr id="43" name="Rectangle 208"/>
            <p:cNvSpPr>
              <a:spLocks noChangeArrowheads="1"/>
            </p:cNvSpPr>
            <p:nvPr/>
          </p:nvSpPr>
          <p:spPr bwMode="auto">
            <a:xfrm>
              <a:off x="7678738" y="1057275"/>
              <a:ext cx="1816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altLang="en-US" sz="1350"/>
            </a:p>
          </p:txBody>
        </p:sp>
        <p:sp>
          <p:nvSpPr>
            <p:cNvPr id="44" name="Rectangle 209"/>
            <p:cNvSpPr>
              <a:spLocks noChangeArrowheads="1"/>
            </p:cNvSpPr>
            <p:nvPr/>
          </p:nvSpPr>
          <p:spPr bwMode="auto">
            <a:xfrm>
              <a:off x="8856663" y="1057275"/>
              <a:ext cx="19877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US" altLang="en-US" sz="1350" dirty="0"/>
            </a:p>
          </p:txBody>
        </p:sp>
        <p:sp>
          <p:nvSpPr>
            <p:cNvPr id="45" name="Rectangle 210"/>
            <p:cNvSpPr>
              <a:spLocks noChangeArrowheads="1"/>
            </p:cNvSpPr>
            <p:nvPr/>
          </p:nvSpPr>
          <p:spPr bwMode="auto">
            <a:xfrm>
              <a:off x="10061575" y="1057275"/>
              <a:ext cx="1816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altLang="en-US" sz="135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74225" y="3660929"/>
            <a:ext cx="4635186" cy="337451"/>
            <a:chOff x="4063001" y="1547815"/>
            <a:chExt cx="6180249" cy="449935"/>
          </a:xfrm>
        </p:grpSpPr>
        <p:sp>
          <p:nvSpPr>
            <p:cNvPr id="47" name="Rectangle 211"/>
            <p:cNvSpPr>
              <a:spLocks noChangeArrowheads="1"/>
            </p:cNvSpPr>
            <p:nvPr/>
          </p:nvSpPr>
          <p:spPr bwMode="auto">
            <a:xfrm>
              <a:off x="4063001" y="1547815"/>
              <a:ext cx="156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b="1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altLang="en-US" sz="1350" dirty="0"/>
            </a:p>
          </p:txBody>
        </p:sp>
        <p:sp>
          <p:nvSpPr>
            <p:cNvPr id="48" name="Rectangle 212"/>
            <p:cNvSpPr>
              <a:spLocks noChangeArrowheads="1"/>
            </p:cNvSpPr>
            <p:nvPr/>
          </p:nvSpPr>
          <p:spPr bwMode="auto">
            <a:xfrm>
              <a:off x="5297488" y="1566863"/>
              <a:ext cx="1816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altLang="en-US" sz="1350" dirty="0"/>
            </a:p>
          </p:txBody>
        </p:sp>
        <p:sp>
          <p:nvSpPr>
            <p:cNvPr id="49" name="Rectangle 213"/>
            <p:cNvSpPr>
              <a:spLocks noChangeArrowheads="1"/>
            </p:cNvSpPr>
            <p:nvPr/>
          </p:nvSpPr>
          <p:spPr bwMode="auto">
            <a:xfrm>
              <a:off x="6488113" y="1566863"/>
              <a:ext cx="1816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altLang="en-US" sz="1350"/>
            </a:p>
          </p:txBody>
        </p:sp>
        <p:sp>
          <p:nvSpPr>
            <p:cNvPr id="50" name="Rectangle 214"/>
            <p:cNvSpPr>
              <a:spLocks noChangeArrowheads="1"/>
            </p:cNvSpPr>
            <p:nvPr/>
          </p:nvSpPr>
          <p:spPr bwMode="auto">
            <a:xfrm>
              <a:off x="7678738" y="1566863"/>
              <a:ext cx="1816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altLang="en-US" sz="1350"/>
            </a:p>
          </p:txBody>
        </p:sp>
        <p:sp>
          <p:nvSpPr>
            <p:cNvPr id="51" name="Rectangle 215"/>
            <p:cNvSpPr>
              <a:spLocks noChangeArrowheads="1"/>
            </p:cNvSpPr>
            <p:nvPr/>
          </p:nvSpPr>
          <p:spPr bwMode="auto">
            <a:xfrm>
              <a:off x="8869363" y="1566863"/>
              <a:ext cx="1816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altLang="en-US" sz="1350" dirty="0"/>
            </a:p>
          </p:txBody>
        </p:sp>
        <p:sp>
          <p:nvSpPr>
            <p:cNvPr id="52" name="Rectangle 216"/>
            <p:cNvSpPr>
              <a:spLocks noChangeArrowheads="1"/>
            </p:cNvSpPr>
            <p:nvPr/>
          </p:nvSpPr>
          <p:spPr bwMode="auto">
            <a:xfrm>
              <a:off x="10061575" y="1566863"/>
              <a:ext cx="1816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altLang="en-US" sz="135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559315" y="4037027"/>
            <a:ext cx="4650096" cy="343547"/>
            <a:chOff x="4043122" y="2049275"/>
            <a:chExt cx="6200128" cy="458062"/>
          </a:xfrm>
        </p:grpSpPr>
        <p:sp>
          <p:nvSpPr>
            <p:cNvPr id="54" name="Rectangle 217"/>
            <p:cNvSpPr>
              <a:spLocks noChangeArrowheads="1"/>
            </p:cNvSpPr>
            <p:nvPr/>
          </p:nvSpPr>
          <p:spPr bwMode="auto">
            <a:xfrm>
              <a:off x="4043122" y="2049275"/>
              <a:ext cx="156027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b="1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altLang="en-US" sz="1350" dirty="0"/>
            </a:p>
          </p:txBody>
        </p:sp>
        <p:sp>
          <p:nvSpPr>
            <p:cNvPr id="55" name="Rectangle 218"/>
            <p:cNvSpPr>
              <a:spLocks noChangeArrowheads="1"/>
            </p:cNvSpPr>
            <p:nvPr/>
          </p:nvSpPr>
          <p:spPr bwMode="auto">
            <a:xfrm>
              <a:off x="5284789" y="2076450"/>
              <a:ext cx="19877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US" altLang="en-US" sz="1350" dirty="0"/>
            </a:p>
          </p:txBody>
        </p:sp>
        <p:sp>
          <p:nvSpPr>
            <p:cNvPr id="56" name="Rectangle 219"/>
            <p:cNvSpPr>
              <a:spLocks noChangeArrowheads="1"/>
            </p:cNvSpPr>
            <p:nvPr/>
          </p:nvSpPr>
          <p:spPr bwMode="auto">
            <a:xfrm>
              <a:off x="6488113" y="2076450"/>
              <a:ext cx="181675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altLang="en-US" sz="1350"/>
            </a:p>
          </p:txBody>
        </p:sp>
        <p:sp>
          <p:nvSpPr>
            <p:cNvPr id="57" name="Rectangle 220"/>
            <p:cNvSpPr>
              <a:spLocks noChangeArrowheads="1"/>
            </p:cNvSpPr>
            <p:nvPr/>
          </p:nvSpPr>
          <p:spPr bwMode="auto">
            <a:xfrm>
              <a:off x="7678738" y="2076450"/>
              <a:ext cx="181675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altLang="en-US" sz="1350"/>
            </a:p>
          </p:txBody>
        </p:sp>
        <p:sp>
          <p:nvSpPr>
            <p:cNvPr id="58" name="Rectangle 221"/>
            <p:cNvSpPr>
              <a:spLocks noChangeArrowheads="1"/>
            </p:cNvSpPr>
            <p:nvPr/>
          </p:nvSpPr>
          <p:spPr bwMode="auto">
            <a:xfrm>
              <a:off x="8856663" y="2076450"/>
              <a:ext cx="198773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US" altLang="en-US" sz="1350" dirty="0"/>
            </a:p>
          </p:txBody>
        </p:sp>
        <p:sp>
          <p:nvSpPr>
            <p:cNvPr id="59" name="Rectangle 222"/>
            <p:cNvSpPr>
              <a:spLocks noChangeArrowheads="1"/>
            </p:cNvSpPr>
            <p:nvPr/>
          </p:nvSpPr>
          <p:spPr bwMode="auto">
            <a:xfrm>
              <a:off x="10061575" y="2076450"/>
              <a:ext cx="181675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altLang="en-US" sz="21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altLang="en-US" sz="1350" dirty="0"/>
            </a:p>
          </p:txBody>
        </p:sp>
      </p:grpSp>
      <p:cxnSp>
        <p:nvCxnSpPr>
          <p:cNvPr id="60" name="Straight Arrow Connector 59"/>
          <p:cNvCxnSpPr>
            <a:endCxn id="61" idx="2"/>
          </p:cNvCxnSpPr>
          <p:nvPr/>
        </p:nvCxnSpPr>
        <p:spPr>
          <a:xfrm>
            <a:off x="502000" y="2389556"/>
            <a:ext cx="1072171" cy="722368"/>
          </a:xfrm>
          <a:prstGeom prst="straightConnector1">
            <a:avLst/>
          </a:prstGeom>
          <a:ln w="730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574168" y="2825438"/>
            <a:ext cx="576210" cy="572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2" name="Oval 61"/>
          <p:cNvSpPr/>
          <p:nvPr/>
        </p:nvSpPr>
        <p:spPr>
          <a:xfrm>
            <a:off x="1574168" y="3840422"/>
            <a:ext cx="576210" cy="572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Oval 62"/>
          <p:cNvSpPr/>
          <p:nvPr/>
        </p:nvSpPr>
        <p:spPr>
          <a:xfrm>
            <a:off x="1574168" y="4855404"/>
            <a:ext cx="576210" cy="572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4" name="Straight Arrow Connector 63"/>
          <p:cNvCxnSpPr>
            <a:stCxn id="61" idx="4"/>
            <a:endCxn id="62" idx="0"/>
          </p:cNvCxnSpPr>
          <p:nvPr/>
        </p:nvCxnSpPr>
        <p:spPr>
          <a:xfrm>
            <a:off x="1862273" y="3398411"/>
            <a:ext cx="0" cy="442008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4"/>
            <a:endCxn id="63" idx="0"/>
          </p:cNvCxnSpPr>
          <p:nvPr/>
        </p:nvCxnSpPr>
        <p:spPr>
          <a:xfrm>
            <a:off x="1862273" y="4413393"/>
            <a:ext cx="0" cy="442008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426002" y="2628988"/>
            <a:ext cx="872545" cy="2995836"/>
          </a:xfrm>
          <a:prstGeom prst="roundRect">
            <a:avLst>
              <a:gd name="adj" fmla="val 35535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sp>
        <p:nvSpPr>
          <p:cNvPr id="67" name="TextBox 66"/>
          <p:cNvSpPr txBox="1"/>
          <p:nvPr/>
        </p:nvSpPr>
        <p:spPr>
          <a:xfrm>
            <a:off x="2065994" y="218250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C1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93782" y="2242636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1">
                    <a:lumMod val="75000"/>
                  </a:schemeClr>
                </a:solidFill>
              </a:rPr>
              <a:t>D1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7213" y="1125153"/>
            <a:ext cx="320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Dataflow Graph</a:t>
            </a:r>
            <a:endParaRPr lang="en-CA" sz="3200" b="1" dirty="0"/>
          </a:p>
        </p:txBody>
      </p:sp>
      <p:sp>
        <p:nvSpPr>
          <p:cNvPr id="70" name="Rectangle 192"/>
          <p:cNvSpPr>
            <a:spLocks noChangeArrowheads="1"/>
          </p:cNvSpPr>
          <p:nvPr/>
        </p:nvSpPr>
        <p:spPr bwMode="auto">
          <a:xfrm>
            <a:off x="4117841" y="2050751"/>
            <a:ext cx="32969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3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Fields</a:t>
            </a:r>
            <a:endParaRPr lang="en-US" alt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3536770" y="4623802"/>
            <a:ext cx="498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Only </a:t>
            </a:r>
            <a:r>
              <a:rPr lang="en-CA" sz="2800" dirty="0" smtClean="0">
                <a:solidFill>
                  <a:srgbClr val="FF0000"/>
                </a:solidFill>
              </a:rPr>
              <a:t>13bits</a:t>
            </a:r>
            <a:r>
              <a:rPr lang="en-CA" sz="2800" dirty="0" smtClean="0"/>
              <a:t> is needed to decode!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609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17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Evaluation </a:t>
            </a:r>
            <a:r>
              <a:rPr lang="en-US" sz="3600" b="1" dirty="0"/>
              <a:t>– </a:t>
            </a:r>
            <a:r>
              <a:rPr lang="en-US" sz="3600" b="1" dirty="0" smtClean="0"/>
              <a:t>Dynamic Energy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6908" y="907410"/>
            <a:ext cx="8358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i="1" dirty="0"/>
              <a:t>Chainsaw</a:t>
            </a:r>
            <a:r>
              <a:rPr lang="en-CA" sz="2800" b="1" dirty="0"/>
              <a:t> </a:t>
            </a:r>
            <a:r>
              <a:rPr lang="en-CA" sz="2800" dirty="0"/>
              <a:t>adds Fetch/Decode cost for dynamic </a:t>
            </a:r>
            <a:r>
              <a:rPr lang="en-CA" sz="2800" dirty="0" smtClean="0"/>
              <a:t>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 smtClean="0"/>
              <a:t>CGRA</a:t>
            </a:r>
            <a:r>
              <a:rPr lang="en-CA" sz="2800" dirty="0" smtClean="0"/>
              <a:t> network overhead dominate </a:t>
            </a:r>
            <a:r>
              <a:rPr lang="en-CA" sz="2800" b="1" i="1" dirty="0" smtClean="0"/>
              <a:t>Chainsaw</a:t>
            </a:r>
            <a:r>
              <a:rPr lang="en-CA" sz="2800" b="1" dirty="0" smtClean="0"/>
              <a:t> </a:t>
            </a:r>
            <a:r>
              <a:rPr lang="en-CA" sz="2800" dirty="0" smtClean="0"/>
              <a:t>F/D cost</a:t>
            </a:r>
            <a:endParaRPr lang="en-CA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13262" y="1997457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OOO-4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0123" y="5181604"/>
            <a:ext cx="8817935" cy="14589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smtClean="0"/>
              <a:t>45% less than 4-way OOO</a:t>
            </a:r>
          </a:p>
          <a:p>
            <a:pPr algn="ctr"/>
            <a:r>
              <a:rPr lang="en-CA" sz="4000" dirty="0" smtClean="0"/>
              <a:t>14% less than CGRA8x8</a:t>
            </a:r>
            <a:endParaRPr lang="en-CA" sz="40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996783"/>
              </p:ext>
            </p:extLst>
          </p:nvPr>
        </p:nvGraphicFramePr>
        <p:xfrm>
          <a:off x="0" y="1861517"/>
          <a:ext cx="9144000" cy="3218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60400" y="1998133"/>
            <a:ext cx="832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38205" y="2436676"/>
            <a:ext cx="2481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F/D cost = 8%</a:t>
            </a:r>
            <a:endParaRPr lang="en-CA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Graphic spid="11" grpId="0" uiExpand="1">
        <p:bldSub>
          <a:bldChart bld="series"/>
        </p:bldSub>
      </p:bldGraphic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710" y="5997579"/>
            <a:ext cx="2057400" cy="365125"/>
          </a:xfrm>
        </p:spPr>
        <p:txBody>
          <a:bodyPr/>
          <a:lstStyle/>
          <a:p>
            <a:fld id="{A62B35FE-C6FA-4D99-A38C-809BBF25F698}" type="slidenum">
              <a:rPr lang="en-CA" smtClean="0"/>
              <a:t>18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Evaluation </a:t>
            </a:r>
            <a:r>
              <a:rPr lang="en-US" sz="3600" b="1" dirty="0"/>
              <a:t>– </a:t>
            </a:r>
            <a:r>
              <a:rPr lang="en-US" sz="3600" b="1" dirty="0" smtClean="0"/>
              <a:t>Data movement energy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70123" y="5469466"/>
            <a:ext cx="8817935" cy="10694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i="1" dirty="0" smtClean="0"/>
              <a:t>Chainsaw</a:t>
            </a:r>
            <a:r>
              <a:rPr lang="en-CA" sz="4000" dirty="0"/>
              <a:t> </a:t>
            </a:r>
            <a:r>
              <a:rPr lang="en-CA" sz="4000" dirty="0" smtClean="0"/>
              <a:t>reduces 40% of energy</a:t>
            </a:r>
            <a:endParaRPr lang="en-CA" sz="40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225132"/>
              </p:ext>
            </p:extLst>
          </p:nvPr>
        </p:nvGraphicFramePr>
        <p:xfrm>
          <a:off x="170123" y="1210733"/>
          <a:ext cx="8686011" cy="4258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914400" y="1371600"/>
            <a:ext cx="78747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21640" y="1482524"/>
            <a:ext cx="1666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CGRA 8X8</a:t>
            </a:r>
            <a:endParaRPr lang="en-C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19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Evaluation </a:t>
            </a:r>
            <a:r>
              <a:rPr lang="en-US" sz="3600" b="1" dirty="0"/>
              <a:t>– Performance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0123" y="5080000"/>
            <a:ext cx="8817935" cy="14589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 smtClean="0"/>
              <a:t>Within </a:t>
            </a:r>
            <a:r>
              <a:rPr lang="en-CA" sz="4400" dirty="0"/>
              <a:t>73% </a:t>
            </a:r>
            <a:r>
              <a:rPr lang="en-CA" sz="4400" dirty="0" smtClean="0"/>
              <a:t>of CGRA8x8</a:t>
            </a:r>
            <a:br>
              <a:rPr lang="en-CA" sz="4400" dirty="0" smtClean="0"/>
            </a:br>
            <a:r>
              <a:rPr lang="en-CA" sz="4400" dirty="0" smtClean="0"/>
              <a:t>20% better than OOO core</a:t>
            </a:r>
            <a:endParaRPr lang="en-CA" sz="4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253237"/>
              </p:ext>
            </p:extLst>
          </p:nvPr>
        </p:nvGraphicFramePr>
        <p:xfrm>
          <a:off x="99391" y="886766"/>
          <a:ext cx="9044609" cy="402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15617" y="1548295"/>
            <a:ext cx="8272441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96038" y="1086919"/>
            <a:ext cx="1666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CGRA 8X8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18632985">
            <a:off x="5253304" y="1686469"/>
            <a:ext cx="1366295" cy="1183591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45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1244131" y="5166436"/>
            <a:ext cx="7567705" cy="1354666"/>
          </a:xfrm>
          <a:prstGeom prst="roundRect">
            <a:avLst/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Fabric Size        Dataflow graph size</a:t>
            </a:r>
          </a:p>
          <a:p>
            <a:pPr algn="ctr"/>
            <a:r>
              <a:rPr lang="en-CA" sz="2800" dirty="0" smtClean="0"/>
              <a:t>More dataflow dependencies       More Idleness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4400" b="1" dirty="0" smtClean="0"/>
              <a:t>AXC Challenge 1: Idleness</a:t>
            </a:r>
            <a:endParaRPr lang="en-US" sz="4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96310" y="1757370"/>
            <a:ext cx="1521967" cy="2773087"/>
            <a:chOff x="574154" y="1288061"/>
            <a:chExt cx="1521967" cy="3227236"/>
          </a:xfrm>
        </p:grpSpPr>
        <p:sp>
          <p:nvSpPr>
            <p:cNvPr id="6" name="Rectangle 5"/>
            <p:cNvSpPr/>
            <p:nvPr/>
          </p:nvSpPr>
          <p:spPr>
            <a:xfrm>
              <a:off x="574154" y="1288061"/>
              <a:ext cx="1521967" cy="32272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15922" y="1552353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5922" y="1724874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15922" y="1897395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15922" y="2069916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15922" y="2242437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15922" y="2587479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5922" y="2414958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5922" y="2760000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5922" y="2932521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922" y="3277563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922" y="3105042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5922" y="3450084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15922" y="3622605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922" y="3967647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922" y="3795126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15922" y="4140173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340366" y="2823153"/>
            <a:ext cx="1855129" cy="988851"/>
          </a:xfrm>
          <a:prstGeom prst="rect">
            <a:avLst/>
          </a:prstGeom>
          <a:solidFill>
            <a:srgbClr val="FF7C8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282477" y="957128"/>
            <a:ext cx="261667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CA" sz="4000" b="1" dirty="0"/>
              <a:t>Application</a:t>
            </a:r>
            <a:endParaRPr lang="en-CA" sz="3200" b="1" dirty="0"/>
          </a:p>
        </p:txBody>
      </p:sp>
      <p:sp>
        <p:nvSpPr>
          <p:cNvPr id="26" name="Right Arrow 25"/>
          <p:cNvSpPr/>
          <p:nvPr/>
        </p:nvSpPr>
        <p:spPr>
          <a:xfrm>
            <a:off x="2425160" y="2812915"/>
            <a:ext cx="917905" cy="785170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TextBox 125"/>
          <p:cNvSpPr txBox="1"/>
          <p:nvPr/>
        </p:nvSpPr>
        <p:spPr>
          <a:xfrm>
            <a:off x="3746424" y="957127"/>
            <a:ext cx="13002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4000" b="1" dirty="0"/>
              <a:t>DFG</a:t>
            </a:r>
            <a:endParaRPr lang="en-CA" sz="32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013963" y="957127"/>
            <a:ext cx="30543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4000" b="1" dirty="0"/>
              <a:t>Spatial Fabric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336716" y="2120965"/>
            <a:ext cx="2262832" cy="2069897"/>
            <a:chOff x="6336716" y="2648597"/>
            <a:chExt cx="1686020" cy="1542266"/>
          </a:xfrm>
        </p:grpSpPr>
        <p:sp>
          <p:nvSpPr>
            <p:cNvPr id="64" name="Rectangle 63"/>
            <p:cNvSpPr/>
            <p:nvPr/>
          </p:nvSpPr>
          <p:spPr>
            <a:xfrm>
              <a:off x="6336716" y="2648597"/>
              <a:ext cx="552587" cy="5525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458336" y="2648597"/>
              <a:ext cx="552587" cy="552587"/>
            </a:xfrm>
            <a:prstGeom prst="rect">
              <a:avLst/>
            </a:prstGeom>
            <a:solidFill>
              <a:srgbClr val="FF7C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336716" y="3638276"/>
              <a:ext cx="552587" cy="5525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458336" y="3638276"/>
              <a:ext cx="552587" cy="5525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cxnSp>
          <p:nvCxnSpPr>
            <p:cNvPr id="89" name="Straight Arrow Connector 88"/>
            <p:cNvCxnSpPr>
              <a:stCxn id="64" idx="2"/>
              <a:endCxn id="72" idx="0"/>
            </p:cNvCxnSpPr>
            <p:nvPr/>
          </p:nvCxnSpPr>
          <p:spPr>
            <a:xfrm>
              <a:off x="6613010" y="3201184"/>
              <a:ext cx="0" cy="43709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4" idx="3"/>
              <a:endCxn id="65" idx="1"/>
            </p:cNvCxnSpPr>
            <p:nvPr/>
          </p:nvCxnSpPr>
          <p:spPr>
            <a:xfrm>
              <a:off x="6889303" y="2924891"/>
              <a:ext cx="56903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2" idx="3"/>
              <a:endCxn id="73" idx="1"/>
            </p:cNvCxnSpPr>
            <p:nvPr/>
          </p:nvCxnSpPr>
          <p:spPr>
            <a:xfrm>
              <a:off x="6889303" y="3914570"/>
              <a:ext cx="56903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65" idx="2"/>
              <a:endCxn id="73" idx="0"/>
            </p:cNvCxnSpPr>
            <p:nvPr/>
          </p:nvCxnSpPr>
          <p:spPr>
            <a:xfrm>
              <a:off x="7734630" y="3201184"/>
              <a:ext cx="0" cy="43709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506301" y="2711138"/>
              <a:ext cx="76213" cy="481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b="1" dirty="0"/>
                <a:t>8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506866" y="3685854"/>
              <a:ext cx="515870" cy="481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b="1" dirty="0"/>
                <a:t>12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89798" y="3679856"/>
              <a:ext cx="76213" cy="481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b="1" dirty="0"/>
                <a:t>9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6421926" y="2730050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537962" y="2715859"/>
              <a:ext cx="45719" cy="43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1</a:t>
              </a:r>
              <a:endParaRPr lang="en-CA" sz="36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7548124" y="3726550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586170" y="3721958"/>
              <a:ext cx="218461" cy="43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3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6427906" y="3727793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32338" y="3721500"/>
              <a:ext cx="45719" cy="43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2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61843" y="1817791"/>
            <a:ext cx="577025" cy="2763427"/>
            <a:chOff x="3597467" y="2456369"/>
            <a:chExt cx="397182" cy="1902142"/>
          </a:xfrm>
        </p:grpSpPr>
        <p:sp>
          <p:nvSpPr>
            <p:cNvPr id="27" name="Oval 26"/>
            <p:cNvSpPr/>
            <p:nvPr/>
          </p:nvSpPr>
          <p:spPr>
            <a:xfrm>
              <a:off x="3600832" y="2470560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600832" y="3194691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cxnSp>
          <p:nvCxnSpPr>
            <p:cNvPr id="48" name="Straight Arrow Connector 47"/>
            <p:cNvCxnSpPr>
              <a:stCxn id="27" idx="4"/>
              <a:endCxn id="39" idx="0"/>
            </p:cNvCxnSpPr>
            <p:nvPr/>
          </p:nvCxnSpPr>
          <p:spPr>
            <a:xfrm>
              <a:off x="3797741" y="2864377"/>
              <a:ext cx="0" cy="330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716868" y="2456369"/>
              <a:ext cx="45719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1</a:t>
              </a:r>
              <a:endParaRPr lang="en-CA" sz="3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05264" y="3188398"/>
              <a:ext cx="45719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2</a:t>
              </a:r>
            </a:p>
          </p:txBody>
        </p:sp>
        <p:sp>
          <p:nvSpPr>
            <p:cNvPr id="139" name="Oval 138"/>
            <p:cNvSpPr/>
            <p:nvPr/>
          </p:nvSpPr>
          <p:spPr>
            <a:xfrm>
              <a:off x="3597467" y="3944825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655759" y="3955994"/>
              <a:ext cx="277231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3</a:t>
              </a:r>
            </a:p>
          </p:txBody>
        </p:sp>
        <p:cxnSp>
          <p:nvCxnSpPr>
            <p:cNvPr id="179" name="Straight Arrow Connector 178"/>
            <p:cNvCxnSpPr>
              <a:stCxn id="39" idx="4"/>
              <a:endCxn id="139" idx="0"/>
            </p:cNvCxnSpPr>
            <p:nvPr/>
          </p:nvCxnSpPr>
          <p:spPr>
            <a:xfrm flipH="1">
              <a:off x="3794376" y="3588508"/>
              <a:ext cx="3365" cy="3563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2" name="Picture 2" descr="Image result for red 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3" y="5369139"/>
            <a:ext cx="824266" cy="10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ight Arrow 56"/>
          <p:cNvSpPr/>
          <p:nvPr/>
        </p:nvSpPr>
        <p:spPr>
          <a:xfrm>
            <a:off x="4927484" y="2812915"/>
            <a:ext cx="917905" cy="785170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 descr="latex-image-1.pdf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09" y="5505173"/>
            <a:ext cx="470272" cy="338596"/>
          </a:xfrm>
          <a:prstGeom prst="rect">
            <a:avLst/>
          </a:prstGeom>
          <a:noFill/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2</a:t>
            </a:fld>
            <a:endParaRPr lang="en-CA"/>
          </a:p>
        </p:txBody>
      </p:sp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95" y="5907637"/>
            <a:ext cx="470272" cy="338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23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20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Chainsaw is a Von-</a:t>
            </a:r>
            <a:r>
              <a:rPr lang="en-CA" sz="3600" b="1" dirty="0" err="1">
                <a:solidFill>
                  <a:schemeClr val="bg1"/>
                </a:solidFill>
              </a:rPr>
              <a:t>Neumman</a:t>
            </a:r>
            <a:r>
              <a:rPr lang="en-CA" sz="3600" b="1" dirty="0">
                <a:solidFill>
                  <a:schemeClr val="bg1"/>
                </a:solidFill>
              </a:rPr>
              <a:t> accelerator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0456" y="1152088"/>
            <a:ext cx="7071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3200" b="1" dirty="0" smtClean="0"/>
              <a:t> Chains </a:t>
            </a:r>
            <a:r>
              <a:rPr lang="en-CA" sz="3200" dirty="0" smtClean="0"/>
              <a:t>sequentially dependent </a:t>
            </a:r>
          </a:p>
          <a:p>
            <a:r>
              <a:rPr lang="en-CA" sz="3200" dirty="0"/>
              <a:t> </a:t>
            </a:r>
            <a:r>
              <a:rPr lang="en-CA" sz="3200" dirty="0" smtClean="0"/>
              <a:t>      operations.</a:t>
            </a:r>
            <a:endParaRPr lang="en-CA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3200" b="1" dirty="0" smtClean="0"/>
              <a:t> Chainsaw </a:t>
            </a:r>
            <a:r>
              <a:rPr lang="en-CA" sz="3200" b="1" dirty="0"/>
              <a:t>Accelerator:</a:t>
            </a:r>
            <a:r>
              <a:rPr lang="en-CA" sz="32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3200" dirty="0" smtClean="0"/>
              <a:t> Exploit </a:t>
            </a:r>
            <a:r>
              <a:rPr lang="en-CA" sz="3200" dirty="0"/>
              <a:t>lack of ILP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3200" dirty="0" smtClean="0"/>
              <a:t> Reduce communication energy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3200" dirty="0" smtClean="0"/>
              <a:t> Reuse </a:t>
            </a:r>
            <a:r>
              <a:rPr lang="en-CA" sz="3200" dirty="0"/>
              <a:t>functional </a:t>
            </a:r>
            <a:r>
              <a:rPr lang="en-CA" sz="3200" dirty="0" smtClean="0"/>
              <a:t>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476250" y="5030806"/>
                <a:ext cx="5638800" cy="1568944"/>
              </a:xfrm>
              <a:prstGeom prst="roundRect">
                <a:avLst/>
              </a:prstGeom>
              <a:solidFill>
                <a:srgbClr val="2E75B6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4000" dirty="0">
                    <a:solidFill>
                      <a:schemeClr val="bg1"/>
                    </a:solidFill>
                  </a:rPr>
                  <a:t>Energy </a:t>
                </a:r>
                <a14:m>
                  <m:oMath xmlns:m="http://schemas.openxmlformats.org/officeDocument/2006/math">
                    <m:r>
                      <a:rPr lang="en-CA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CA" sz="4000" dirty="0">
                    <a:solidFill>
                      <a:schemeClr val="bg1"/>
                    </a:solidFill>
                  </a:rPr>
                  <a:t> CGRA</a:t>
                </a:r>
              </a:p>
              <a:p>
                <a:pPr algn="ctr"/>
                <a:r>
                  <a:rPr lang="en-CA" sz="4000" dirty="0" smtClean="0">
                    <a:solidFill>
                      <a:schemeClr val="bg1"/>
                    </a:solidFill>
                  </a:rPr>
                  <a:t>Performance </a:t>
                </a:r>
                <a14:m>
                  <m:oMath xmlns:m="http://schemas.openxmlformats.org/officeDocument/2006/math">
                    <m:r>
                      <a:rPr lang="en-CA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</m:oMath>
                </a14:m>
                <a:r>
                  <a:rPr lang="en-CA" sz="4000" dirty="0" smtClean="0">
                    <a:solidFill>
                      <a:schemeClr val="bg1"/>
                    </a:solidFill>
                  </a:rPr>
                  <a:t> CGRA</a:t>
                </a: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5030806"/>
                <a:ext cx="5638800" cy="1568944"/>
              </a:xfrm>
              <a:prstGeom prst="roundRect">
                <a:avLst/>
              </a:prstGeom>
              <a:blipFill>
                <a:blip r:embed="rId2"/>
                <a:stretch>
                  <a:fillRect b="-6818"/>
                </a:stretch>
              </a:blip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743" y="3076823"/>
            <a:ext cx="1518714" cy="147996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14681" y="1378179"/>
            <a:ext cx="1050413" cy="1360001"/>
            <a:chOff x="5718750" y="1305294"/>
            <a:chExt cx="2670200" cy="3457186"/>
          </a:xfrm>
        </p:grpSpPr>
        <p:sp>
          <p:nvSpPr>
            <p:cNvPr id="9" name="Rectangle 8"/>
            <p:cNvSpPr/>
            <p:nvPr/>
          </p:nvSpPr>
          <p:spPr>
            <a:xfrm>
              <a:off x="5848934" y="1305294"/>
              <a:ext cx="1842760" cy="18706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6553930" y="2734770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5897795" y="218115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7194940" y="2187264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7194939" y="1481034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14" name="Straight Arrow Connector 13"/>
            <p:cNvCxnSpPr>
              <a:stCxn id="12" idx="3"/>
              <a:endCxn id="10" idx="7"/>
            </p:cNvCxnSpPr>
            <p:nvPr/>
          </p:nvCxnSpPr>
          <p:spPr>
            <a:xfrm flipH="1">
              <a:off x="6851826" y="2485160"/>
              <a:ext cx="394225" cy="3007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5"/>
              <a:endCxn id="10" idx="1"/>
            </p:cNvCxnSpPr>
            <p:nvPr/>
          </p:nvCxnSpPr>
          <p:spPr>
            <a:xfrm>
              <a:off x="6195689" y="2479051"/>
              <a:ext cx="409350" cy="306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4"/>
              <a:endCxn id="12" idx="0"/>
            </p:cNvCxnSpPr>
            <p:nvPr/>
          </p:nvCxnSpPr>
          <p:spPr>
            <a:xfrm>
              <a:off x="7369443" y="1830041"/>
              <a:ext cx="1" cy="357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848934" y="3259518"/>
              <a:ext cx="1842760" cy="15029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8" name="Oval 17"/>
            <p:cNvSpPr/>
            <p:nvPr/>
          </p:nvSpPr>
          <p:spPr>
            <a:xfrm>
              <a:off x="6559308" y="412890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/>
            <p:nvPr/>
          </p:nvSpPr>
          <p:spPr>
            <a:xfrm>
              <a:off x="6559307" y="342267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20" name="Straight Arrow Connector 19"/>
            <p:cNvCxnSpPr>
              <a:stCxn id="19" idx="4"/>
              <a:endCxn id="18" idx="0"/>
            </p:cNvCxnSpPr>
            <p:nvPr/>
          </p:nvCxnSpPr>
          <p:spPr>
            <a:xfrm>
              <a:off x="6733811" y="3771684"/>
              <a:ext cx="1" cy="357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 rot="3261200">
              <a:off x="5864983" y="1615942"/>
              <a:ext cx="2377733" cy="2670200"/>
            </a:xfrm>
            <a:custGeom>
              <a:avLst/>
              <a:gdLst>
                <a:gd name="connsiteX0" fmla="*/ 14343 w 2377733"/>
                <a:gd name="connsiteY0" fmla="*/ 280638 h 2670200"/>
                <a:gd name="connsiteX1" fmla="*/ 192707 w 2377733"/>
                <a:gd name="connsiteY1" fmla="*/ 31929 h 2670200"/>
                <a:gd name="connsiteX2" fmla="*/ 299478 w 2377733"/>
                <a:gd name="connsiteY2" fmla="*/ 14343 h 2670200"/>
                <a:gd name="connsiteX3" fmla="*/ 1274359 w 2377733"/>
                <a:gd name="connsiteY3" fmla="*/ 713490 h 2670200"/>
                <a:gd name="connsiteX4" fmla="*/ 1291945 w 2377733"/>
                <a:gd name="connsiteY4" fmla="*/ 820261 h 2670200"/>
                <a:gd name="connsiteX5" fmla="*/ 1113620 w 2377733"/>
                <a:gd name="connsiteY5" fmla="*/ 1068915 h 2670200"/>
                <a:gd name="connsiteX6" fmla="*/ 1113620 w 2377733"/>
                <a:gd name="connsiteY6" fmla="*/ 1399115 h 2670200"/>
                <a:gd name="connsiteX7" fmla="*/ 2345804 w 2377733"/>
                <a:gd name="connsiteY7" fmla="*/ 2282791 h 2670200"/>
                <a:gd name="connsiteX8" fmla="*/ 2363391 w 2377733"/>
                <a:gd name="connsiteY8" fmla="*/ 2389562 h 2670200"/>
                <a:gd name="connsiteX9" fmla="*/ 2185026 w 2377733"/>
                <a:gd name="connsiteY9" fmla="*/ 2638271 h 2670200"/>
                <a:gd name="connsiteX10" fmla="*/ 2078255 w 2377733"/>
                <a:gd name="connsiteY10" fmla="*/ 2655857 h 2670200"/>
                <a:gd name="connsiteX11" fmla="*/ 670204 w 2377733"/>
                <a:gd name="connsiteY11" fmla="*/ 1646056 h 2670200"/>
                <a:gd name="connsiteX12" fmla="*/ 639298 w 2377733"/>
                <a:gd name="connsiteY12" fmla="*/ 1596313 h 2670200"/>
                <a:gd name="connsiteX13" fmla="*/ 639945 w 2377733"/>
                <a:gd name="connsiteY13" fmla="*/ 1573957 h 2670200"/>
                <a:gd name="connsiteX14" fmla="*/ 638466 w 2377733"/>
                <a:gd name="connsiteY14" fmla="*/ 1566632 h 2670200"/>
                <a:gd name="connsiteX15" fmla="*/ 638466 w 2377733"/>
                <a:gd name="connsiteY15" fmla="*/ 822394 h 2670200"/>
                <a:gd name="connsiteX16" fmla="*/ 31929 w 2377733"/>
                <a:gd name="connsiteY16" fmla="*/ 387409 h 2670200"/>
                <a:gd name="connsiteX17" fmla="*/ 14343 w 2377733"/>
                <a:gd name="connsiteY17" fmla="*/ 280638 h 26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77733" h="2670200">
                  <a:moveTo>
                    <a:pt x="14343" y="280638"/>
                  </a:moveTo>
                  <a:lnTo>
                    <a:pt x="192707" y="31929"/>
                  </a:lnTo>
                  <a:cubicBezTo>
                    <a:pt x="217335" y="-2411"/>
                    <a:pt x="265138" y="-10285"/>
                    <a:pt x="299478" y="14343"/>
                  </a:cubicBezTo>
                  <a:lnTo>
                    <a:pt x="1274359" y="713490"/>
                  </a:lnTo>
                  <a:cubicBezTo>
                    <a:pt x="1308699" y="738118"/>
                    <a:pt x="1316573" y="785921"/>
                    <a:pt x="1291945" y="820261"/>
                  </a:cubicBezTo>
                  <a:lnTo>
                    <a:pt x="1113620" y="1068915"/>
                  </a:lnTo>
                  <a:lnTo>
                    <a:pt x="1113620" y="1399115"/>
                  </a:lnTo>
                  <a:lnTo>
                    <a:pt x="2345804" y="2282791"/>
                  </a:lnTo>
                  <a:cubicBezTo>
                    <a:pt x="2380145" y="2307419"/>
                    <a:pt x="2388018" y="2355222"/>
                    <a:pt x="2363391" y="2389562"/>
                  </a:cubicBezTo>
                  <a:lnTo>
                    <a:pt x="2185026" y="2638271"/>
                  </a:lnTo>
                  <a:cubicBezTo>
                    <a:pt x="2160398" y="2672612"/>
                    <a:pt x="2112596" y="2680485"/>
                    <a:pt x="2078255" y="2655857"/>
                  </a:cubicBezTo>
                  <a:lnTo>
                    <a:pt x="670204" y="1646056"/>
                  </a:lnTo>
                  <a:cubicBezTo>
                    <a:pt x="653034" y="1633742"/>
                    <a:pt x="642480" y="1615635"/>
                    <a:pt x="639298" y="1596313"/>
                  </a:cubicBezTo>
                  <a:lnTo>
                    <a:pt x="639945" y="1573957"/>
                  </a:lnTo>
                  <a:lnTo>
                    <a:pt x="638466" y="1566632"/>
                  </a:lnTo>
                  <a:lnTo>
                    <a:pt x="638466" y="822394"/>
                  </a:lnTo>
                  <a:lnTo>
                    <a:pt x="31929" y="387409"/>
                  </a:lnTo>
                  <a:cubicBezTo>
                    <a:pt x="-2412" y="362781"/>
                    <a:pt x="-10285" y="314978"/>
                    <a:pt x="14343" y="28063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87362" y="2089938"/>
              <a:ext cx="442150" cy="5165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14558" y="1378179"/>
            <a:ext cx="1050413" cy="1360001"/>
            <a:chOff x="5718750" y="1305294"/>
            <a:chExt cx="2670200" cy="3457186"/>
          </a:xfrm>
        </p:grpSpPr>
        <p:sp>
          <p:nvSpPr>
            <p:cNvPr id="24" name="Rectangle 23"/>
            <p:cNvSpPr/>
            <p:nvPr/>
          </p:nvSpPr>
          <p:spPr>
            <a:xfrm>
              <a:off x="5848934" y="1305294"/>
              <a:ext cx="1842760" cy="18706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930" y="2734770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6" name="Oval 25"/>
            <p:cNvSpPr/>
            <p:nvPr/>
          </p:nvSpPr>
          <p:spPr>
            <a:xfrm>
              <a:off x="5897795" y="218115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7" name="Oval 26"/>
            <p:cNvSpPr/>
            <p:nvPr/>
          </p:nvSpPr>
          <p:spPr>
            <a:xfrm>
              <a:off x="7194940" y="2187264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8" name="Oval 27"/>
            <p:cNvSpPr/>
            <p:nvPr/>
          </p:nvSpPr>
          <p:spPr>
            <a:xfrm>
              <a:off x="7194939" y="1481034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29" name="Straight Arrow Connector 28"/>
            <p:cNvCxnSpPr>
              <a:stCxn id="27" idx="3"/>
              <a:endCxn id="25" idx="7"/>
            </p:cNvCxnSpPr>
            <p:nvPr/>
          </p:nvCxnSpPr>
          <p:spPr>
            <a:xfrm flipH="1">
              <a:off x="6851826" y="2485160"/>
              <a:ext cx="394225" cy="3007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5"/>
              <a:endCxn id="25" idx="1"/>
            </p:cNvCxnSpPr>
            <p:nvPr/>
          </p:nvCxnSpPr>
          <p:spPr>
            <a:xfrm>
              <a:off x="6195689" y="2479051"/>
              <a:ext cx="409350" cy="306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4"/>
              <a:endCxn id="27" idx="0"/>
            </p:cNvCxnSpPr>
            <p:nvPr/>
          </p:nvCxnSpPr>
          <p:spPr>
            <a:xfrm>
              <a:off x="7369443" y="1830041"/>
              <a:ext cx="1" cy="357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848934" y="3259518"/>
              <a:ext cx="1842760" cy="15029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6559308" y="412890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4" name="Oval 33"/>
            <p:cNvSpPr/>
            <p:nvPr/>
          </p:nvSpPr>
          <p:spPr>
            <a:xfrm>
              <a:off x="6559307" y="342267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35" name="Straight Arrow Connector 34"/>
            <p:cNvCxnSpPr>
              <a:stCxn id="34" idx="4"/>
              <a:endCxn id="33" idx="0"/>
            </p:cNvCxnSpPr>
            <p:nvPr/>
          </p:nvCxnSpPr>
          <p:spPr>
            <a:xfrm>
              <a:off x="6733811" y="3771684"/>
              <a:ext cx="1" cy="357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 rot="3261200">
              <a:off x="5864983" y="1615942"/>
              <a:ext cx="2377733" cy="2670200"/>
            </a:xfrm>
            <a:custGeom>
              <a:avLst/>
              <a:gdLst>
                <a:gd name="connsiteX0" fmla="*/ 14343 w 2377733"/>
                <a:gd name="connsiteY0" fmla="*/ 280638 h 2670200"/>
                <a:gd name="connsiteX1" fmla="*/ 192707 w 2377733"/>
                <a:gd name="connsiteY1" fmla="*/ 31929 h 2670200"/>
                <a:gd name="connsiteX2" fmla="*/ 299478 w 2377733"/>
                <a:gd name="connsiteY2" fmla="*/ 14343 h 2670200"/>
                <a:gd name="connsiteX3" fmla="*/ 1274359 w 2377733"/>
                <a:gd name="connsiteY3" fmla="*/ 713490 h 2670200"/>
                <a:gd name="connsiteX4" fmla="*/ 1291945 w 2377733"/>
                <a:gd name="connsiteY4" fmla="*/ 820261 h 2670200"/>
                <a:gd name="connsiteX5" fmla="*/ 1113620 w 2377733"/>
                <a:gd name="connsiteY5" fmla="*/ 1068915 h 2670200"/>
                <a:gd name="connsiteX6" fmla="*/ 1113620 w 2377733"/>
                <a:gd name="connsiteY6" fmla="*/ 1399115 h 2670200"/>
                <a:gd name="connsiteX7" fmla="*/ 2345804 w 2377733"/>
                <a:gd name="connsiteY7" fmla="*/ 2282791 h 2670200"/>
                <a:gd name="connsiteX8" fmla="*/ 2363391 w 2377733"/>
                <a:gd name="connsiteY8" fmla="*/ 2389562 h 2670200"/>
                <a:gd name="connsiteX9" fmla="*/ 2185026 w 2377733"/>
                <a:gd name="connsiteY9" fmla="*/ 2638271 h 2670200"/>
                <a:gd name="connsiteX10" fmla="*/ 2078255 w 2377733"/>
                <a:gd name="connsiteY10" fmla="*/ 2655857 h 2670200"/>
                <a:gd name="connsiteX11" fmla="*/ 670204 w 2377733"/>
                <a:gd name="connsiteY11" fmla="*/ 1646056 h 2670200"/>
                <a:gd name="connsiteX12" fmla="*/ 639298 w 2377733"/>
                <a:gd name="connsiteY12" fmla="*/ 1596313 h 2670200"/>
                <a:gd name="connsiteX13" fmla="*/ 639945 w 2377733"/>
                <a:gd name="connsiteY13" fmla="*/ 1573957 h 2670200"/>
                <a:gd name="connsiteX14" fmla="*/ 638466 w 2377733"/>
                <a:gd name="connsiteY14" fmla="*/ 1566632 h 2670200"/>
                <a:gd name="connsiteX15" fmla="*/ 638466 w 2377733"/>
                <a:gd name="connsiteY15" fmla="*/ 822394 h 2670200"/>
                <a:gd name="connsiteX16" fmla="*/ 31929 w 2377733"/>
                <a:gd name="connsiteY16" fmla="*/ 387409 h 2670200"/>
                <a:gd name="connsiteX17" fmla="*/ 14343 w 2377733"/>
                <a:gd name="connsiteY17" fmla="*/ 280638 h 26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77733" h="2670200">
                  <a:moveTo>
                    <a:pt x="14343" y="280638"/>
                  </a:moveTo>
                  <a:lnTo>
                    <a:pt x="192707" y="31929"/>
                  </a:lnTo>
                  <a:cubicBezTo>
                    <a:pt x="217335" y="-2411"/>
                    <a:pt x="265138" y="-10285"/>
                    <a:pt x="299478" y="14343"/>
                  </a:cubicBezTo>
                  <a:lnTo>
                    <a:pt x="1274359" y="713490"/>
                  </a:lnTo>
                  <a:cubicBezTo>
                    <a:pt x="1308699" y="738118"/>
                    <a:pt x="1316573" y="785921"/>
                    <a:pt x="1291945" y="820261"/>
                  </a:cubicBezTo>
                  <a:lnTo>
                    <a:pt x="1113620" y="1068915"/>
                  </a:lnTo>
                  <a:lnTo>
                    <a:pt x="1113620" y="1399115"/>
                  </a:lnTo>
                  <a:lnTo>
                    <a:pt x="2345804" y="2282791"/>
                  </a:lnTo>
                  <a:cubicBezTo>
                    <a:pt x="2380145" y="2307419"/>
                    <a:pt x="2388018" y="2355222"/>
                    <a:pt x="2363391" y="2389562"/>
                  </a:cubicBezTo>
                  <a:lnTo>
                    <a:pt x="2185026" y="2638271"/>
                  </a:lnTo>
                  <a:cubicBezTo>
                    <a:pt x="2160398" y="2672612"/>
                    <a:pt x="2112596" y="2680485"/>
                    <a:pt x="2078255" y="2655857"/>
                  </a:cubicBezTo>
                  <a:lnTo>
                    <a:pt x="670204" y="1646056"/>
                  </a:lnTo>
                  <a:cubicBezTo>
                    <a:pt x="653034" y="1633742"/>
                    <a:pt x="642480" y="1615635"/>
                    <a:pt x="639298" y="1596313"/>
                  </a:cubicBezTo>
                  <a:lnTo>
                    <a:pt x="639945" y="1573957"/>
                  </a:lnTo>
                  <a:lnTo>
                    <a:pt x="638466" y="1566632"/>
                  </a:lnTo>
                  <a:lnTo>
                    <a:pt x="638466" y="822394"/>
                  </a:lnTo>
                  <a:lnTo>
                    <a:pt x="31929" y="387409"/>
                  </a:lnTo>
                  <a:cubicBezTo>
                    <a:pt x="-2412" y="362781"/>
                    <a:pt x="-10285" y="314978"/>
                    <a:pt x="14343" y="28063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887362" y="2089938"/>
              <a:ext cx="442150" cy="5165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7099447" y="5165955"/>
            <a:ext cx="418196" cy="4181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77" name="Rectangle 76"/>
          <p:cNvSpPr/>
          <p:nvPr/>
        </p:nvSpPr>
        <p:spPr>
          <a:xfrm>
            <a:off x="7948285" y="5165955"/>
            <a:ext cx="418196" cy="41819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78" name="Rectangle 77"/>
          <p:cNvSpPr/>
          <p:nvPr/>
        </p:nvSpPr>
        <p:spPr>
          <a:xfrm>
            <a:off x="7099447" y="5914940"/>
            <a:ext cx="418196" cy="4181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79" name="Rectangle 78"/>
          <p:cNvSpPr/>
          <p:nvPr/>
        </p:nvSpPr>
        <p:spPr>
          <a:xfrm>
            <a:off x="7948285" y="5914940"/>
            <a:ext cx="418196" cy="4181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cxnSp>
        <p:nvCxnSpPr>
          <p:cNvPr id="80" name="Straight Arrow Connector 79"/>
          <p:cNvCxnSpPr>
            <a:stCxn id="76" idx="2"/>
            <a:endCxn id="78" idx="0"/>
          </p:cNvCxnSpPr>
          <p:nvPr/>
        </p:nvCxnSpPr>
        <p:spPr>
          <a:xfrm>
            <a:off x="7308545" y="5584151"/>
            <a:ext cx="0" cy="33079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3"/>
            <a:endCxn id="77" idx="1"/>
          </p:cNvCxnSpPr>
          <p:nvPr/>
        </p:nvCxnSpPr>
        <p:spPr>
          <a:xfrm>
            <a:off x="7517643" y="5375053"/>
            <a:ext cx="43064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3"/>
            <a:endCxn id="79" idx="1"/>
          </p:cNvCxnSpPr>
          <p:nvPr/>
        </p:nvCxnSpPr>
        <p:spPr>
          <a:xfrm>
            <a:off x="7517643" y="6124038"/>
            <a:ext cx="43064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2"/>
            <a:endCxn id="79" idx="0"/>
          </p:cNvCxnSpPr>
          <p:nvPr/>
        </p:nvCxnSpPr>
        <p:spPr>
          <a:xfrm>
            <a:off x="8157383" y="5584151"/>
            <a:ext cx="0" cy="33079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27788" y="5213286"/>
            <a:ext cx="5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215299" y="5946408"/>
            <a:ext cx="5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9</a:t>
            </a:r>
          </a:p>
        </p:txBody>
      </p:sp>
      <p:sp>
        <p:nvSpPr>
          <p:cNvPr id="87" name="Oval 86"/>
          <p:cNvSpPr/>
          <p:nvPr/>
        </p:nvSpPr>
        <p:spPr>
          <a:xfrm>
            <a:off x="7163934" y="5227598"/>
            <a:ext cx="298039" cy="2980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251749" y="5216859"/>
            <a:ext cx="3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1</a:t>
            </a:r>
            <a:endParaRPr lang="en-CA" sz="2000" b="1" dirty="0"/>
          </a:p>
        </p:txBody>
      </p:sp>
      <p:sp>
        <p:nvSpPr>
          <p:cNvPr id="89" name="Oval 88"/>
          <p:cNvSpPr/>
          <p:nvPr/>
        </p:nvSpPr>
        <p:spPr>
          <a:xfrm>
            <a:off x="8016236" y="5981746"/>
            <a:ext cx="298039" cy="2980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90" name="TextBox 89"/>
          <p:cNvSpPr txBox="1"/>
          <p:nvPr/>
        </p:nvSpPr>
        <p:spPr>
          <a:xfrm>
            <a:off x="8045029" y="5978270"/>
            <a:ext cx="16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3</a:t>
            </a:r>
          </a:p>
        </p:txBody>
      </p:sp>
      <p:sp>
        <p:nvSpPr>
          <p:cNvPr id="91" name="Oval 90"/>
          <p:cNvSpPr/>
          <p:nvPr/>
        </p:nvSpPr>
        <p:spPr>
          <a:xfrm>
            <a:off x="7168459" y="5982686"/>
            <a:ext cx="298039" cy="2980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92" name="TextBox 91"/>
          <p:cNvSpPr txBox="1"/>
          <p:nvPr/>
        </p:nvSpPr>
        <p:spPr>
          <a:xfrm>
            <a:off x="7247493" y="5977924"/>
            <a:ext cx="3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796143" y="5094192"/>
            <a:ext cx="1873642" cy="1442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Multiply 93"/>
          <p:cNvSpPr/>
          <p:nvPr/>
        </p:nvSpPr>
        <p:spPr>
          <a:xfrm>
            <a:off x="7017794" y="5229344"/>
            <a:ext cx="1294744" cy="1294744"/>
          </a:xfrm>
          <a:prstGeom prst="mathMultiply">
            <a:avLst/>
          </a:prstGeom>
          <a:solidFill>
            <a:srgbClr val="FF0000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21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91570" y="1705001"/>
            <a:ext cx="8760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5400" u="sng" dirty="0" err="1" smtClean="0">
                <a:solidFill>
                  <a:schemeClr val="accent1">
                    <a:lumMod val="75000"/>
                  </a:schemeClr>
                </a:solidFill>
              </a:rPr>
              <a:t>sfu</a:t>
            </a:r>
            <a:r>
              <a:rPr lang="en-US" sz="5400" u="sng" dirty="0" smtClean="0">
                <a:solidFill>
                  <a:schemeClr val="accent1">
                    <a:lumMod val="75000"/>
                  </a:schemeClr>
                </a:solidFill>
              </a:rPr>
              <a:t>-arch/chainsaw</a:t>
            </a:r>
            <a:endParaRPr lang="en-US" sz="5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 descr="C:\Users\Snehasish\AppData\Local\Microsoft\Windows\INetCache\IE\35G6R5IK\question-mar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302000"/>
            <a:ext cx="2806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	Q&amp;A</a:t>
            </a:r>
          </a:p>
        </p:txBody>
      </p:sp>
    </p:spTree>
    <p:extLst>
      <p:ext uri="{BB962C8B-B14F-4D97-AF65-F5344CB8AC3E}">
        <p14:creationId xmlns:p14="http://schemas.microsoft.com/office/powerpoint/2010/main" val="20223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338669" y="12669030"/>
            <a:ext cx="2193026" cy="590491"/>
            <a:chOff x="338668" y="5240867"/>
            <a:chExt cx="8466667" cy="1354666"/>
          </a:xfrm>
        </p:grpSpPr>
        <p:sp>
          <p:nvSpPr>
            <p:cNvPr id="187" name="Rounded Rectangle 186"/>
            <p:cNvSpPr/>
            <p:nvPr/>
          </p:nvSpPr>
          <p:spPr>
            <a:xfrm>
              <a:off x="338668" y="5240867"/>
              <a:ext cx="8466667" cy="1354666"/>
            </a:xfrm>
            <a:prstGeom prst="roundRect">
              <a:avLst/>
            </a:prstGeom>
            <a:solidFill>
              <a:srgbClr val="2E75B6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86971" y="5556971"/>
              <a:ext cx="75721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 smtClean="0">
                  <a:solidFill>
                    <a:schemeClr val="bg1"/>
                  </a:solidFill>
                </a:rPr>
                <a:t>Spatial Data movement</a:t>
              </a:r>
              <a:endParaRPr lang="en-CA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271008" y="959065"/>
            <a:ext cx="3438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/>
              <a:t>Spatial Fabric</a:t>
            </a:r>
            <a:endParaRPr lang="en-CA" sz="4000" b="1" dirty="0"/>
          </a:p>
        </p:txBody>
      </p:sp>
      <p:sp>
        <p:nvSpPr>
          <p:cNvPr id="135" name="Rectangle 134"/>
          <p:cNvSpPr/>
          <p:nvPr/>
        </p:nvSpPr>
        <p:spPr>
          <a:xfrm>
            <a:off x="1483892" y="1755629"/>
            <a:ext cx="774562" cy="77456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36" name="Rectangle 135"/>
          <p:cNvSpPr/>
          <p:nvPr/>
        </p:nvSpPr>
        <p:spPr>
          <a:xfrm>
            <a:off x="3056069" y="1755629"/>
            <a:ext cx="774562" cy="77456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37" name="Rectangle 136"/>
          <p:cNvSpPr/>
          <p:nvPr/>
        </p:nvSpPr>
        <p:spPr>
          <a:xfrm>
            <a:off x="1483892" y="3142864"/>
            <a:ext cx="774562" cy="77456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38" name="Rectangle 137"/>
          <p:cNvSpPr/>
          <p:nvPr/>
        </p:nvSpPr>
        <p:spPr>
          <a:xfrm>
            <a:off x="3056069" y="3142864"/>
            <a:ext cx="774562" cy="77456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42" name="Straight Arrow Connector 141"/>
          <p:cNvCxnSpPr>
            <a:stCxn id="135" idx="3"/>
            <a:endCxn id="136" idx="1"/>
          </p:cNvCxnSpPr>
          <p:nvPr/>
        </p:nvCxnSpPr>
        <p:spPr>
          <a:xfrm>
            <a:off x="2258454" y="2142911"/>
            <a:ext cx="79761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6" idx="2"/>
            <a:endCxn id="138" idx="0"/>
          </p:cNvCxnSpPr>
          <p:nvPr/>
        </p:nvCxnSpPr>
        <p:spPr>
          <a:xfrm>
            <a:off x="3443351" y="2530192"/>
            <a:ext cx="0" cy="61267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721600" y="1843293"/>
            <a:ext cx="10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/>
              <a:t>8</a:t>
            </a:r>
            <a:endParaRPr lang="en-CA" sz="36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124094" y="3209555"/>
            <a:ext cx="72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/>
              <a:t>12</a:t>
            </a:r>
            <a:endParaRPr lang="en-CA" sz="36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1698467" y="3201147"/>
            <a:ext cx="10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/>
              <a:t>9</a:t>
            </a:r>
            <a:endParaRPr lang="en-CA" sz="3600" b="1" dirty="0"/>
          </a:p>
        </p:txBody>
      </p:sp>
      <p:sp>
        <p:nvSpPr>
          <p:cNvPr id="148" name="Oval 147"/>
          <p:cNvSpPr/>
          <p:nvPr/>
        </p:nvSpPr>
        <p:spPr>
          <a:xfrm>
            <a:off x="1603331" y="1869802"/>
            <a:ext cx="552014" cy="5520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765979" y="1849910"/>
            <a:ext cx="6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/>
              <a:t>1</a:t>
            </a:r>
            <a:endParaRPr lang="en-CA" sz="3600" b="1" dirty="0"/>
          </a:p>
        </p:txBody>
      </p:sp>
      <p:sp>
        <p:nvSpPr>
          <p:cNvPr id="150" name="Oval 149"/>
          <p:cNvSpPr/>
          <p:nvPr/>
        </p:nvSpPr>
        <p:spPr>
          <a:xfrm>
            <a:off x="3181925" y="3266598"/>
            <a:ext cx="552014" cy="5520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51" name="TextBox 150"/>
          <p:cNvSpPr txBox="1"/>
          <p:nvPr/>
        </p:nvSpPr>
        <p:spPr>
          <a:xfrm>
            <a:off x="3235254" y="3260162"/>
            <a:ext cx="306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3</a:t>
            </a:r>
          </a:p>
        </p:txBody>
      </p:sp>
      <p:sp>
        <p:nvSpPr>
          <p:cNvPr id="152" name="Oval 151"/>
          <p:cNvSpPr/>
          <p:nvPr/>
        </p:nvSpPr>
        <p:spPr>
          <a:xfrm>
            <a:off x="1611713" y="3268341"/>
            <a:ext cx="552014" cy="5520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53" name="TextBox 152"/>
          <p:cNvSpPr txBox="1"/>
          <p:nvPr/>
        </p:nvSpPr>
        <p:spPr>
          <a:xfrm>
            <a:off x="1758096" y="3259520"/>
            <a:ext cx="6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2</a:t>
            </a:r>
          </a:p>
        </p:txBody>
      </p:sp>
      <p:sp>
        <p:nvSpPr>
          <p:cNvPr id="9" name="Arc 8"/>
          <p:cNvSpPr/>
          <p:nvPr/>
        </p:nvSpPr>
        <p:spPr>
          <a:xfrm rot="16200000">
            <a:off x="580587" y="2359812"/>
            <a:ext cx="1705757" cy="891979"/>
          </a:xfrm>
          <a:prstGeom prst="arc">
            <a:avLst>
              <a:gd name="adj1" fmla="val 10577238"/>
              <a:gd name="adj2" fmla="val 0"/>
            </a:avLst>
          </a:prstGeom>
          <a:ln w="127000">
            <a:solidFill>
              <a:srgbClr val="FF0000"/>
            </a:solidFill>
            <a:prstDash val="sys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8" name="Arc 57"/>
          <p:cNvSpPr/>
          <p:nvPr/>
        </p:nvSpPr>
        <p:spPr>
          <a:xfrm rot="10800000">
            <a:off x="1805958" y="3569632"/>
            <a:ext cx="1705757" cy="891979"/>
          </a:xfrm>
          <a:prstGeom prst="arc">
            <a:avLst>
              <a:gd name="adj1" fmla="val 10577238"/>
              <a:gd name="adj2" fmla="val 0"/>
            </a:avLst>
          </a:prstGeom>
          <a:ln w="127000">
            <a:solidFill>
              <a:srgbClr val="FF0000"/>
            </a:solidFill>
            <a:prstDash val="sys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64" name="Rectangle 6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4400" b="1" dirty="0"/>
              <a:t>AXC Challenge 2: Data movement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521674" y="5240867"/>
            <a:ext cx="7283662" cy="1354666"/>
          </a:xfrm>
          <a:prstGeom prst="roundRect">
            <a:avLst/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/>
              <a:t>50% Energy overhead for data movement</a:t>
            </a:r>
            <a:endParaRPr lang="en-CA" sz="4800" dirty="0"/>
          </a:p>
        </p:txBody>
      </p:sp>
      <p:pic>
        <p:nvPicPr>
          <p:cNvPr id="73" name="Picture 2" descr="Image result for red 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8" y="5388314"/>
            <a:ext cx="824266" cy="10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16334" y="3491005"/>
            <a:ext cx="880476" cy="863600"/>
            <a:chOff x="6555245" y="5304543"/>
            <a:chExt cx="863600" cy="863600"/>
          </a:xfrm>
          <a:noFill/>
        </p:grpSpPr>
        <p:sp>
          <p:nvSpPr>
            <p:cNvPr id="3" name="Rectangle 2"/>
            <p:cNvSpPr/>
            <p:nvPr/>
          </p:nvSpPr>
          <p:spPr>
            <a:xfrm>
              <a:off x="6555245" y="5304543"/>
              <a:ext cx="863600" cy="863600"/>
            </a:xfrm>
            <a:prstGeom prst="rect">
              <a:avLst/>
            </a:prstGeom>
            <a:grp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772635" y="5506492"/>
              <a:ext cx="482319" cy="482319"/>
            </a:xfrm>
            <a:prstGeom prst="line">
              <a:avLst/>
            </a:prstGeom>
            <a:grpFill/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>
              <a:off x="6742043" y="5482024"/>
              <a:ext cx="482319" cy="482319"/>
            </a:xfrm>
            <a:prstGeom prst="line">
              <a:avLst/>
            </a:prstGeom>
            <a:grpFill/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Lightning Bolt 107"/>
          <p:cNvSpPr/>
          <p:nvPr/>
        </p:nvSpPr>
        <p:spPr>
          <a:xfrm>
            <a:off x="6029185" y="3436939"/>
            <a:ext cx="771946" cy="907198"/>
          </a:xfrm>
          <a:prstGeom prst="lightningBolt">
            <a:avLst/>
          </a:prstGeom>
          <a:solidFill>
            <a:srgbClr val="FFC000"/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61829" y="4415893"/>
            <a:ext cx="1860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/>
              <a:t>SWITCH</a:t>
            </a:r>
            <a:endParaRPr lang="en-CA" sz="4000" b="1" dirty="0"/>
          </a:p>
        </p:txBody>
      </p:sp>
      <p:sp>
        <p:nvSpPr>
          <p:cNvPr id="106" name="Lightning Bolt 105"/>
          <p:cNvSpPr/>
          <p:nvPr/>
        </p:nvSpPr>
        <p:spPr>
          <a:xfrm>
            <a:off x="5677172" y="1359192"/>
            <a:ext cx="771946" cy="907198"/>
          </a:xfrm>
          <a:prstGeom prst="lightningBolt">
            <a:avLst/>
          </a:prstGeom>
          <a:solidFill>
            <a:srgbClr val="FFC000"/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Lightning Bolt 106"/>
          <p:cNvSpPr/>
          <p:nvPr/>
        </p:nvSpPr>
        <p:spPr>
          <a:xfrm>
            <a:off x="6248966" y="1359192"/>
            <a:ext cx="771946" cy="907198"/>
          </a:xfrm>
          <a:prstGeom prst="lightningBolt">
            <a:avLst/>
          </a:prstGeom>
          <a:solidFill>
            <a:srgbClr val="FFC000"/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121185" y="2365906"/>
            <a:ext cx="2357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/>
              <a:t>COMPUTE</a:t>
            </a:r>
            <a:endParaRPr lang="en-CA" sz="4000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258454" y="4277503"/>
            <a:ext cx="622813" cy="610876"/>
            <a:chOff x="6555245" y="5304543"/>
            <a:chExt cx="863600" cy="863600"/>
          </a:xfrm>
          <a:solidFill>
            <a:schemeClr val="bg1"/>
          </a:solidFill>
        </p:grpSpPr>
        <p:sp>
          <p:nvSpPr>
            <p:cNvPr id="111" name="Rectangle 110"/>
            <p:cNvSpPr/>
            <p:nvPr/>
          </p:nvSpPr>
          <p:spPr>
            <a:xfrm>
              <a:off x="6555245" y="5304543"/>
              <a:ext cx="863600" cy="863600"/>
            </a:xfrm>
            <a:prstGeom prst="rect">
              <a:avLst/>
            </a:prstGeom>
            <a:grp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772635" y="5506492"/>
              <a:ext cx="482319" cy="482319"/>
            </a:xfrm>
            <a:prstGeom prst="line">
              <a:avLst/>
            </a:prstGeom>
            <a:grpFill/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>
              <a:off x="6742043" y="5482024"/>
              <a:ext cx="482319" cy="482319"/>
            </a:xfrm>
            <a:prstGeom prst="line">
              <a:avLst/>
            </a:prstGeom>
            <a:grpFill/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8478" y="2500363"/>
            <a:ext cx="622813" cy="610876"/>
            <a:chOff x="6555245" y="5304543"/>
            <a:chExt cx="863600" cy="863600"/>
          </a:xfrm>
          <a:solidFill>
            <a:schemeClr val="bg1"/>
          </a:solidFill>
        </p:grpSpPr>
        <p:sp>
          <p:nvSpPr>
            <p:cNvPr id="121" name="Rectangle 120"/>
            <p:cNvSpPr/>
            <p:nvPr/>
          </p:nvSpPr>
          <p:spPr>
            <a:xfrm>
              <a:off x="6555245" y="5304543"/>
              <a:ext cx="863600" cy="863600"/>
            </a:xfrm>
            <a:prstGeom prst="rect">
              <a:avLst/>
            </a:prstGeom>
            <a:grp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6772635" y="5506492"/>
              <a:ext cx="482319" cy="482319"/>
            </a:xfrm>
            <a:prstGeom prst="line">
              <a:avLst/>
            </a:prstGeom>
            <a:grpFill/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>
              <a:off x="6742043" y="5482024"/>
              <a:ext cx="482319" cy="482319"/>
            </a:xfrm>
            <a:prstGeom prst="line">
              <a:avLst/>
            </a:prstGeom>
            <a:grpFill/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/>
          <p:cNvSpPr/>
          <p:nvPr/>
        </p:nvSpPr>
        <p:spPr>
          <a:xfrm>
            <a:off x="7416334" y="1212482"/>
            <a:ext cx="930428" cy="93042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29" name="Oval 128"/>
          <p:cNvSpPr/>
          <p:nvPr/>
        </p:nvSpPr>
        <p:spPr>
          <a:xfrm>
            <a:off x="7542190" y="1336216"/>
            <a:ext cx="663096" cy="6630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8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CHAINSAW is an Accelerator </a:t>
            </a:r>
            <a:endParaRPr lang="en-US" sz="36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23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0" y="1033389"/>
            <a:ext cx="8686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CHAINSAW limited by FETCH energy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CHAINSAW only runs HOT paths limits instruction buffer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Limited Instruction Buffer = Limited FETCH energy</a:t>
            </a:r>
          </a:p>
          <a:p>
            <a:pPr lvl="1"/>
            <a:endParaRPr lang="en-CA" sz="24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2621724" y="2862065"/>
            <a:ext cx="881529" cy="1309071"/>
            <a:chOff x="574154" y="1288061"/>
            <a:chExt cx="1521967" cy="3227236"/>
          </a:xfrm>
        </p:grpSpPr>
        <p:sp>
          <p:nvSpPr>
            <p:cNvPr id="5" name="Rectangle 4"/>
            <p:cNvSpPr/>
            <p:nvPr/>
          </p:nvSpPr>
          <p:spPr>
            <a:xfrm>
              <a:off x="574154" y="1288061"/>
              <a:ext cx="1521967" cy="32272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715922" y="1552353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15922" y="1724874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715922" y="1897395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15922" y="2069916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15922" y="2242437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15922" y="2587479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5922" y="2414958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15922" y="2760000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15922" y="2932521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715922" y="3277563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15922" y="3105042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922" y="3450084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715922" y="3622605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15922" y="3967647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715922" y="3795126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715922" y="4140173"/>
              <a:ext cx="12050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/>
          <p:cNvSpPr txBox="1"/>
          <p:nvPr/>
        </p:nvSpPr>
        <p:spPr>
          <a:xfrm>
            <a:off x="642119" y="3177952"/>
            <a:ext cx="1887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Application</a:t>
            </a:r>
            <a:endParaRPr lang="en-CA" sz="24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6075442" y="3297468"/>
            <a:ext cx="1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Hot Paths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436191" y="4384835"/>
            <a:ext cx="3774007" cy="2181613"/>
            <a:chOff x="1536513" y="1165025"/>
            <a:chExt cx="4991599" cy="2885457"/>
          </a:xfrm>
        </p:grpSpPr>
        <p:sp>
          <p:nvSpPr>
            <p:cNvPr id="38" name="Rectangle 37"/>
            <p:cNvSpPr/>
            <p:nvPr/>
          </p:nvSpPr>
          <p:spPr>
            <a:xfrm>
              <a:off x="4608630" y="1280672"/>
              <a:ext cx="1919482" cy="166216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36513" y="1165025"/>
              <a:ext cx="1639457" cy="18644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b="1" dirty="0">
                  <a:solidFill>
                    <a:schemeClr val="tx1"/>
                  </a:solidFill>
                </a:rPr>
                <a:t>OOO</a:t>
              </a:r>
              <a:br>
                <a:rPr lang="en-CA" sz="3600" b="1" dirty="0">
                  <a:solidFill>
                    <a:schemeClr val="tx1"/>
                  </a:solidFill>
                </a:rPr>
              </a:br>
              <a:r>
                <a:rPr lang="en-CA" sz="3600" b="1" dirty="0" smtClean="0">
                  <a:solidFill>
                    <a:schemeClr val="tx1"/>
                  </a:solidFill>
                </a:rPr>
                <a:t>Core</a:t>
              </a:r>
              <a:endParaRPr lang="en-CA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36513" y="3238768"/>
              <a:ext cx="4991599" cy="811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b="1" dirty="0" smtClean="0">
                  <a:solidFill>
                    <a:schemeClr val="tx1"/>
                  </a:solidFill>
                </a:rPr>
                <a:t>Cache Mem.</a:t>
              </a:r>
              <a:endParaRPr lang="en-CA" sz="3600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1484" y="1380948"/>
              <a:ext cx="1499873" cy="1461608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3351339" y="1483018"/>
              <a:ext cx="1081921" cy="1228508"/>
              <a:chOff x="7796955" y="411828"/>
              <a:chExt cx="1081921" cy="1228508"/>
            </a:xfrm>
          </p:grpSpPr>
          <p:sp>
            <p:nvSpPr>
              <p:cNvPr id="45" name="Curved Left Arrow 44"/>
              <p:cNvSpPr/>
              <p:nvPr/>
            </p:nvSpPr>
            <p:spPr>
              <a:xfrm>
                <a:off x="8404226" y="411829"/>
                <a:ext cx="474650" cy="1228507"/>
              </a:xfrm>
              <a:prstGeom prst="curvedLeftArrow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urved Left Arrow 45"/>
              <p:cNvSpPr/>
              <p:nvPr/>
            </p:nvSpPr>
            <p:spPr>
              <a:xfrm flipH="1" flipV="1">
                <a:off x="7796955" y="411828"/>
                <a:ext cx="474650" cy="1228507"/>
              </a:xfrm>
              <a:prstGeom prst="curvedLeftArrow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193664" y="4803679"/>
            <a:ext cx="1847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CHAINSAW</a:t>
            </a:r>
            <a:endParaRPr lang="en-CA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07807" y="2803626"/>
            <a:ext cx="1202391" cy="1556771"/>
            <a:chOff x="5718750" y="1305294"/>
            <a:chExt cx="2670200" cy="3457186"/>
          </a:xfrm>
        </p:grpSpPr>
        <p:sp>
          <p:nvSpPr>
            <p:cNvPr id="71" name="Rectangle 70"/>
            <p:cNvSpPr/>
            <p:nvPr/>
          </p:nvSpPr>
          <p:spPr>
            <a:xfrm>
              <a:off x="5848934" y="1305294"/>
              <a:ext cx="1842760" cy="18706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2" name="Oval 71"/>
            <p:cNvSpPr/>
            <p:nvPr/>
          </p:nvSpPr>
          <p:spPr>
            <a:xfrm>
              <a:off x="6553930" y="2734770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3" name="Oval 72"/>
            <p:cNvSpPr/>
            <p:nvPr/>
          </p:nvSpPr>
          <p:spPr>
            <a:xfrm>
              <a:off x="5897795" y="218115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/>
            <p:nvPr/>
          </p:nvSpPr>
          <p:spPr>
            <a:xfrm>
              <a:off x="7194940" y="2187264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5" name="Oval 74"/>
            <p:cNvSpPr/>
            <p:nvPr/>
          </p:nvSpPr>
          <p:spPr>
            <a:xfrm>
              <a:off x="7194939" y="1481034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76" name="Straight Arrow Connector 75"/>
            <p:cNvCxnSpPr>
              <a:stCxn id="74" idx="3"/>
              <a:endCxn id="72" idx="7"/>
            </p:cNvCxnSpPr>
            <p:nvPr/>
          </p:nvCxnSpPr>
          <p:spPr>
            <a:xfrm flipH="1">
              <a:off x="6851826" y="2485160"/>
              <a:ext cx="394225" cy="3007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5"/>
              <a:endCxn id="72" idx="1"/>
            </p:cNvCxnSpPr>
            <p:nvPr/>
          </p:nvCxnSpPr>
          <p:spPr>
            <a:xfrm>
              <a:off x="6195689" y="2479051"/>
              <a:ext cx="409350" cy="306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4"/>
              <a:endCxn id="74" idx="0"/>
            </p:cNvCxnSpPr>
            <p:nvPr/>
          </p:nvCxnSpPr>
          <p:spPr>
            <a:xfrm>
              <a:off x="7369443" y="1830041"/>
              <a:ext cx="1" cy="357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5848934" y="3259518"/>
              <a:ext cx="1842760" cy="15029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80" name="Oval 79"/>
            <p:cNvSpPr/>
            <p:nvPr/>
          </p:nvSpPr>
          <p:spPr>
            <a:xfrm>
              <a:off x="6559308" y="412890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81" name="Oval 80"/>
            <p:cNvSpPr/>
            <p:nvPr/>
          </p:nvSpPr>
          <p:spPr>
            <a:xfrm>
              <a:off x="6559307" y="3422677"/>
              <a:ext cx="349007" cy="34900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82" name="Straight Arrow Connector 81"/>
            <p:cNvCxnSpPr>
              <a:stCxn id="81" idx="4"/>
              <a:endCxn id="80" idx="0"/>
            </p:cNvCxnSpPr>
            <p:nvPr/>
          </p:nvCxnSpPr>
          <p:spPr>
            <a:xfrm>
              <a:off x="6733811" y="3771684"/>
              <a:ext cx="1" cy="357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 rot="3261200">
              <a:off x="5864983" y="1615942"/>
              <a:ext cx="2377733" cy="2670200"/>
            </a:xfrm>
            <a:custGeom>
              <a:avLst/>
              <a:gdLst>
                <a:gd name="connsiteX0" fmla="*/ 14343 w 2377733"/>
                <a:gd name="connsiteY0" fmla="*/ 280638 h 2670200"/>
                <a:gd name="connsiteX1" fmla="*/ 192707 w 2377733"/>
                <a:gd name="connsiteY1" fmla="*/ 31929 h 2670200"/>
                <a:gd name="connsiteX2" fmla="*/ 299478 w 2377733"/>
                <a:gd name="connsiteY2" fmla="*/ 14343 h 2670200"/>
                <a:gd name="connsiteX3" fmla="*/ 1274359 w 2377733"/>
                <a:gd name="connsiteY3" fmla="*/ 713490 h 2670200"/>
                <a:gd name="connsiteX4" fmla="*/ 1291945 w 2377733"/>
                <a:gd name="connsiteY4" fmla="*/ 820261 h 2670200"/>
                <a:gd name="connsiteX5" fmla="*/ 1113620 w 2377733"/>
                <a:gd name="connsiteY5" fmla="*/ 1068915 h 2670200"/>
                <a:gd name="connsiteX6" fmla="*/ 1113620 w 2377733"/>
                <a:gd name="connsiteY6" fmla="*/ 1399115 h 2670200"/>
                <a:gd name="connsiteX7" fmla="*/ 2345804 w 2377733"/>
                <a:gd name="connsiteY7" fmla="*/ 2282791 h 2670200"/>
                <a:gd name="connsiteX8" fmla="*/ 2363391 w 2377733"/>
                <a:gd name="connsiteY8" fmla="*/ 2389562 h 2670200"/>
                <a:gd name="connsiteX9" fmla="*/ 2185026 w 2377733"/>
                <a:gd name="connsiteY9" fmla="*/ 2638271 h 2670200"/>
                <a:gd name="connsiteX10" fmla="*/ 2078255 w 2377733"/>
                <a:gd name="connsiteY10" fmla="*/ 2655857 h 2670200"/>
                <a:gd name="connsiteX11" fmla="*/ 670204 w 2377733"/>
                <a:gd name="connsiteY11" fmla="*/ 1646056 h 2670200"/>
                <a:gd name="connsiteX12" fmla="*/ 639298 w 2377733"/>
                <a:gd name="connsiteY12" fmla="*/ 1596313 h 2670200"/>
                <a:gd name="connsiteX13" fmla="*/ 639945 w 2377733"/>
                <a:gd name="connsiteY13" fmla="*/ 1573957 h 2670200"/>
                <a:gd name="connsiteX14" fmla="*/ 638466 w 2377733"/>
                <a:gd name="connsiteY14" fmla="*/ 1566632 h 2670200"/>
                <a:gd name="connsiteX15" fmla="*/ 638466 w 2377733"/>
                <a:gd name="connsiteY15" fmla="*/ 822394 h 2670200"/>
                <a:gd name="connsiteX16" fmla="*/ 31929 w 2377733"/>
                <a:gd name="connsiteY16" fmla="*/ 387409 h 2670200"/>
                <a:gd name="connsiteX17" fmla="*/ 14343 w 2377733"/>
                <a:gd name="connsiteY17" fmla="*/ 280638 h 26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77733" h="2670200">
                  <a:moveTo>
                    <a:pt x="14343" y="280638"/>
                  </a:moveTo>
                  <a:lnTo>
                    <a:pt x="192707" y="31929"/>
                  </a:lnTo>
                  <a:cubicBezTo>
                    <a:pt x="217335" y="-2411"/>
                    <a:pt x="265138" y="-10285"/>
                    <a:pt x="299478" y="14343"/>
                  </a:cubicBezTo>
                  <a:lnTo>
                    <a:pt x="1274359" y="713490"/>
                  </a:lnTo>
                  <a:cubicBezTo>
                    <a:pt x="1308699" y="738118"/>
                    <a:pt x="1316573" y="785921"/>
                    <a:pt x="1291945" y="820261"/>
                  </a:cubicBezTo>
                  <a:lnTo>
                    <a:pt x="1113620" y="1068915"/>
                  </a:lnTo>
                  <a:lnTo>
                    <a:pt x="1113620" y="1399115"/>
                  </a:lnTo>
                  <a:lnTo>
                    <a:pt x="2345804" y="2282791"/>
                  </a:lnTo>
                  <a:cubicBezTo>
                    <a:pt x="2380145" y="2307419"/>
                    <a:pt x="2388018" y="2355222"/>
                    <a:pt x="2363391" y="2389562"/>
                  </a:cubicBezTo>
                  <a:lnTo>
                    <a:pt x="2185026" y="2638271"/>
                  </a:lnTo>
                  <a:cubicBezTo>
                    <a:pt x="2160398" y="2672612"/>
                    <a:pt x="2112596" y="2680485"/>
                    <a:pt x="2078255" y="2655857"/>
                  </a:cubicBezTo>
                  <a:lnTo>
                    <a:pt x="670204" y="1646056"/>
                  </a:lnTo>
                  <a:cubicBezTo>
                    <a:pt x="653034" y="1633742"/>
                    <a:pt x="642480" y="1615635"/>
                    <a:pt x="639298" y="1596313"/>
                  </a:cubicBezTo>
                  <a:lnTo>
                    <a:pt x="639945" y="1573957"/>
                  </a:lnTo>
                  <a:lnTo>
                    <a:pt x="638466" y="1566632"/>
                  </a:lnTo>
                  <a:lnTo>
                    <a:pt x="638466" y="822394"/>
                  </a:lnTo>
                  <a:lnTo>
                    <a:pt x="31929" y="387409"/>
                  </a:lnTo>
                  <a:cubicBezTo>
                    <a:pt x="-2412" y="362781"/>
                    <a:pt x="-10285" y="314978"/>
                    <a:pt x="14343" y="28063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887362" y="2089938"/>
              <a:ext cx="442150" cy="5165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2496161" y="3305170"/>
            <a:ext cx="1123339" cy="468870"/>
          </a:xfrm>
          <a:prstGeom prst="rect">
            <a:avLst/>
          </a:prstGeom>
          <a:solidFill>
            <a:srgbClr val="FF7C8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73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710" y="5997579"/>
            <a:ext cx="2057400" cy="365125"/>
          </a:xfrm>
        </p:spPr>
        <p:txBody>
          <a:bodyPr/>
          <a:lstStyle/>
          <a:p>
            <a:fld id="{A62B35FE-C6FA-4D99-A38C-809BBF25F698}" type="slidenum">
              <a:rPr lang="en-CA" smtClean="0"/>
              <a:t>24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	Evaluation – </a:t>
            </a:r>
            <a:r>
              <a:rPr lang="en-US" sz="3600" b="1" dirty="0" smtClean="0"/>
              <a:t>Data movement energy</a:t>
            </a:r>
            <a:endParaRPr lang="en-US" sz="3600" b="1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0" y="927797"/>
          <a:ext cx="9197009" cy="3281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70123" y="5708650"/>
            <a:ext cx="8817935" cy="8302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i="1" dirty="0"/>
              <a:t>Chainsaw</a:t>
            </a:r>
            <a:r>
              <a:rPr lang="en-CA" sz="4000" dirty="0"/>
              <a:t> internalizes 50%+ of comm</a:t>
            </a:r>
            <a:r>
              <a:rPr lang="en-CA" sz="4000" dirty="0" smtClean="0"/>
              <a:t>.</a:t>
            </a:r>
            <a:endParaRPr lang="en-CA" sz="4000" dirty="0"/>
          </a:p>
        </p:txBody>
      </p:sp>
      <p:sp>
        <p:nvSpPr>
          <p:cNvPr id="6" name="Rectangle 5"/>
          <p:cNvSpPr/>
          <p:nvPr/>
        </p:nvSpPr>
        <p:spPr>
          <a:xfrm>
            <a:off x="692150" y="4581524"/>
            <a:ext cx="596900" cy="59690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302000" y="4581524"/>
            <a:ext cx="596900" cy="5969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Left Arrow 6"/>
          <p:cNvSpPr/>
          <p:nvPr/>
        </p:nvSpPr>
        <p:spPr>
          <a:xfrm flipH="1">
            <a:off x="1879600" y="4630737"/>
            <a:ext cx="889000" cy="498475"/>
          </a:xfrm>
          <a:prstGeom prst="leftArrow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511966" y="4279810"/>
            <a:ext cx="3721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b="1" dirty="0" smtClean="0"/>
              <a:t>Reduced energy in</a:t>
            </a:r>
            <a:br>
              <a:rPr lang="en-CA" sz="3600" b="1" dirty="0" smtClean="0"/>
            </a:br>
            <a:r>
              <a:rPr lang="en-CA" sz="3600" b="1" dirty="0" smtClean="0"/>
              <a:t> Chainsaw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55835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25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	Evaluation – </a:t>
            </a:r>
            <a:r>
              <a:rPr lang="en-US" sz="3600" b="1" dirty="0" smtClean="0"/>
              <a:t>Dynamic Energy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6908" y="907410"/>
            <a:ext cx="8358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i="1" dirty="0"/>
              <a:t>Chainsaw</a:t>
            </a:r>
            <a:r>
              <a:rPr lang="en-CA" sz="2800" b="1" dirty="0"/>
              <a:t> </a:t>
            </a:r>
            <a:r>
              <a:rPr lang="en-CA" sz="2800" dirty="0"/>
              <a:t>adds Fetch/Decode cost for dynamic </a:t>
            </a:r>
            <a:r>
              <a:rPr lang="en-CA" sz="2800" dirty="0" smtClean="0"/>
              <a:t>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 smtClean="0"/>
              <a:t>CGRA</a:t>
            </a:r>
            <a:r>
              <a:rPr lang="en-CA" sz="2800" dirty="0" smtClean="0"/>
              <a:t> network overhead dominate </a:t>
            </a:r>
            <a:r>
              <a:rPr lang="en-CA" sz="2800" b="1" i="1" dirty="0" smtClean="0"/>
              <a:t>Chainsaw</a:t>
            </a:r>
            <a:r>
              <a:rPr lang="en-CA" sz="2800" b="1" dirty="0" smtClean="0"/>
              <a:t> </a:t>
            </a:r>
            <a:r>
              <a:rPr lang="en-CA" sz="2800" dirty="0" smtClean="0"/>
              <a:t>F/D cost</a:t>
            </a:r>
            <a:endParaRPr lang="en-CA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34175" y="2053654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OOO-4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156908" y="1816100"/>
          <a:ext cx="8796592" cy="376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11199" y="2065682"/>
            <a:ext cx="807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8787025">
            <a:off x="488494" y="2160245"/>
            <a:ext cx="1666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CGRA 8X8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0123" y="5080000"/>
            <a:ext cx="8817935" cy="14589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smtClean="0"/>
              <a:t>13% less than CGRA</a:t>
            </a:r>
          </a:p>
          <a:p>
            <a:pPr algn="ctr"/>
            <a:r>
              <a:rPr lang="en-CA" sz="4000" dirty="0" smtClean="0"/>
              <a:t>45% less than 4-way </a:t>
            </a:r>
            <a:r>
              <a:rPr lang="en-CA" sz="4000" dirty="0"/>
              <a:t>OOO</a:t>
            </a:r>
          </a:p>
        </p:txBody>
      </p:sp>
    </p:spTree>
    <p:extLst>
      <p:ext uri="{BB962C8B-B14F-4D97-AF65-F5344CB8AC3E}">
        <p14:creationId xmlns:p14="http://schemas.microsoft.com/office/powerpoint/2010/main" val="11523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338669" y="12669030"/>
            <a:ext cx="2193026" cy="2692333"/>
            <a:chOff x="338668" y="5240867"/>
            <a:chExt cx="8466667" cy="6176575"/>
          </a:xfrm>
        </p:grpSpPr>
        <p:sp>
          <p:nvSpPr>
            <p:cNvPr id="187" name="Rounded Rectangle 186"/>
            <p:cNvSpPr/>
            <p:nvPr/>
          </p:nvSpPr>
          <p:spPr>
            <a:xfrm>
              <a:off x="338668" y="5240867"/>
              <a:ext cx="8466667" cy="1354666"/>
            </a:xfrm>
            <a:prstGeom prst="roundRect">
              <a:avLst/>
            </a:prstGeom>
            <a:solidFill>
              <a:srgbClr val="2E75B6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86971" y="5556971"/>
              <a:ext cx="7572134" cy="5860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solidFill>
                    <a:schemeClr val="bg1"/>
                  </a:solidFill>
                </a:rPr>
                <a:t>Spatial Data movement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4400" b="1" dirty="0" smtClean="0"/>
              <a:t>AXC Challenge 2: Data movement</a:t>
            </a:r>
            <a:endParaRPr lang="en-US" sz="4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429654" y="5240867"/>
            <a:ext cx="7375682" cy="1354666"/>
          </a:xfrm>
          <a:prstGeom prst="roundRect">
            <a:avLst/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/>
              <a:t>70% </a:t>
            </a:r>
            <a:r>
              <a:rPr lang="en-CA" sz="4800" dirty="0"/>
              <a:t>e</a:t>
            </a:r>
            <a:r>
              <a:rPr lang="en-CA" sz="4800" dirty="0" smtClean="0"/>
              <a:t>nergy for moving data</a:t>
            </a:r>
            <a:endParaRPr lang="en-CA" sz="4800" dirty="0"/>
          </a:p>
        </p:txBody>
      </p:sp>
      <p:pic>
        <p:nvPicPr>
          <p:cNvPr id="73" name="Picture 2" descr="Image result for red 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8" y="5388316"/>
            <a:ext cx="824266" cy="10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06023" y="1496736"/>
            <a:ext cx="3210800" cy="2868332"/>
            <a:chOff x="929774" y="1850003"/>
            <a:chExt cx="2363298" cy="2161798"/>
          </a:xfrm>
        </p:grpSpPr>
        <p:sp>
          <p:nvSpPr>
            <p:cNvPr id="135" name="Rectangle 134"/>
            <p:cNvSpPr/>
            <p:nvPr/>
          </p:nvSpPr>
          <p:spPr>
            <a:xfrm>
              <a:off x="929774" y="1850003"/>
              <a:ext cx="774562" cy="7745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01951" y="1850003"/>
              <a:ext cx="774562" cy="774563"/>
            </a:xfrm>
            <a:prstGeom prst="rect">
              <a:avLst/>
            </a:prstGeom>
            <a:solidFill>
              <a:srgbClr val="FFA2A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29774" y="3237238"/>
              <a:ext cx="774562" cy="7745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501951" y="3237238"/>
              <a:ext cx="774562" cy="7745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  <p:cxnSp>
          <p:nvCxnSpPr>
            <p:cNvPr id="142" name="Straight Arrow Connector 141"/>
            <p:cNvCxnSpPr>
              <a:stCxn id="135" idx="3"/>
              <a:endCxn id="136" idx="1"/>
            </p:cNvCxnSpPr>
            <p:nvPr/>
          </p:nvCxnSpPr>
          <p:spPr>
            <a:xfrm>
              <a:off x="1704338" y="2237283"/>
              <a:ext cx="79761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6" idx="2"/>
              <a:endCxn id="138" idx="0"/>
            </p:cNvCxnSpPr>
            <p:nvPr/>
          </p:nvCxnSpPr>
          <p:spPr>
            <a:xfrm>
              <a:off x="2889233" y="2624566"/>
              <a:ext cx="0" cy="6126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167482" y="1937667"/>
              <a:ext cx="106828" cy="62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800" b="1" dirty="0"/>
                <a:t>8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569976" y="3303929"/>
              <a:ext cx="723096" cy="62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800" b="1" dirty="0"/>
                <a:t>12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144349" y="3295521"/>
              <a:ext cx="106828" cy="62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800" b="1" dirty="0"/>
                <a:t>9</a:t>
              </a:r>
            </a:p>
          </p:txBody>
        </p:sp>
        <p:sp>
          <p:nvSpPr>
            <p:cNvPr id="148" name="Oval 147"/>
            <p:cNvSpPr/>
            <p:nvPr/>
          </p:nvSpPr>
          <p:spPr>
            <a:xfrm>
              <a:off x="1049213" y="1964174"/>
              <a:ext cx="552014" cy="5520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211861" y="1944284"/>
              <a:ext cx="64084" cy="57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/>
                <a:t>1</a:t>
              </a:r>
              <a:endParaRPr lang="en-CA" sz="4800" b="1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2627807" y="3360970"/>
              <a:ext cx="552014" cy="5520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81138" y="3354536"/>
              <a:ext cx="306217" cy="57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/>
                <a:t>3</a:t>
              </a:r>
            </a:p>
          </p:txBody>
        </p:sp>
        <p:sp>
          <p:nvSpPr>
            <p:cNvPr id="152" name="Oval 151"/>
            <p:cNvSpPr/>
            <p:nvPr/>
          </p:nvSpPr>
          <p:spPr>
            <a:xfrm>
              <a:off x="1057595" y="3362713"/>
              <a:ext cx="552014" cy="5520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03978" y="3353894"/>
              <a:ext cx="64084" cy="57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/>
                <a:t>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323398" y="2597672"/>
              <a:ext cx="0" cy="6126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677444" y="3614859"/>
              <a:ext cx="79761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729823" y="3426254"/>
              <a:ext cx="749118" cy="373529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05282" y="2636677"/>
              <a:ext cx="435353" cy="598329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273614"/>
              </p:ext>
            </p:extLst>
          </p:nvPr>
        </p:nvGraphicFramePr>
        <p:xfrm>
          <a:off x="5000382" y="1072663"/>
          <a:ext cx="3890975" cy="371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63502" y="2125017"/>
            <a:ext cx="1258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/>
              <a:t>30%</a:t>
            </a:r>
            <a:endParaRPr lang="en-CA" sz="4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945869" y="2937455"/>
            <a:ext cx="1258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/>
              <a:t>70%</a:t>
            </a:r>
            <a:endParaRPr lang="en-CA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54682" y="926796"/>
            <a:ext cx="2129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/>
              <a:t>Compute</a:t>
            </a:r>
            <a:endParaRPr lang="en-CA" sz="4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913501" y="4333369"/>
            <a:ext cx="3891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dirty="0" smtClean="0"/>
              <a:t>Communication</a:t>
            </a:r>
            <a:endParaRPr lang="en-CA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51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>
            <a:spLocks/>
          </p:cNvSpPr>
          <p:nvPr/>
        </p:nvSpPr>
        <p:spPr>
          <a:xfrm>
            <a:off x="1090706" y="4708871"/>
            <a:ext cx="7799294" cy="1940957"/>
          </a:xfrm>
          <a:prstGeom prst="roundRect">
            <a:avLst/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CA" sz="3600" dirty="0" smtClean="0"/>
              <a:t> Temporal Mapping = Less Idleness</a:t>
            </a:r>
            <a:endParaRPr lang="en-CA" sz="3600" dirty="0"/>
          </a:p>
          <a:p>
            <a:r>
              <a:rPr lang="en-CA" sz="3600" dirty="0"/>
              <a:t>Central Register File</a:t>
            </a:r>
          </a:p>
          <a:p>
            <a:r>
              <a:rPr lang="en-CA" sz="3600" dirty="0"/>
              <a:t>Fetch and Decode</a:t>
            </a:r>
          </a:p>
        </p:txBody>
      </p:sp>
      <p:pic>
        <p:nvPicPr>
          <p:cNvPr id="67" name="Picture 2" descr="Image result for red 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0" y="5412365"/>
            <a:ext cx="492892" cy="6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reen ti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38" b="86752" l="8547" r="884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0" y="4521048"/>
            <a:ext cx="972923" cy="97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151324" y="1670284"/>
            <a:ext cx="1077344" cy="1958772"/>
            <a:chOff x="3213100" y="3405359"/>
            <a:chExt cx="812800" cy="1477791"/>
          </a:xfrm>
        </p:grpSpPr>
        <p:sp>
          <p:nvSpPr>
            <p:cNvPr id="3" name="Rectangle 2"/>
            <p:cNvSpPr/>
            <p:nvPr/>
          </p:nvSpPr>
          <p:spPr>
            <a:xfrm>
              <a:off x="3213100" y="3405359"/>
              <a:ext cx="812800" cy="14777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213100" y="3868723"/>
              <a:ext cx="812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213100" y="4387127"/>
              <a:ext cx="812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ight Arrow 17"/>
          <p:cNvSpPr/>
          <p:nvPr/>
        </p:nvSpPr>
        <p:spPr>
          <a:xfrm>
            <a:off x="5215751" y="3245950"/>
            <a:ext cx="834027" cy="317208"/>
          </a:xfrm>
          <a:prstGeom prst="rightArrow">
            <a:avLst>
              <a:gd name="adj1" fmla="val 19224"/>
              <a:gd name="adj2" fmla="val 57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4413248" y="3042282"/>
            <a:ext cx="521994" cy="5219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/>
          <p:cNvSpPr txBox="1"/>
          <p:nvPr/>
        </p:nvSpPr>
        <p:spPr>
          <a:xfrm>
            <a:off x="4470459" y="3028864"/>
            <a:ext cx="271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3</a:t>
            </a:r>
          </a:p>
        </p:txBody>
      </p:sp>
      <p:sp>
        <p:nvSpPr>
          <p:cNvPr id="119" name="Oval 118"/>
          <p:cNvSpPr/>
          <p:nvPr/>
        </p:nvSpPr>
        <p:spPr>
          <a:xfrm>
            <a:off x="4413248" y="2354818"/>
            <a:ext cx="521994" cy="5219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TextBox 121"/>
          <p:cNvSpPr txBox="1"/>
          <p:nvPr/>
        </p:nvSpPr>
        <p:spPr>
          <a:xfrm>
            <a:off x="4464569" y="2344603"/>
            <a:ext cx="29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2</a:t>
            </a:r>
          </a:p>
        </p:txBody>
      </p:sp>
      <p:sp>
        <p:nvSpPr>
          <p:cNvPr id="125" name="Oval 124"/>
          <p:cNvSpPr/>
          <p:nvPr/>
        </p:nvSpPr>
        <p:spPr>
          <a:xfrm>
            <a:off x="4413248" y="1714251"/>
            <a:ext cx="521994" cy="5219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TextBox 129"/>
          <p:cNvSpPr txBox="1"/>
          <p:nvPr/>
        </p:nvSpPr>
        <p:spPr>
          <a:xfrm>
            <a:off x="4457835" y="1704726"/>
            <a:ext cx="296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954063" y="1515539"/>
            <a:ext cx="1483515" cy="639028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err="1">
                <a:solidFill>
                  <a:sysClr val="windowText" lastClr="000000"/>
                </a:solidFill>
              </a:rPr>
              <a:t>Reg</a:t>
            </a:r>
            <a:endParaRPr lang="en-CA" sz="4400" b="1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874" y="2978743"/>
            <a:ext cx="1703790" cy="8233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202294" y="2156870"/>
            <a:ext cx="0" cy="8585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756772" y="3772409"/>
            <a:ext cx="9325" cy="7874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5471" y="2156872"/>
            <a:ext cx="0" cy="8759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Image result for red 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0" y="6021279"/>
            <a:ext cx="492892" cy="6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4400" b="1" dirty="0" smtClean="0"/>
              <a:t>Von</a:t>
            </a:r>
            <a:r>
              <a:rPr lang="en-US" sz="4400" b="1" dirty="0"/>
              <a:t>-Neumann </a:t>
            </a:r>
            <a:r>
              <a:rPr lang="en-US" sz="4400" b="1" dirty="0" smtClean="0"/>
              <a:t>Features</a:t>
            </a:r>
            <a:endParaRPr lang="en-US" sz="4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01982" y="796586"/>
            <a:ext cx="13002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4000" b="1" dirty="0"/>
              <a:t>DFG</a:t>
            </a:r>
            <a:endParaRPr lang="en-CA" sz="32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293405" y="1657250"/>
            <a:ext cx="577025" cy="2763427"/>
            <a:chOff x="3597467" y="2456369"/>
            <a:chExt cx="397182" cy="1902142"/>
          </a:xfrm>
        </p:grpSpPr>
        <p:sp>
          <p:nvSpPr>
            <p:cNvPr id="53" name="Oval 52"/>
            <p:cNvSpPr/>
            <p:nvPr/>
          </p:nvSpPr>
          <p:spPr>
            <a:xfrm>
              <a:off x="3600832" y="2470560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600832" y="3194691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cxnSp>
          <p:nvCxnSpPr>
            <p:cNvPr id="55" name="Straight Arrow Connector 54"/>
            <p:cNvCxnSpPr>
              <a:stCxn id="53" idx="4"/>
              <a:endCxn id="54" idx="0"/>
            </p:cNvCxnSpPr>
            <p:nvPr/>
          </p:nvCxnSpPr>
          <p:spPr>
            <a:xfrm>
              <a:off x="3797741" y="2864377"/>
              <a:ext cx="0" cy="330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716868" y="2456369"/>
              <a:ext cx="45719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1</a:t>
              </a:r>
              <a:endParaRPr lang="en-CA" sz="3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05264" y="3188398"/>
              <a:ext cx="45719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2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597467" y="3944825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5759" y="3955994"/>
              <a:ext cx="277231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3</a:t>
              </a:r>
            </a:p>
          </p:txBody>
        </p:sp>
        <p:cxnSp>
          <p:nvCxnSpPr>
            <p:cNvPr id="61" name="Straight Arrow Connector 60"/>
            <p:cNvCxnSpPr>
              <a:stCxn id="54" idx="4"/>
              <a:endCxn id="58" idx="0"/>
            </p:cNvCxnSpPr>
            <p:nvPr/>
          </p:nvCxnSpPr>
          <p:spPr>
            <a:xfrm flipH="1">
              <a:off x="3794376" y="3588508"/>
              <a:ext cx="3365" cy="3563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ight Arrow 62"/>
          <p:cNvSpPr/>
          <p:nvPr/>
        </p:nvSpPr>
        <p:spPr>
          <a:xfrm>
            <a:off x="2736750" y="2765301"/>
            <a:ext cx="755061" cy="7068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Elbow Connector 22"/>
          <p:cNvCxnSpPr>
            <a:stCxn id="5" idx="2"/>
            <a:endCxn id="109" idx="3"/>
          </p:cNvCxnSpPr>
          <p:nvPr/>
        </p:nvCxnSpPr>
        <p:spPr>
          <a:xfrm rot="5400000" flipH="1" flipV="1">
            <a:off x="6113637" y="2478186"/>
            <a:ext cx="1967070" cy="680807"/>
          </a:xfrm>
          <a:prstGeom prst="bentConnector4">
            <a:avLst>
              <a:gd name="adj1" fmla="val -11621"/>
              <a:gd name="adj2" fmla="val 15870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79687" y="848882"/>
            <a:ext cx="242061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4000" b="1" dirty="0"/>
              <a:t>Ins. Buffer</a:t>
            </a:r>
            <a:endParaRPr lang="en-CA" sz="3200" b="1" dirty="0"/>
          </a:p>
        </p:txBody>
      </p:sp>
      <p:sp>
        <p:nvSpPr>
          <p:cNvPr id="24" name="Rectangle 23"/>
          <p:cNvSpPr/>
          <p:nvPr/>
        </p:nvSpPr>
        <p:spPr>
          <a:xfrm>
            <a:off x="5983684" y="3217350"/>
            <a:ext cx="1640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200" b="1" dirty="0">
                <a:solidFill>
                  <a:sysClr val="windowText" lastClr="000000"/>
                </a:solidFill>
              </a:rPr>
              <a:t>ALU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5F39-BDE1-4401-97B3-6C285D56EBB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45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5</a:t>
            </a:fld>
            <a:endParaRPr lang="en-CA"/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4000" b="1" dirty="0" smtClean="0"/>
              <a:t>Our Approach </a:t>
            </a:r>
            <a:r>
              <a:rPr lang="en-US" sz="4000" b="1" dirty="0"/>
              <a:t>: </a:t>
            </a:r>
            <a:r>
              <a:rPr lang="en-US" sz="4000" b="1" dirty="0" smtClean="0"/>
              <a:t>Fused Instruction Chains</a:t>
            </a:r>
            <a:endParaRPr lang="en-US" sz="4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72228" y="810905"/>
            <a:ext cx="320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/>
              <a:t>CHAIN</a:t>
            </a:r>
            <a:r>
              <a:rPr lang="en-CA" sz="4800" b="1" dirty="0"/>
              <a:t> </a:t>
            </a:r>
            <a:r>
              <a:rPr lang="en-CA" sz="4000" b="1" dirty="0" smtClean="0"/>
              <a:t>DFG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214249" y="1950072"/>
            <a:ext cx="577025" cy="2763427"/>
            <a:chOff x="3597467" y="2456369"/>
            <a:chExt cx="397182" cy="1902142"/>
          </a:xfrm>
        </p:grpSpPr>
        <p:sp>
          <p:nvSpPr>
            <p:cNvPr id="84" name="Oval 83"/>
            <p:cNvSpPr/>
            <p:nvPr/>
          </p:nvSpPr>
          <p:spPr>
            <a:xfrm>
              <a:off x="3600832" y="2470560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00832" y="3194691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cxnSp>
          <p:nvCxnSpPr>
            <p:cNvPr id="86" name="Straight Arrow Connector 85"/>
            <p:cNvCxnSpPr>
              <a:stCxn id="84" idx="4"/>
              <a:endCxn id="85" idx="0"/>
            </p:cNvCxnSpPr>
            <p:nvPr/>
          </p:nvCxnSpPr>
          <p:spPr>
            <a:xfrm>
              <a:off x="3797741" y="2864377"/>
              <a:ext cx="0" cy="330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16868" y="2456369"/>
              <a:ext cx="45719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1</a:t>
              </a:r>
              <a:endParaRPr lang="en-CA" sz="36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05264" y="3188398"/>
              <a:ext cx="45719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2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3597467" y="3944825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55759" y="3955994"/>
              <a:ext cx="277231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3</a:t>
              </a:r>
            </a:p>
          </p:txBody>
        </p:sp>
        <p:cxnSp>
          <p:nvCxnSpPr>
            <p:cNvPr id="91" name="Straight Arrow Connector 90"/>
            <p:cNvCxnSpPr>
              <a:stCxn id="85" idx="4"/>
              <a:endCxn id="89" idx="0"/>
            </p:cNvCxnSpPr>
            <p:nvPr/>
          </p:nvCxnSpPr>
          <p:spPr>
            <a:xfrm flipH="1">
              <a:off x="3794376" y="3588508"/>
              <a:ext cx="3365" cy="3563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ounded Rectangle 91"/>
          <p:cNvSpPr/>
          <p:nvPr/>
        </p:nvSpPr>
        <p:spPr>
          <a:xfrm>
            <a:off x="1054026" y="1740589"/>
            <a:ext cx="921358" cy="3189467"/>
          </a:xfrm>
          <a:prstGeom prst="roundRect">
            <a:avLst/>
          </a:prstGeom>
          <a:noFill/>
          <a:ln w="476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grpSp>
        <p:nvGrpSpPr>
          <p:cNvPr id="13" name="Group 12"/>
          <p:cNvGrpSpPr/>
          <p:nvPr/>
        </p:nvGrpSpPr>
        <p:grpSpPr>
          <a:xfrm>
            <a:off x="37059" y="882404"/>
            <a:ext cx="9943647" cy="5960685"/>
            <a:chOff x="37059" y="882404"/>
            <a:chExt cx="9943647" cy="5960685"/>
          </a:xfrm>
        </p:grpSpPr>
        <p:sp>
          <p:nvSpPr>
            <p:cNvPr id="77" name="TextBox 76"/>
            <p:cNvSpPr txBox="1"/>
            <p:nvPr/>
          </p:nvSpPr>
          <p:spPr>
            <a:xfrm>
              <a:off x="6814313" y="2604639"/>
              <a:ext cx="266844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b="1" dirty="0" smtClean="0"/>
                <a:t>Compiler</a:t>
              </a:r>
            </a:p>
            <a:p>
              <a:r>
                <a:rPr lang="en-CA" sz="3600" b="1" dirty="0"/>
                <a:t>e</a:t>
              </a:r>
              <a:r>
                <a:rPr lang="en-CA" sz="3600" b="1" dirty="0" smtClean="0"/>
                <a:t>xposed</a:t>
              </a:r>
              <a:endParaRPr lang="en-CA" sz="3600" b="1" dirty="0"/>
            </a:p>
            <a:p>
              <a:r>
                <a:rPr lang="en-CA" sz="3600" b="1" dirty="0" smtClean="0"/>
                <a:t>Bypass</a:t>
              </a:r>
            </a:p>
          </p:txBody>
        </p:sp>
        <p:sp>
          <p:nvSpPr>
            <p:cNvPr id="46" name="Rounded Rectangle 45"/>
            <p:cNvSpPr>
              <a:spLocks/>
            </p:cNvSpPr>
            <p:nvPr/>
          </p:nvSpPr>
          <p:spPr>
            <a:xfrm>
              <a:off x="1014006" y="5299075"/>
              <a:ext cx="7799294" cy="1362075"/>
            </a:xfrm>
            <a:prstGeom prst="roundRect">
              <a:avLst/>
            </a:prstGeom>
            <a:solidFill>
              <a:srgbClr val="2E75B6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bIns="0" rtlCol="0" anchor="ctr">
              <a:spAutoFit/>
            </a:bodyPr>
            <a:lstStyle/>
            <a:p>
              <a:pPr algn="ctr"/>
              <a:r>
                <a:rPr lang="en-CA" sz="4000" dirty="0" smtClean="0"/>
                <a:t> Temporal Mapping = Less Idleness</a:t>
              </a:r>
              <a:endParaRPr lang="en-CA" sz="4000" dirty="0"/>
            </a:p>
            <a:p>
              <a:pPr algn="ctr"/>
              <a:r>
                <a:rPr lang="en-CA" sz="4000" dirty="0"/>
                <a:t>Bypass </a:t>
              </a:r>
              <a:r>
                <a:rPr lang="en-CA" sz="4000" dirty="0" smtClean="0"/>
                <a:t>= Internalize communication </a:t>
              </a:r>
              <a:endParaRPr lang="en-CA" sz="40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967103" y="2437643"/>
              <a:ext cx="1172946" cy="2132588"/>
              <a:chOff x="3213100" y="3405359"/>
              <a:chExt cx="812800" cy="147779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213100" y="3405359"/>
                <a:ext cx="812800" cy="147779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80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213100" y="3868723"/>
                <a:ext cx="812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213100" y="4387127"/>
                <a:ext cx="812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ight Arrow 17"/>
            <p:cNvSpPr/>
            <p:nvPr/>
          </p:nvSpPr>
          <p:spPr>
            <a:xfrm>
              <a:off x="4140052" y="4134971"/>
              <a:ext cx="614585" cy="345356"/>
            </a:xfrm>
            <a:prstGeom prst="rightArrow">
              <a:avLst>
                <a:gd name="adj1" fmla="val 19224"/>
                <a:gd name="adj2" fmla="val 576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Oval 116"/>
            <p:cNvSpPr/>
            <p:nvPr/>
          </p:nvSpPr>
          <p:spPr>
            <a:xfrm>
              <a:off x="3266336" y="3913229"/>
              <a:ext cx="568314" cy="5683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62784" y="3926118"/>
              <a:ext cx="4626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3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3266336" y="3164761"/>
              <a:ext cx="568314" cy="5683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30411" y="3154466"/>
              <a:ext cx="361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2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3266336" y="2467353"/>
              <a:ext cx="568314" cy="5683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39573" y="2457056"/>
              <a:ext cx="272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615072" y="1613712"/>
              <a:ext cx="1615159" cy="711717"/>
            </a:xfrm>
            <a:prstGeom prst="rect">
              <a:avLst/>
            </a:prstGeom>
            <a:pattFill prst="pct30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400" b="1" dirty="0">
                  <a:solidFill>
                    <a:sysClr val="windowText" lastClr="000000"/>
                  </a:solidFill>
                </a:rPr>
                <a:t>Reg.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9248" y="3844052"/>
              <a:ext cx="1854981" cy="896444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4893058" y="2327329"/>
              <a:ext cx="0" cy="15566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5496735" y="4713992"/>
              <a:ext cx="4" cy="45918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08585" y="3412978"/>
              <a:ext cx="0" cy="4710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696020" y="2327327"/>
              <a:ext cx="0" cy="81177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96735" y="4944559"/>
              <a:ext cx="1317578" cy="11408"/>
            </a:xfrm>
            <a:prstGeom prst="lin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798237" y="2486693"/>
              <a:ext cx="16076" cy="245273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03123" y="2486695"/>
              <a:ext cx="0" cy="652405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374387" y="3122067"/>
              <a:ext cx="1202932" cy="280423"/>
            </a:xfrm>
            <a:prstGeom prst="rect">
              <a:avLst/>
            </a:prstGeom>
            <a:pattFill prst="pct30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85884" y="882404"/>
              <a:ext cx="639482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A" sz="4000" b="1" dirty="0" smtClean="0"/>
                <a:t>Von-Neumann + Chains</a:t>
              </a:r>
              <a:endParaRPr lang="en-CA" sz="3200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377899" y="2499305"/>
              <a:ext cx="43641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40" name="Picture 4" descr="Image result for green tic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838" b="86752" l="8547" r="8846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9" y="5173138"/>
              <a:ext cx="972923" cy="97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green tic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838" b="86752" l="8547" r="8846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56" y="5870166"/>
              <a:ext cx="972923" cy="97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6</a:t>
            </a:fld>
            <a:endParaRPr lang="en-CA"/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4000" b="1" dirty="0" smtClean="0"/>
              <a:t>Our Approach </a:t>
            </a:r>
            <a:r>
              <a:rPr lang="en-US" sz="4000" b="1" dirty="0"/>
              <a:t>: </a:t>
            </a:r>
            <a:r>
              <a:rPr lang="en-US" sz="4000" b="1" dirty="0" smtClean="0"/>
              <a:t>Fused Instruction Chains</a:t>
            </a:r>
            <a:endParaRPr lang="en-US" sz="4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744495" y="2885231"/>
            <a:ext cx="2668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/>
              <a:t>Compiler</a:t>
            </a:r>
          </a:p>
          <a:p>
            <a:r>
              <a:rPr lang="en-CA" sz="3600" b="1" dirty="0"/>
              <a:t>e</a:t>
            </a:r>
            <a:r>
              <a:rPr lang="en-CA" sz="3600" b="1" dirty="0" smtClean="0"/>
              <a:t>xposed</a:t>
            </a:r>
            <a:endParaRPr lang="en-CA" sz="3600" b="1" dirty="0"/>
          </a:p>
          <a:p>
            <a:r>
              <a:rPr lang="en-CA" sz="3600" b="1" dirty="0" smtClean="0"/>
              <a:t>Bypass Reg.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67103" y="2682805"/>
            <a:ext cx="1172946" cy="2132588"/>
            <a:chOff x="3213100" y="3405359"/>
            <a:chExt cx="812800" cy="1477791"/>
          </a:xfrm>
        </p:grpSpPr>
        <p:sp>
          <p:nvSpPr>
            <p:cNvPr id="3" name="Rectangle 2"/>
            <p:cNvSpPr/>
            <p:nvPr/>
          </p:nvSpPr>
          <p:spPr>
            <a:xfrm>
              <a:off x="3213100" y="3405359"/>
              <a:ext cx="812800" cy="14777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213100" y="3868723"/>
              <a:ext cx="812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213100" y="4387127"/>
              <a:ext cx="812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ight Arrow 17"/>
          <p:cNvSpPr/>
          <p:nvPr/>
        </p:nvSpPr>
        <p:spPr>
          <a:xfrm>
            <a:off x="4140052" y="4380133"/>
            <a:ext cx="614585" cy="345356"/>
          </a:xfrm>
          <a:prstGeom prst="rightArrow">
            <a:avLst>
              <a:gd name="adj1" fmla="val 19224"/>
              <a:gd name="adj2" fmla="val 57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3266336" y="4158391"/>
            <a:ext cx="568314" cy="5683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18" name="TextBox 117"/>
          <p:cNvSpPr txBox="1"/>
          <p:nvPr/>
        </p:nvSpPr>
        <p:spPr>
          <a:xfrm>
            <a:off x="3362784" y="4171280"/>
            <a:ext cx="4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3</a:t>
            </a:r>
          </a:p>
        </p:txBody>
      </p:sp>
      <p:sp>
        <p:nvSpPr>
          <p:cNvPr id="119" name="Oval 118"/>
          <p:cNvSpPr/>
          <p:nvPr/>
        </p:nvSpPr>
        <p:spPr>
          <a:xfrm>
            <a:off x="3266336" y="3409923"/>
            <a:ext cx="568314" cy="5683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22" name="TextBox 121"/>
          <p:cNvSpPr txBox="1"/>
          <p:nvPr/>
        </p:nvSpPr>
        <p:spPr>
          <a:xfrm>
            <a:off x="3330411" y="3399628"/>
            <a:ext cx="361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2</a:t>
            </a:r>
          </a:p>
        </p:txBody>
      </p:sp>
      <p:sp>
        <p:nvSpPr>
          <p:cNvPr id="125" name="Oval 124"/>
          <p:cNvSpPr/>
          <p:nvPr/>
        </p:nvSpPr>
        <p:spPr>
          <a:xfrm>
            <a:off x="3266336" y="2712515"/>
            <a:ext cx="568314" cy="5683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30" name="TextBox 129"/>
          <p:cNvSpPr txBox="1"/>
          <p:nvPr/>
        </p:nvSpPr>
        <p:spPr>
          <a:xfrm>
            <a:off x="3339573" y="2702218"/>
            <a:ext cx="27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615072" y="1858874"/>
            <a:ext cx="1615159" cy="711717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solidFill>
                  <a:sysClr val="windowText" lastClr="000000"/>
                </a:solidFill>
              </a:rPr>
              <a:t>Reg.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48" y="4089214"/>
            <a:ext cx="1854981" cy="89644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93058" y="2572491"/>
            <a:ext cx="0" cy="15566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</p:cNvCxnSpPr>
          <p:nvPr/>
        </p:nvCxnSpPr>
        <p:spPr>
          <a:xfrm>
            <a:off x="5496739" y="4985658"/>
            <a:ext cx="1616" cy="2586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08585" y="3658140"/>
            <a:ext cx="0" cy="471005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696020" y="2572489"/>
            <a:ext cx="0" cy="8117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96735" y="5189721"/>
            <a:ext cx="1317578" cy="11408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798237" y="2731855"/>
            <a:ext cx="16076" cy="2452733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3123" y="2731857"/>
            <a:ext cx="0" cy="652405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74387" y="3367229"/>
            <a:ext cx="1202932" cy="280423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b="1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2228" y="834758"/>
            <a:ext cx="320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/>
              <a:t>CHAIN</a:t>
            </a:r>
            <a:r>
              <a:rPr lang="en-CA" sz="4800" b="1" dirty="0"/>
              <a:t> </a:t>
            </a:r>
            <a:r>
              <a:rPr lang="en-CA" sz="4000" b="1" dirty="0" smtClean="0"/>
              <a:t>DFG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214249" y="2095844"/>
            <a:ext cx="577025" cy="2763427"/>
            <a:chOff x="3597467" y="2456369"/>
            <a:chExt cx="397182" cy="1902142"/>
          </a:xfrm>
        </p:grpSpPr>
        <p:sp>
          <p:nvSpPr>
            <p:cNvPr id="84" name="Oval 83"/>
            <p:cNvSpPr/>
            <p:nvPr/>
          </p:nvSpPr>
          <p:spPr>
            <a:xfrm>
              <a:off x="3600832" y="2470560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00832" y="3194691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cxnSp>
          <p:nvCxnSpPr>
            <p:cNvPr id="86" name="Straight Arrow Connector 85"/>
            <p:cNvCxnSpPr>
              <a:stCxn id="84" idx="4"/>
              <a:endCxn id="85" idx="0"/>
            </p:cNvCxnSpPr>
            <p:nvPr/>
          </p:nvCxnSpPr>
          <p:spPr>
            <a:xfrm>
              <a:off x="3797741" y="2864377"/>
              <a:ext cx="0" cy="330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16868" y="2456369"/>
              <a:ext cx="45719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1</a:t>
              </a:r>
              <a:endParaRPr lang="en-CA" sz="36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05264" y="3188398"/>
              <a:ext cx="45719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2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3597467" y="3944825"/>
              <a:ext cx="393817" cy="393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55759" y="3955994"/>
              <a:ext cx="277231" cy="40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3</a:t>
              </a:r>
            </a:p>
          </p:txBody>
        </p:sp>
        <p:cxnSp>
          <p:nvCxnSpPr>
            <p:cNvPr id="91" name="Straight Arrow Connector 90"/>
            <p:cNvCxnSpPr>
              <a:stCxn id="85" idx="4"/>
              <a:endCxn id="89" idx="0"/>
            </p:cNvCxnSpPr>
            <p:nvPr/>
          </p:nvCxnSpPr>
          <p:spPr>
            <a:xfrm flipH="1">
              <a:off x="3794376" y="3588508"/>
              <a:ext cx="3365" cy="3563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ounded Rectangle 91"/>
          <p:cNvSpPr/>
          <p:nvPr/>
        </p:nvSpPr>
        <p:spPr>
          <a:xfrm>
            <a:off x="1054026" y="1886361"/>
            <a:ext cx="921358" cy="3189467"/>
          </a:xfrm>
          <a:prstGeom prst="roundRect">
            <a:avLst/>
          </a:prstGeom>
          <a:noFill/>
          <a:ln w="476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44" name="TextBox 43"/>
          <p:cNvSpPr txBox="1"/>
          <p:nvPr/>
        </p:nvSpPr>
        <p:spPr>
          <a:xfrm>
            <a:off x="3585884" y="906257"/>
            <a:ext cx="63948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4000" b="1" dirty="0" smtClean="0"/>
              <a:t>Von-Neumann w/ Chains</a:t>
            </a:r>
            <a:endParaRPr lang="en-CA" sz="3200" b="1" dirty="0"/>
          </a:p>
        </p:txBody>
      </p:sp>
      <p:sp>
        <p:nvSpPr>
          <p:cNvPr id="46" name="Rounded Rectangle 45"/>
          <p:cNvSpPr>
            <a:spLocks/>
          </p:cNvSpPr>
          <p:nvPr/>
        </p:nvSpPr>
        <p:spPr>
          <a:xfrm>
            <a:off x="776941" y="5444847"/>
            <a:ext cx="7799294" cy="1362075"/>
          </a:xfrm>
          <a:prstGeom prst="roundRect">
            <a:avLst/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bIns="0" rtlCol="0" anchor="ctr">
            <a:spAutoFit/>
          </a:bodyPr>
          <a:lstStyle/>
          <a:p>
            <a:pPr algn="ctr"/>
            <a:r>
              <a:rPr lang="en-CA" sz="4000" dirty="0" smtClean="0"/>
              <a:t> Temporal Mapping = Less Idleness</a:t>
            </a:r>
            <a:endParaRPr lang="en-CA" sz="4000" dirty="0"/>
          </a:p>
          <a:p>
            <a:pPr algn="ctr"/>
            <a:r>
              <a:rPr lang="en-CA" sz="4000" dirty="0"/>
              <a:t>Central Register </a:t>
            </a:r>
            <a:r>
              <a:rPr lang="en-CA" sz="4000" dirty="0" smtClean="0"/>
              <a:t>File</a:t>
            </a:r>
            <a:endParaRPr lang="en-CA" sz="4000" dirty="0"/>
          </a:p>
        </p:txBody>
      </p:sp>
      <p:pic>
        <p:nvPicPr>
          <p:cNvPr id="48" name="Picture 4" descr="Image result for green t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38" b="86752" l="8547" r="884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4" y="4627064"/>
            <a:ext cx="972923" cy="97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6377899" y="2744467"/>
            <a:ext cx="436414" cy="0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ctangle 52"/>
          <p:cNvSpPr/>
          <p:nvPr/>
        </p:nvSpPr>
        <p:spPr>
          <a:xfrm>
            <a:off x="0" y="833519"/>
            <a:ext cx="9153483" cy="6024311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ounded Rectangle 53"/>
          <p:cNvSpPr/>
          <p:nvPr/>
        </p:nvSpPr>
        <p:spPr>
          <a:xfrm>
            <a:off x="1070186" y="1480873"/>
            <a:ext cx="7152708" cy="4620862"/>
          </a:xfrm>
          <a:prstGeom prst="roundRect">
            <a:avLst>
              <a:gd name="adj" fmla="val 4280"/>
            </a:avLst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indent="-571500">
              <a:buFont typeface="Wingdings" panose="05000000000000000000" pitchFamily="2" charset="2"/>
              <a:buChar char="Ø"/>
            </a:pPr>
            <a:r>
              <a:rPr lang="en-CA" sz="4000" dirty="0">
                <a:solidFill>
                  <a:schemeClr val="bg1"/>
                </a:solidFill>
              </a:rPr>
              <a:t>Do chains </a:t>
            </a:r>
            <a:r>
              <a:rPr lang="en-CA" sz="4000" dirty="0" smtClean="0">
                <a:solidFill>
                  <a:schemeClr val="bg1"/>
                </a:solidFill>
              </a:rPr>
              <a:t>exist in a DFG?</a:t>
            </a:r>
            <a:endParaRPr lang="en-CA" sz="4000" dirty="0">
              <a:solidFill>
                <a:schemeClr val="bg1"/>
              </a:solidFill>
            </a:endParaRPr>
          </a:p>
          <a:p>
            <a:pPr indent="-571500">
              <a:buFont typeface="Wingdings" panose="05000000000000000000" pitchFamily="2" charset="2"/>
              <a:buChar char="Ø"/>
            </a:pPr>
            <a:endParaRPr lang="en-CA" sz="4000" dirty="0">
              <a:solidFill>
                <a:schemeClr val="bg1"/>
              </a:solidFill>
            </a:endParaRPr>
          </a:p>
          <a:p>
            <a:pPr lvl="2" indent="-571500">
              <a:buFont typeface="Wingdings" panose="05000000000000000000" pitchFamily="2" charset="2"/>
              <a:buChar char="Ø"/>
            </a:pPr>
            <a:r>
              <a:rPr lang="en-CA" sz="4000" dirty="0">
                <a:solidFill>
                  <a:schemeClr val="bg1"/>
                </a:solidFill>
              </a:rPr>
              <a:t>How to form the chains?</a:t>
            </a:r>
          </a:p>
          <a:p>
            <a:pPr indent="-571500">
              <a:buFont typeface="Wingdings" panose="05000000000000000000" pitchFamily="2" charset="2"/>
              <a:buChar char="Ø"/>
            </a:pPr>
            <a:endParaRPr lang="en-CA" sz="4000" dirty="0">
              <a:solidFill>
                <a:schemeClr val="bg1"/>
              </a:solidFill>
            </a:endParaRPr>
          </a:p>
          <a:p>
            <a:pPr lvl="2" indent="-571500">
              <a:buFont typeface="Wingdings" panose="05000000000000000000" pitchFamily="2" charset="2"/>
              <a:buChar char="Ø"/>
            </a:pPr>
            <a:r>
              <a:rPr lang="en-CA" sz="4000" dirty="0">
                <a:solidFill>
                  <a:schemeClr val="bg1"/>
                </a:solidFill>
              </a:rPr>
              <a:t>What are the challenges?</a:t>
            </a:r>
          </a:p>
          <a:p>
            <a:pPr indent="-571500">
              <a:buFont typeface="Wingdings" panose="05000000000000000000" pitchFamily="2" charset="2"/>
              <a:buChar char="Ø"/>
            </a:pPr>
            <a:endParaRPr lang="en-CA" sz="4000" dirty="0">
              <a:solidFill>
                <a:schemeClr val="bg1"/>
              </a:solidFill>
            </a:endParaRPr>
          </a:p>
          <a:p>
            <a:pPr lvl="2" indent="-571500">
              <a:buFont typeface="Wingdings" panose="05000000000000000000" pitchFamily="2" charset="2"/>
              <a:buChar char="Ø"/>
            </a:pPr>
            <a:r>
              <a:rPr lang="en-CA" sz="4000" dirty="0">
                <a:solidFill>
                  <a:schemeClr val="bg1"/>
                </a:solidFill>
              </a:rPr>
              <a:t>Modeling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1840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3600" b="1" dirty="0" smtClean="0"/>
              <a:t>CHAINs vs VLIW</a:t>
            </a:r>
            <a:endParaRPr lang="en-US" sz="3600" b="1" dirty="0"/>
          </a:p>
        </p:txBody>
      </p:sp>
      <p:sp>
        <p:nvSpPr>
          <p:cNvPr id="7" name="Oval 6"/>
          <p:cNvSpPr/>
          <p:nvPr/>
        </p:nvSpPr>
        <p:spPr>
          <a:xfrm>
            <a:off x="1301598" y="185213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sp>
        <p:nvSpPr>
          <p:cNvPr id="8" name="Oval 7"/>
          <p:cNvSpPr/>
          <p:nvPr/>
        </p:nvSpPr>
        <p:spPr>
          <a:xfrm>
            <a:off x="1301598" y="273209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sp>
        <p:nvSpPr>
          <p:cNvPr id="9" name="Oval 8"/>
          <p:cNvSpPr/>
          <p:nvPr/>
        </p:nvSpPr>
        <p:spPr>
          <a:xfrm>
            <a:off x="1301598" y="361205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sp>
        <p:nvSpPr>
          <p:cNvPr id="13" name="Oval 12"/>
          <p:cNvSpPr/>
          <p:nvPr/>
        </p:nvSpPr>
        <p:spPr>
          <a:xfrm>
            <a:off x="2300062" y="230933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sp>
        <p:nvSpPr>
          <p:cNvPr id="14" name="Oval 13"/>
          <p:cNvSpPr/>
          <p:nvPr/>
        </p:nvSpPr>
        <p:spPr>
          <a:xfrm>
            <a:off x="2300062" y="318929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sp>
        <p:nvSpPr>
          <p:cNvPr id="15" name="Oval 14"/>
          <p:cNvSpPr/>
          <p:nvPr/>
        </p:nvSpPr>
        <p:spPr>
          <a:xfrm>
            <a:off x="2300062" y="406925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1530198" y="2309336"/>
            <a:ext cx="0" cy="422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9" idx="0"/>
          </p:cNvCxnSpPr>
          <p:nvPr/>
        </p:nvCxnSpPr>
        <p:spPr>
          <a:xfrm>
            <a:off x="1530198" y="3189294"/>
            <a:ext cx="0" cy="422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4" idx="0"/>
          </p:cNvCxnSpPr>
          <p:nvPr/>
        </p:nvCxnSpPr>
        <p:spPr>
          <a:xfrm>
            <a:off x="2528662" y="2766536"/>
            <a:ext cx="0" cy="422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4"/>
            <a:endCxn id="15" idx="0"/>
          </p:cNvCxnSpPr>
          <p:nvPr/>
        </p:nvCxnSpPr>
        <p:spPr>
          <a:xfrm>
            <a:off x="2528662" y="3646494"/>
            <a:ext cx="0" cy="422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3" idx="2"/>
          </p:cNvCxnSpPr>
          <p:nvPr/>
        </p:nvCxnSpPr>
        <p:spPr>
          <a:xfrm>
            <a:off x="1691845" y="2242383"/>
            <a:ext cx="608219" cy="295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91531" y="1657405"/>
            <a:ext cx="694266" cy="2658533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7" name="Rounded Rectangle 26"/>
          <p:cNvSpPr/>
          <p:nvPr/>
        </p:nvSpPr>
        <p:spPr>
          <a:xfrm>
            <a:off x="2181529" y="2148472"/>
            <a:ext cx="694266" cy="25907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31" name="TextBox 30"/>
          <p:cNvSpPr txBox="1"/>
          <p:nvPr/>
        </p:nvSpPr>
        <p:spPr>
          <a:xfrm>
            <a:off x="1341768" y="955416"/>
            <a:ext cx="130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Chains</a:t>
            </a:r>
            <a:endParaRPr lang="en-CA" sz="3200" b="1" dirty="0"/>
          </a:p>
        </p:txBody>
      </p:sp>
      <p:sp>
        <p:nvSpPr>
          <p:cNvPr id="32" name="Oval 31"/>
          <p:cNvSpPr/>
          <p:nvPr/>
        </p:nvSpPr>
        <p:spPr>
          <a:xfrm>
            <a:off x="5807025" y="185213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sp>
        <p:nvSpPr>
          <p:cNvPr id="33" name="Oval 32"/>
          <p:cNvSpPr/>
          <p:nvPr/>
        </p:nvSpPr>
        <p:spPr>
          <a:xfrm>
            <a:off x="5807025" y="273209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sp>
        <p:nvSpPr>
          <p:cNvPr id="34" name="Oval 33"/>
          <p:cNvSpPr/>
          <p:nvPr/>
        </p:nvSpPr>
        <p:spPr>
          <a:xfrm>
            <a:off x="5807025" y="361205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sp>
        <p:nvSpPr>
          <p:cNvPr id="35" name="Oval 34"/>
          <p:cNvSpPr/>
          <p:nvPr/>
        </p:nvSpPr>
        <p:spPr>
          <a:xfrm>
            <a:off x="6805489" y="230933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sp>
        <p:nvSpPr>
          <p:cNvPr id="36" name="Oval 35"/>
          <p:cNvSpPr/>
          <p:nvPr/>
        </p:nvSpPr>
        <p:spPr>
          <a:xfrm>
            <a:off x="6805489" y="318929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sp>
        <p:nvSpPr>
          <p:cNvPr id="37" name="Oval 36"/>
          <p:cNvSpPr/>
          <p:nvPr/>
        </p:nvSpPr>
        <p:spPr>
          <a:xfrm>
            <a:off x="6805489" y="406925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/>
          </a:p>
        </p:txBody>
      </p:sp>
      <p:cxnSp>
        <p:nvCxnSpPr>
          <p:cNvPr id="38" name="Straight Arrow Connector 37"/>
          <p:cNvCxnSpPr>
            <a:stCxn id="32" idx="4"/>
            <a:endCxn id="33" idx="0"/>
          </p:cNvCxnSpPr>
          <p:nvPr/>
        </p:nvCxnSpPr>
        <p:spPr>
          <a:xfrm>
            <a:off x="6035625" y="2309336"/>
            <a:ext cx="0" cy="422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4"/>
            <a:endCxn id="34" idx="0"/>
          </p:cNvCxnSpPr>
          <p:nvPr/>
        </p:nvCxnSpPr>
        <p:spPr>
          <a:xfrm>
            <a:off x="6035625" y="3189294"/>
            <a:ext cx="0" cy="422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4"/>
            <a:endCxn id="36" idx="0"/>
          </p:cNvCxnSpPr>
          <p:nvPr/>
        </p:nvCxnSpPr>
        <p:spPr>
          <a:xfrm>
            <a:off x="7034089" y="2766536"/>
            <a:ext cx="0" cy="422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4"/>
            <a:endCxn id="37" idx="0"/>
          </p:cNvCxnSpPr>
          <p:nvPr/>
        </p:nvCxnSpPr>
        <p:spPr>
          <a:xfrm>
            <a:off x="7034089" y="3646494"/>
            <a:ext cx="0" cy="422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5"/>
            <a:endCxn id="35" idx="2"/>
          </p:cNvCxnSpPr>
          <p:nvPr/>
        </p:nvCxnSpPr>
        <p:spPr>
          <a:xfrm>
            <a:off x="6197272" y="2242383"/>
            <a:ext cx="608219" cy="295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62895" y="955416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VLIW</a:t>
            </a:r>
          </a:p>
        </p:txBody>
      </p:sp>
      <p:sp>
        <p:nvSpPr>
          <p:cNvPr id="49" name="Rounded Rectangle 48"/>
          <p:cNvSpPr/>
          <p:nvPr/>
        </p:nvSpPr>
        <p:spPr>
          <a:xfrm rot="1292852">
            <a:off x="5569825" y="3753468"/>
            <a:ext cx="1938867" cy="5988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0" name="Rounded Rectangle 49"/>
          <p:cNvSpPr/>
          <p:nvPr/>
        </p:nvSpPr>
        <p:spPr>
          <a:xfrm rot="1292852">
            <a:off x="5594623" y="2899166"/>
            <a:ext cx="1938867" cy="5988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1" name="Rounded Rectangle 50"/>
          <p:cNvSpPr/>
          <p:nvPr/>
        </p:nvSpPr>
        <p:spPr>
          <a:xfrm rot="1292852">
            <a:off x="5703138" y="1784837"/>
            <a:ext cx="707442" cy="5988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2" name="Rounded Rectangle 51"/>
          <p:cNvSpPr/>
          <p:nvPr/>
        </p:nvSpPr>
        <p:spPr>
          <a:xfrm rot="1292852">
            <a:off x="6688522" y="2238498"/>
            <a:ext cx="707442" cy="5988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43" name="Rounded Rectangle 42"/>
          <p:cNvSpPr/>
          <p:nvPr/>
        </p:nvSpPr>
        <p:spPr>
          <a:xfrm>
            <a:off x="75274" y="4932975"/>
            <a:ext cx="4500155" cy="1587879"/>
          </a:xfrm>
          <a:prstGeom prst="roundRect">
            <a:avLst/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Finding </a:t>
            </a:r>
            <a:r>
              <a:rPr lang="en-CA" sz="3200" b="1" i="1" u="sng" dirty="0">
                <a:solidFill>
                  <a:schemeClr val="bg1"/>
                </a:solidFill>
              </a:rPr>
              <a:t>dependent</a:t>
            </a:r>
            <a:r>
              <a:rPr lang="en-CA" sz="3200" b="1" dirty="0"/>
              <a:t> instructions</a:t>
            </a:r>
          </a:p>
          <a:p>
            <a:pPr algn="ctr"/>
            <a:r>
              <a:rPr lang="en-CA" sz="4000" b="1" dirty="0"/>
              <a:t>Vertical Fusion</a:t>
            </a:r>
            <a:endParaRPr lang="en-CA" sz="3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4676245" y="4915612"/>
            <a:ext cx="4328152" cy="1587879"/>
          </a:xfrm>
          <a:prstGeom prst="roundRect">
            <a:avLst/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Finding </a:t>
            </a:r>
            <a:r>
              <a:rPr lang="en-CA" sz="3200" b="1" i="1" u="sng" dirty="0">
                <a:solidFill>
                  <a:schemeClr val="bg1"/>
                </a:solidFill>
              </a:rPr>
              <a:t>independent</a:t>
            </a:r>
            <a:r>
              <a:rPr lang="en-CA" sz="3200" b="1" dirty="0"/>
              <a:t> instructions</a:t>
            </a:r>
          </a:p>
          <a:p>
            <a:pPr algn="ctr"/>
            <a:r>
              <a:rPr lang="en-CA" sz="4000" b="1" dirty="0"/>
              <a:t>Horizontal Fusion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0147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49" grpId="0" animBg="1"/>
      <p:bldP spid="50" grpId="0" animBg="1"/>
      <p:bldP spid="51" grpId="0" animBg="1"/>
      <p:bldP spid="5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</a:t>
            </a:r>
            <a:r>
              <a:rPr lang="en-US" sz="3600" b="1" dirty="0" smtClean="0"/>
              <a:t>Do chains exist in a DFG ? </a:t>
            </a:r>
            <a:endParaRPr lang="en-US" sz="36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666750" y="5489358"/>
            <a:ext cx="7810500" cy="931936"/>
          </a:xfrm>
          <a:prstGeom prst="roundRect">
            <a:avLst/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/>
              <a:t>50–80% </a:t>
            </a:r>
            <a:r>
              <a:rPr lang="en-CA" sz="4000" dirty="0" smtClean="0"/>
              <a:t>of DFG part of 3+ op chains</a:t>
            </a:r>
            <a:endParaRPr lang="en-CA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6969" y="996122"/>
          <a:ext cx="8889706" cy="4335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170906" y="2745510"/>
            <a:ext cx="759616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How to form </a:t>
            </a:r>
            <a:r>
              <a:rPr lang="en-CA" sz="3600" b="1" dirty="0"/>
              <a:t>chains</a:t>
            </a:r>
            <a:r>
              <a:rPr lang="en-CA" sz="3600" b="1" dirty="0" smtClean="0"/>
              <a:t>?  Reduce Communication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35FE-C6FA-4D99-A38C-809BBF25F698}" type="slidenum">
              <a:rPr lang="en-CA" smtClean="0"/>
              <a:t>9</a:t>
            </a:fld>
            <a:endParaRPr lang="en-CA"/>
          </a:p>
        </p:txBody>
      </p:sp>
      <p:grpSp>
        <p:nvGrpSpPr>
          <p:cNvPr id="77" name="Group 76"/>
          <p:cNvGrpSpPr/>
          <p:nvPr/>
        </p:nvGrpSpPr>
        <p:grpSpPr>
          <a:xfrm>
            <a:off x="42523" y="1468197"/>
            <a:ext cx="3064252" cy="3535873"/>
            <a:chOff x="344552" y="1285877"/>
            <a:chExt cx="3058308" cy="3529013"/>
          </a:xfrm>
        </p:grpSpPr>
        <p:sp>
          <p:nvSpPr>
            <p:cNvPr id="6" name="Oval 5"/>
            <p:cNvSpPr/>
            <p:nvPr/>
          </p:nvSpPr>
          <p:spPr>
            <a:xfrm>
              <a:off x="2264876" y="1985827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64876" y="3037842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/>
            </a:p>
          </p:txBody>
        </p:sp>
        <p:cxnSp>
          <p:nvCxnSpPr>
            <p:cNvPr id="8" name="Straight Arrow Connector 7"/>
            <p:cNvCxnSpPr>
              <a:stCxn id="6" idx="4"/>
              <a:endCxn id="7" idx="0"/>
            </p:cNvCxnSpPr>
            <p:nvPr/>
          </p:nvCxnSpPr>
          <p:spPr>
            <a:xfrm>
              <a:off x="2550945" y="2557963"/>
              <a:ext cx="0" cy="4798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33453" y="1965210"/>
              <a:ext cx="66420" cy="58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4</a:t>
              </a:r>
              <a:endParaRPr lang="en-CA" sz="3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6594" y="3028700"/>
              <a:ext cx="66420" cy="58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59987" y="4127635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44674" y="4143861"/>
              <a:ext cx="402760" cy="58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6</a:t>
              </a:r>
            </a:p>
          </p:txBody>
        </p:sp>
        <p:cxnSp>
          <p:nvCxnSpPr>
            <p:cNvPr id="13" name="Straight Arrow Connector 12"/>
            <p:cNvCxnSpPr>
              <a:stCxn id="7" idx="4"/>
              <a:endCxn id="11" idx="0"/>
            </p:cNvCxnSpPr>
            <p:nvPr/>
          </p:nvCxnSpPr>
          <p:spPr>
            <a:xfrm flipH="1">
              <a:off x="2546056" y="3609979"/>
              <a:ext cx="4889" cy="517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035619" y="1463944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35619" y="2515959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316796" y="2036080"/>
              <a:ext cx="0" cy="4798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04196" y="1443327"/>
              <a:ext cx="66420" cy="58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1</a:t>
              </a:r>
              <a:endParaRPr lang="en-CA" sz="3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7337" y="2506817"/>
              <a:ext cx="66420" cy="58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030730" y="3605752"/>
              <a:ext cx="572136" cy="572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5417" y="3621978"/>
              <a:ext cx="402760" cy="58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3</a:t>
              </a:r>
            </a:p>
          </p:txBody>
        </p:sp>
        <p:cxnSp>
          <p:nvCxnSpPr>
            <p:cNvPr id="22" name="Straight Arrow Connector 21"/>
            <p:cNvCxnSpPr>
              <a:stCxn id="16" idx="4"/>
              <a:endCxn id="20" idx="0"/>
            </p:cNvCxnSpPr>
            <p:nvPr/>
          </p:nvCxnSpPr>
          <p:spPr>
            <a:xfrm flipH="1">
              <a:off x="1316799" y="3088096"/>
              <a:ext cx="4889" cy="517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6"/>
              <a:endCxn id="6" idx="2"/>
            </p:cNvCxnSpPr>
            <p:nvPr/>
          </p:nvCxnSpPr>
          <p:spPr>
            <a:xfrm>
              <a:off x="1607755" y="1750012"/>
              <a:ext cx="657121" cy="52188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2156847" y="1814515"/>
              <a:ext cx="786582" cy="300037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917658" y="1285877"/>
              <a:ext cx="786582" cy="300752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4552" y="1340118"/>
              <a:ext cx="557083" cy="522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/>
                <a:t>C1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45777" y="1336900"/>
              <a:ext cx="557083" cy="522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/>
                <a:t>C2</a:t>
              </a: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1919819" y="5099110"/>
            <a:ext cx="6255508" cy="1587879"/>
          </a:xfrm>
          <a:prstGeom prst="roundRect">
            <a:avLst/>
          </a:prstGeom>
          <a:solidFill>
            <a:srgbClr val="2E75B6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smtClean="0"/>
              <a:t>Internalize </a:t>
            </a:r>
            <a:r>
              <a:rPr lang="en-CA" sz="4000" dirty="0"/>
              <a:t>communication</a:t>
            </a:r>
          </a:p>
          <a:p>
            <a:pPr algn="ctr"/>
            <a:r>
              <a:rPr lang="en-CA" sz="4000" dirty="0" smtClean="0"/>
              <a:t>May fail to discover </a:t>
            </a:r>
            <a:r>
              <a:rPr lang="en-CA" sz="4000" dirty="0"/>
              <a:t>ILP</a:t>
            </a:r>
          </a:p>
        </p:txBody>
      </p:sp>
      <p:pic>
        <p:nvPicPr>
          <p:cNvPr id="141" name="Picture 2" descr="Image result for red 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40" y="5981492"/>
            <a:ext cx="404088" cy="51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4" descr="Image result for green t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38" b="86752" l="8547" r="884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81" y="5058516"/>
            <a:ext cx="797632" cy="79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>
            <a:off x="6609996" y="3523814"/>
            <a:ext cx="692813" cy="644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845521" y="1813843"/>
            <a:ext cx="788111" cy="1800243"/>
            <a:chOff x="3835840" y="1591030"/>
            <a:chExt cx="788111" cy="1800243"/>
          </a:xfrm>
        </p:grpSpPr>
        <p:sp>
          <p:nvSpPr>
            <p:cNvPr id="41" name="Oval 40"/>
            <p:cNvSpPr/>
            <p:nvPr/>
          </p:nvSpPr>
          <p:spPr>
            <a:xfrm>
              <a:off x="3954030" y="1643450"/>
              <a:ext cx="573248" cy="5732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954030" y="2202210"/>
              <a:ext cx="573248" cy="5732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2935" y="1622793"/>
              <a:ext cx="665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1</a:t>
              </a:r>
              <a:endParaRPr lang="en-CA" sz="3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06043" y="2193050"/>
              <a:ext cx="665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949130" y="2773055"/>
              <a:ext cx="573248" cy="5732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33983" y="2738878"/>
              <a:ext cx="4035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3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835840" y="1591030"/>
              <a:ext cx="788111" cy="18002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715475" y="2759272"/>
            <a:ext cx="65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C2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289780" y="3253327"/>
            <a:ext cx="830537" cy="1736892"/>
            <a:chOff x="3835840" y="1609411"/>
            <a:chExt cx="830537" cy="1736892"/>
          </a:xfrm>
        </p:grpSpPr>
        <p:sp>
          <p:nvSpPr>
            <p:cNvPr id="60" name="Oval 59"/>
            <p:cNvSpPr/>
            <p:nvPr/>
          </p:nvSpPr>
          <p:spPr>
            <a:xfrm>
              <a:off x="3954030" y="1643450"/>
              <a:ext cx="573248" cy="5732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954030" y="2202210"/>
              <a:ext cx="573248" cy="5732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22935" y="1622793"/>
              <a:ext cx="665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 smtClean="0"/>
                <a:t>4</a:t>
              </a:r>
              <a:endParaRPr lang="en-CA" sz="36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57047" y="2217497"/>
              <a:ext cx="609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5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949130" y="2773055"/>
              <a:ext cx="573248" cy="5732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33983" y="2738878"/>
              <a:ext cx="4035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 smtClean="0"/>
                <a:t>6</a:t>
              </a:r>
              <a:endParaRPr lang="en-CA" sz="3200" b="1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835840" y="1609411"/>
              <a:ext cx="788111" cy="173689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94933" y="865781"/>
            <a:ext cx="1920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Schedule</a:t>
            </a:r>
            <a:endParaRPr lang="en-CA" sz="3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41483" y="817465"/>
            <a:ext cx="2646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Chained DFG</a:t>
            </a:r>
            <a:endParaRPr lang="en-CA" sz="3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374269" y="1343043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76394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794</Words>
  <Application>Microsoft Office PowerPoint</Application>
  <PresentationFormat>On-screen Show (4:3)</PresentationFormat>
  <Paragraphs>327</Paragraphs>
  <Slides>25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CHAINSAW Von-Neumann Accelerators To  Leverage Fused Instruction Chains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CHAINSAW Von-Neumman Accelerators To Leaverage Fused Instruction Chains</dc:title>
  <dc:creator>Amirali Sharifian</dc:creator>
  <cp:lastModifiedBy>Amirali Sharifian</cp:lastModifiedBy>
  <cp:revision>118</cp:revision>
  <cp:lastPrinted>2016-10-13T17:35:24Z</cp:lastPrinted>
  <dcterms:created xsi:type="dcterms:W3CDTF">2016-10-13T19:06:54Z</dcterms:created>
  <dcterms:modified xsi:type="dcterms:W3CDTF">2016-11-25T06:47:12Z</dcterms:modified>
</cp:coreProperties>
</file>