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71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776227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Logistic Model coefficients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Chose to try a radial kernel and find the best model using tune()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Chose to try a radial kernel and find the best model using tune()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Perhaps some of these interests should be reduced into categories.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Corrplot illustrates the correlations between some variables.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annavictoria/speed-dating-experiment" TargetMode="External"/><Relationship Id="rId4" Type="http://schemas.openxmlformats.org/officeDocument/2006/relationships/hyperlink" Target="http://faculty.chicagobooth.edu/emir.kamenica/documents/genderDifferences.pdf"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 sz="4200"/>
              <a:t>What attributes influence the selection of a romantic partner?</a:t>
            </a:r>
          </a:p>
        </p:txBody>
      </p:sp>
      <p:sp>
        <p:nvSpPr>
          <p:cNvPr id="57" name="Shape 57"/>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 dirty="0">
                <a:solidFill>
                  <a:srgbClr val="F3F3F3"/>
                </a:solidFill>
              </a:rPr>
              <a:t>PREDICT 422 - Section 56 - Group 2</a:t>
            </a:r>
          </a:p>
          <a:p>
            <a:pPr lvl="0">
              <a:spcBef>
                <a:spcPts val="0"/>
              </a:spcBef>
              <a:buNone/>
            </a:pPr>
            <a:r>
              <a:rPr lang="en" dirty="0">
                <a:solidFill>
                  <a:srgbClr val="F3F3F3"/>
                </a:solidFill>
              </a:rPr>
              <a:t>Bruckner, Funk</a:t>
            </a:r>
            <a:r>
              <a:rPr lang="en" dirty="0" smtClean="0">
                <a:solidFill>
                  <a:srgbClr val="F3F3F3"/>
                </a:solidFill>
              </a:rPr>
              <a:t>, Sheets</a:t>
            </a:r>
            <a:r>
              <a:rPr lang="en-US" smtClean="0">
                <a:solidFill>
                  <a:srgbClr val="F3F3F3"/>
                </a:solidFill>
              </a:rPr>
              <a:t>, </a:t>
            </a:r>
            <a:r>
              <a:rPr lang="en-US" smtClean="0">
                <a:solidFill>
                  <a:srgbClr val="F3F3F3"/>
                </a:solidFill>
              </a:rPr>
              <a:t>Zimmerman</a:t>
            </a:r>
            <a:endParaRPr lang="en" dirty="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Stepwise Logistic</a:t>
            </a:r>
          </a:p>
        </p:txBody>
      </p:sp>
      <p:sp>
        <p:nvSpPr>
          <p:cNvPr id="115" name="Shape 115"/>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A majority of the variables are removed during the stepwise variable selection process.</a:t>
            </a:r>
          </a:p>
          <a:p>
            <a:pPr marL="457200" lvl="0" indent="-317500" rtl="0">
              <a:spcBef>
                <a:spcPts val="1200"/>
              </a:spcBef>
              <a:spcAft>
                <a:spcPts val="1100"/>
              </a:spcAft>
              <a:buSzPct val="100000"/>
            </a:pPr>
            <a:r>
              <a:rPr lang="en" sz="1400"/>
              <a:t>Additionally, observing the variance inflation factors of the remaining variables in the stepwise logistic model, all of the attributes representing what the participants believe the opposite sex thinks is important have values well above 10 and will be removed from the final model.</a:t>
            </a:r>
          </a:p>
          <a:p>
            <a:pPr lvl="0" rtl="0">
              <a:spcBef>
                <a:spcPts val="1200"/>
              </a:spcBef>
              <a:spcAft>
                <a:spcPts val="1100"/>
              </a:spcAft>
              <a:buNone/>
            </a:pPr>
            <a:endParaRPr sz="1400"/>
          </a:p>
        </p:txBody>
      </p:sp>
      <p:pic>
        <p:nvPicPr>
          <p:cNvPr id="116" name="Shape 116" descr="Screen Shot 2016-11-21 at 3.27.27 PM.png"/>
          <p:cNvPicPr preferRelativeResize="0"/>
          <p:nvPr/>
        </p:nvPicPr>
        <p:blipFill>
          <a:blip r:embed="rId3">
            <a:alphaModFix/>
          </a:blip>
          <a:stretch>
            <a:fillRect/>
          </a:stretch>
        </p:blipFill>
        <p:spPr>
          <a:xfrm>
            <a:off x="607174" y="3345812"/>
            <a:ext cx="8225125" cy="1223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Stepwise Logistic</a:t>
            </a:r>
          </a:p>
        </p:txBody>
      </p:sp>
      <p:sp>
        <p:nvSpPr>
          <p:cNvPr id="122" name="Shape 122"/>
          <p:cNvSpPr txBox="1">
            <a:spLocks noGrp="1"/>
          </p:cNvSpPr>
          <p:nvPr>
            <p:ph type="body" idx="1"/>
          </p:nvPr>
        </p:nvSpPr>
        <p:spPr>
          <a:xfrm>
            <a:off x="311700" y="1228675"/>
            <a:ext cx="41820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Using a threshold of 0.35, an optimal accuracy can be achieved at 83.9%.</a:t>
            </a:r>
          </a:p>
          <a:p>
            <a:pPr marL="457200" lvl="0" indent="-317500" rtl="0">
              <a:spcBef>
                <a:spcPts val="1200"/>
              </a:spcBef>
              <a:spcAft>
                <a:spcPts val="1100"/>
              </a:spcAft>
              <a:buSzPct val="100000"/>
            </a:pPr>
            <a:r>
              <a:rPr lang="en" sz="1400"/>
              <a:t>The sensitivity is AWFUL for this model.</a:t>
            </a:r>
          </a:p>
          <a:p>
            <a:pPr marL="914400" lvl="1" indent="-317500" rtl="0">
              <a:spcBef>
                <a:spcPts val="1200"/>
              </a:spcBef>
              <a:spcAft>
                <a:spcPts val="1100"/>
              </a:spcAft>
              <a:buSzPct val="100000"/>
            </a:pPr>
            <a:r>
              <a:rPr lang="en"/>
              <a:t>It basically cannot seem to find any separating features to distinguish a match. </a:t>
            </a:r>
          </a:p>
        </p:txBody>
      </p:sp>
      <p:pic>
        <p:nvPicPr>
          <p:cNvPr id="123" name="Shape 123" descr="Screen Shot 2016-11-21 at 3.49.36 PM.png"/>
          <p:cNvPicPr preferRelativeResize="0"/>
          <p:nvPr/>
        </p:nvPicPr>
        <p:blipFill>
          <a:blip r:embed="rId3">
            <a:alphaModFix/>
          </a:blip>
          <a:stretch>
            <a:fillRect/>
          </a:stretch>
        </p:blipFill>
        <p:spPr>
          <a:xfrm>
            <a:off x="4731575" y="349150"/>
            <a:ext cx="4100724" cy="4445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descr="Screen Shot 2016-11-21 at 3.51.32 PM.png"/>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KNN</a:t>
            </a:r>
          </a:p>
        </p:txBody>
      </p:sp>
      <p:sp>
        <p:nvSpPr>
          <p:cNvPr id="134" name="Shape 134"/>
          <p:cNvSpPr txBox="1">
            <a:spLocks noGrp="1"/>
          </p:cNvSpPr>
          <p:nvPr>
            <p:ph type="body" idx="1"/>
          </p:nvPr>
        </p:nvSpPr>
        <p:spPr>
          <a:xfrm>
            <a:off x="311700" y="1228675"/>
            <a:ext cx="36888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This model performs slightly better on the test set when using k=7.</a:t>
            </a:r>
          </a:p>
          <a:p>
            <a:pPr marL="457200" lvl="0" indent="-317500" rtl="0">
              <a:spcBef>
                <a:spcPts val="1200"/>
              </a:spcBef>
              <a:spcAft>
                <a:spcPts val="1100"/>
              </a:spcAft>
              <a:buSzPct val="100000"/>
            </a:pPr>
            <a:r>
              <a:rPr lang="en" sz="1400"/>
              <a:t>The model does really good at predicting a “no match” scenario, but is still struggling capturing the “match” scenario.</a:t>
            </a:r>
          </a:p>
          <a:p>
            <a:pPr marL="457200" lvl="0" indent="-317500" rtl="0">
              <a:spcBef>
                <a:spcPts val="1200"/>
              </a:spcBef>
              <a:spcAft>
                <a:spcPts val="1100"/>
              </a:spcAft>
              <a:buSzPct val="100000"/>
            </a:pPr>
            <a:r>
              <a:rPr lang="en" sz="1400"/>
              <a:t>83.9% accuracy is pretty good.</a:t>
            </a:r>
          </a:p>
        </p:txBody>
      </p:sp>
      <p:pic>
        <p:nvPicPr>
          <p:cNvPr id="135" name="Shape 135" descr="Screen Shot 2016-11-21 at 3.46.44 PM.png"/>
          <p:cNvPicPr preferRelativeResize="0"/>
          <p:nvPr/>
        </p:nvPicPr>
        <p:blipFill>
          <a:blip r:embed="rId3">
            <a:alphaModFix/>
          </a:blip>
          <a:stretch>
            <a:fillRect/>
          </a:stretch>
        </p:blipFill>
        <p:spPr>
          <a:xfrm>
            <a:off x="4098950" y="420225"/>
            <a:ext cx="4733350" cy="430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Random Forest</a:t>
            </a:r>
          </a:p>
        </p:txBody>
      </p:sp>
      <p:sp>
        <p:nvSpPr>
          <p:cNvPr id="141" name="Shape 141"/>
          <p:cNvSpPr txBox="1">
            <a:spLocks noGrp="1"/>
          </p:cNvSpPr>
          <p:nvPr>
            <p:ph type="body" idx="1"/>
          </p:nvPr>
        </p:nvSpPr>
        <p:spPr>
          <a:xfrm>
            <a:off x="311700" y="1228675"/>
            <a:ext cx="35355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This model performs slightly worse than the KNN approach at 82.9% test accuracy.</a:t>
            </a:r>
          </a:p>
          <a:p>
            <a:pPr marL="457200" lvl="0" indent="-317500" rtl="0">
              <a:spcBef>
                <a:spcPts val="1200"/>
              </a:spcBef>
              <a:spcAft>
                <a:spcPts val="1100"/>
              </a:spcAft>
              <a:buSzPct val="100000"/>
            </a:pPr>
            <a:r>
              <a:rPr lang="en" sz="1400"/>
              <a:t>Although accuracy is less than the logistic, it does a better job of predicting a match.</a:t>
            </a:r>
          </a:p>
        </p:txBody>
      </p:sp>
      <p:pic>
        <p:nvPicPr>
          <p:cNvPr id="142" name="Shape 142" descr="Screen Shot 2016-11-21 at 3.55.32 PM.png"/>
          <p:cNvPicPr preferRelativeResize="0"/>
          <p:nvPr/>
        </p:nvPicPr>
        <p:blipFill>
          <a:blip r:embed="rId3">
            <a:alphaModFix/>
          </a:blip>
          <a:stretch>
            <a:fillRect/>
          </a:stretch>
        </p:blipFill>
        <p:spPr>
          <a:xfrm>
            <a:off x="4370299" y="190537"/>
            <a:ext cx="4336275" cy="476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Random Forest Variable Importance</a:t>
            </a:r>
          </a:p>
        </p:txBody>
      </p:sp>
      <p:pic>
        <p:nvPicPr>
          <p:cNvPr id="148" name="Shape 148"/>
          <p:cNvPicPr preferRelativeResize="0"/>
          <p:nvPr/>
        </p:nvPicPr>
        <p:blipFill>
          <a:blip r:embed="rId3">
            <a:alphaModFix/>
          </a:blip>
          <a:stretch>
            <a:fillRect/>
          </a:stretch>
        </p:blipFill>
        <p:spPr>
          <a:xfrm>
            <a:off x="1160537" y="990820"/>
            <a:ext cx="6822925" cy="403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SVM Tuning</a:t>
            </a:r>
          </a:p>
        </p:txBody>
      </p:sp>
      <p:pic>
        <p:nvPicPr>
          <p:cNvPr id="154" name="Shape 154" descr="Screen Shot 2016-11-21 at 4.06.27 PM.png"/>
          <p:cNvPicPr preferRelativeResize="0"/>
          <p:nvPr/>
        </p:nvPicPr>
        <p:blipFill>
          <a:blip r:embed="rId3">
            <a:alphaModFix/>
          </a:blip>
          <a:stretch>
            <a:fillRect/>
          </a:stretch>
        </p:blipFill>
        <p:spPr>
          <a:xfrm>
            <a:off x="311700" y="1093851"/>
            <a:ext cx="8303550" cy="3882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SVM</a:t>
            </a:r>
          </a:p>
        </p:txBody>
      </p:sp>
      <p:pic>
        <p:nvPicPr>
          <p:cNvPr id="160" name="Shape 160" descr="Screen Shot 2016-11-21 at 4.10.20 PM.png"/>
          <p:cNvPicPr preferRelativeResize="0"/>
          <p:nvPr/>
        </p:nvPicPr>
        <p:blipFill>
          <a:blip r:embed="rId3">
            <a:alphaModFix/>
          </a:blip>
          <a:stretch>
            <a:fillRect/>
          </a:stretch>
        </p:blipFill>
        <p:spPr>
          <a:xfrm>
            <a:off x="4090150" y="91224"/>
            <a:ext cx="4863349" cy="4961050"/>
          </a:xfrm>
          <a:prstGeom prst="rect">
            <a:avLst/>
          </a:prstGeom>
          <a:noFill/>
          <a:ln>
            <a:noFill/>
          </a:ln>
        </p:spPr>
      </p:pic>
      <p:sp>
        <p:nvSpPr>
          <p:cNvPr id="161" name="Shape 161"/>
          <p:cNvSpPr txBox="1"/>
          <p:nvPr/>
        </p:nvSpPr>
        <p:spPr>
          <a:xfrm>
            <a:off x="291350" y="1210225"/>
            <a:ext cx="3630600" cy="3787500"/>
          </a:xfrm>
          <a:prstGeom prst="rect">
            <a:avLst/>
          </a:prstGeom>
          <a:noFill/>
          <a:ln>
            <a:noFill/>
          </a:ln>
        </p:spPr>
        <p:txBody>
          <a:bodyPr lIns="91425" tIns="91425" rIns="91425" bIns="91425" anchor="t" anchorCtr="0">
            <a:noAutofit/>
          </a:bodyPr>
          <a:lstStyle/>
          <a:p>
            <a:pPr marL="457200" lvl="0" indent="-228600" rtl="0">
              <a:lnSpc>
                <a:spcPct val="115000"/>
              </a:lnSpc>
              <a:spcBef>
                <a:spcPts val="1200"/>
              </a:spcBef>
              <a:spcAft>
                <a:spcPts val="1100"/>
              </a:spcAft>
              <a:buChar char="●"/>
            </a:pPr>
            <a:r>
              <a:rPr lang="en">
                <a:solidFill>
                  <a:schemeClr val="dk2"/>
                </a:solidFill>
                <a:latin typeface="Source Code Pro"/>
                <a:ea typeface="Source Code Pro"/>
                <a:cs typeface="Source Code Pro"/>
                <a:sym typeface="Source Code Pro"/>
              </a:rPr>
              <a:t>The support vector machine is comparable in that it has an accuracy of 83.3%.  However, it still is not very good at predicting our target class of “match”.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And the best model is...</a:t>
            </a:r>
          </a:p>
        </p:txBody>
      </p:sp>
      <p:sp>
        <p:nvSpPr>
          <p:cNvPr id="167" name="Shape 167"/>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Considering performance in terms of accuracy on the test set alone, one would most likely select the KNN classification model.</a:t>
            </a:r>
          </a:p>
          <a:p>
            <a:pPr marL="457200" lvl="0" indent="-317500" rtl="0">
              <a:spcBef>
                <a:spcPts val="1200"/>
              </a:spcBef>
              <a:spcAft>
                <a:spcPts val="1100"/>
              </a:spcAft>
              <a:buSzPct val="100000"/>
            </a:pPr>
            <a:r>
              <a:rPr lang="en" sz="1400"/>
              <a:t>However, considering the interpretability of the random forest (i.e having the variable importances to look back on), one might decide to sacrifice a little bit of accuracy for the insight into what lead an observation to be classified the way that it was.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Reflection/Summary/Conclusion</a:t>
            </a:r>
          </a:p>
        </p:txBody>
      </p:sp>
      <p:sp>
        <p:nvSpPr>
          <p:cNvPr id="173" name="Shape 17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The best model for accuracy isn’t always the most interpretable one.</a:t>
            </a:r>
          </a:p>
          <a:p>
            <a:pPr marL="457200" lvl="0" indent="-317500" rtl="0">
              <a:spcBef>
                <a:spcPts val="1200"/>
              </a:spcBef>
              <a:spcAft>
                <a:spcPts val="1100"/>
              </a:spcAft>
              <a:buSzPct val="100000"/>
            </a:pPr>
            <a:r>
              <a:rPr lang="en" sz="1400"/>
              <a:t>For support vector machines, it is helpful to leverage R’s parallel processing capabilities to speed things up.</a:t>
            </a:r>
          </a:p>
          <a:p>
            <a:pPr marL="457200" lvl="0" indent="-317500" rtl="0">
              <a:spcBef>
                <a:spcPts val="1200"/>
              </a:spcBef>
              <a:spcAft>
                <a:spcPts val="1100"/>
              </a:spcAft>
              <a:buSzPct val="100000"/>
            </a:pPr>
            <a:r>
              <a:rPr lang="en" sz="1400"/>
              <a:t>When the data is so heavily skewed towards one class, it throws a wrench into an otherwise classic classification problem.</a:t>
            </a:r>
          </a:p>
          <a:p>
            <a:pPr marL="457200" lvl="0" indent="-317500" rtl="0">
              <a:spcBef>
                <a:spcPts val="1200"/>
              </a:spcBef>
              <a:spcAft>
                <a:spcPts val="1100"/>
              </a:spcAft>
              <a:buSzPct val="100000"/>
            </a:pPr>
            <a:r>
              <a:rPr lang="en" sz="1400"/>
              <a:t>Although Gender was speculated as being a variable that impacts whether or not someone gets a match or not, it isn’t very important in the random forest and it’s not significant at all in the logistic regression.</a:t>
            </a:r>
          </a:p>
          <a:p>
            <a:pPr marL="457200" lvl="0" indent="-317500" rtl="0">
              <a:spcBef>
                <a:spcPts val="1200"/>
              </a:spcBef>
              <a:spcAft>
                <a:spcPts val="1100"/>
              </a:spcAft>
              <a:buSzPct val="100000"/>
            </a:pPr>
            <a:r>
              <a:rPr lang="en" sz="1400"/>
              <a:t>Doing this again, we would work on grouping the interests into components representing the category of interest.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786300"/>
          </a:xfrm>
          <a:prstGeom prst="rect">
            <a:avLst/>
          </a:prstGeom>
        </p:spPr>
        <p:txBody>
          <a:bodyPr lIns="91425" tIns="91425" rIns="91425" bIns="91425" anchor="t" anchorCtr="0">
            <a:noAutofit/>
          </a:bodyPr>
          <a:lstStyle/>
          <a:p>
            <a:pPr lvl="0" algn="ctr" rtl="0">
              <a:spcBef>
                <a:spcPts val="0"/>
              </a:spcBef>
              <a:buNone/>
            </a:pPr>
            <a:r>
              <a:rPr lang="en">
                <a:solidFill>
                  <a:srgbClr val="674EA7"/>
                </a:solidFill>
              </a:rPr>
              <a:t>Data</a:t>
            </a:r>
          </a:p>
          <a:p>
            <a:pPr lvl="0" algn="l">
              <a:spcBef>
                <a:spcPts val="0"/>
              </a:spcBef>
              <a:buNone/>
            </a:pPr>
            <a:endParaRPr/>
          </a:p>
        </p:txBody>
      </p:sp>
      <p:sp>
        <p:nvSpPr>
          <p:cNvPr id="63" name="Shape 63"/>
          <p:cNvSpPr txBox="1">
            <a:spLocks noGrp="1"/>
          </p:cNvSpPr>
          <p:nvPr>
            <p:ph type="body" idx="1"/>
          </p:nvPr>
        </p:nvSpPr>
        <p:spPr>
          <a:xfrm>
            <a:off x="311700" y="1079150"/>
            <a:ext cx="8520600" cy="3489600"/>
          </a:xfrm>
          <a:prstGeom prst="rect">
            <a:avLst/>
          </a:prstGeom>
        </p:spPr>
        <p:txBody>
          <a:bodyPr lIns="91425" tIns="91425" rIns="91425" bIns="91425" anchor="t" anchorCtr="0">
            <a:noAutofit/>
          </a:bodyPr>
          <a:lstStyle/>
          <a:p>
            <a:pPr marL="457200" lvl="0" indent="-228600" rtl="0">
              <a:spcBef>
                <a:spcPts val="0"/>
              </a:spcBef>
            </a:pPr>
            <a:r>
              <a:rPr lang="en"/>
              <a:t>Sourced from </a:t>
            </a:r>
            <a:r>
              <a:rPr lang="en" u="sng">
                <a:solidFill>
                  <a:schemeClr val="hlink"/>
                </a:solidFill>
                <a:hlinkClick r:id="rId3"/>
              </a:rPr>
              <a:t>Kaggle</a:t>
            </a:r>
          </a:p>
          <a:p>
            <a:pPr lvl="0">
              <a:spcBef>
                <a:spcPts val="0"/>
              </a:spcBef>
              <a:buNone/>
            </a:pPr>
            <a:endParaRPr/>
          </a:p>
          <a:p>
            <a:pPr marL="457200" lvl="0" indent="-228600" rtl="0">
              <a:spcBef>
                <a:spcPts val="0"/>
              </a:spcBef>
            </a:pPr>
            <a:r>
              <a:rPr lang="en"/>
              <a:t>Compiled by Columbia Business School professors Ray Fisman and Sheena Iyengar for their </a:t>
            </a:r>
            <a:r>
              <a:rPr lang="en" u="sng">
                <a:solidFill>
                  <a:schemeClr val="hlink"/>
                </a:solidFill>
                <a:hlinkClick r:id="rId4"/>
              </a:rPr>
              <a:t>paper</a:t>
            </a:r>
            <a:r>
              <a:rPr lang="en"/>
              <a:t> title “Gender Differences in Mate Selection: Evidence From a Speed Dating Experiment.”</a:t>
            </a:r>
          </a:p>
          <a:p>
            <a:pPr lvl="0" rtl="0">
              <a:spcBef>
                <a:spcPts val="1200"/>
              </a:spcBef>
              <a:spcAft>
                <a:spcPts val="11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Code</a:t>
            </a:r>
          </a:p>
        </p:txBody>
      </p:sp>
      <p:sp>
        <p:nvSpPr>
          <p:cNvPr id="179" name="Shape 17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317500" rtl="0">
              <a:spcBef>
                <a:spcPts val="1200"/>
              </a:spcBef>
              <a:spcAft>
                <a:spcPts val="1100"/>
              </a:spcAft>
              <a:buSzPct val="100000"/>
            </a:pPr>
            <a:r>
              <a:rPr lang="en" sz="1400"/>
              <a:t>Full project code can be found here: https://github.com/amsheets/PREDICT422_GroupECProject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solidFill>
                  <a:srgbClr val="674EA7"/>
                </a:solidFill>
              </a:rPr>
              <a:t>Additional Data Info</a:t>
            </a:r>
          </a:p>
        </p:txBody>
      </p:sp>
      <p:sp>
        <p:nvSpPr>
          <p:cNvPr id="69" name="Shape 6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317500">
              <a:spcBef>
                <a:spcPts val="1200"/>
              </a:spcBef>
              <a:spcAft>
                <a:spcPts val="1100"/>
              </a:spcAft>
              <a:buSzPct val="100000"/>
            </a:pPr>
            <a:r>
              <a:rPr lang="en" sz="1400">
                <a:solidFill>
                  <a:srgbClr val="47494D"/>
                </a:solidFill>
                <a:highlight>
                  <a:srgbClr val="FFFFFF"/>
                </a:highlight>
              </a:rPr>
              <a:t>Data was gathered from participants in experimental speed dating events from 2002-2004. During the events, the attendees would have a four minute "first date" with every other participant of the opposite sex. At the end of their four minutes, participants were asked if they would like to see their date again. They were also asked to rate their date on six attributes: Attractiveness, Sincerity, Intelligence, Fun, Ambition, and Shared Interests.</a:t>
            </a:r>
          </a:p>
          <a:p>
            <a:pPr marL="457200" lvl="0" indent="-317500">
              <a:spcBef>
                <a:spcPts val="1200"/>
              </a:spcBef>
              <a:spcAft>
                <a:spcPts val="1100"/>
              </a:spcAft>
              <a:buSzPct val="100000"/>
            </a:pPr>
            <a:r>
              <a:rPr lang="en" sz="1400">
                <a:solidFill>
                  <a:srgbClr val="47494D"/>
                </a:solidFill>
                <a:highlight>
                  <a:srgbClr val="FFFFFF"/>
                </a:highlight>
              </a:rPr>
              <a:t>The dataset also includes questionnaire data gathered from participants at different points in the process. These fields include: demographics, dating habits, self-perception across key attributes, beliefs on what others find valuable in a mate, and lifestyle information. See the Speed Dating Data Key document below for details.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EDA - initial findings</a:t>
            </a:r>
          </a:p>
        </p:txBody>
      </p:sp>
      <p:sp>
        <p:nvSpPr>
          <p:cNvPr id="75" name="Shape 75"/>
          <p:cNvSpPr txBox="1">
            <a:spLocks noGrp="1"/>
          </p:cNvSpPr>
          <p:nvPr>
            <p:ph type="body" idx="1"/>
          </p:nvPr>
        </p:nvSpPr>
        <p:spPr>
          <a:xfrm>
            <a:off x="311700" y="1030950"/>
            <a:ext cx="8520600" cy="3537900"/>
          </a:xfrm>
          <a:prstGeom prst="rect">
            <a:avLst/>
          </a:prstGeom>
        </p:spPr>
        <p:txBody>
          <a:bodyPr lIns="91425" tIns="91425" rIns="91425" bIns="91425" anchor="t" anchorCtr="0">
            <a:noAutofit/>
          </a:bodyPr>
          <a:lstStyle/>
          <a:p>
            <a:pPr marL="457200" lvl="0" indent="-330200" rtl="0">
              <a:spcBef>
                <a:spcPts val="1200"/>
              </a:spcBef>
              <a:spcAft>
                <a:spcPts val="1100"/>
              </a:spcAft>
              <a:buSzPct val="100000"/>
            </a:pPr>
            <a:r>
              <a:rPr lang="en" sz="1600"/>
              <a:t>There was not a single line of data that was “complete”.</a:t>
            </a:r>
          </a:p>
          <a:p>
            <a:pPr marL="914400" lvl="1" indent="-317500" rtl="0">
              <a:spcBef>
                <a:spcPts val="1200"/>
              </a:spcBef>
              <a:spcAft>
                <a:spcPts val="1100"/>
              </a:spcAft>
              <a:buSzPct val="100000"/>
            </a:pPr>
            <a:r>
              <a:rPr lang="en"/>
              <a:t>Lots of missing data!</a:t>
            </a:r>
          </a:p>
          <a:p>
            <a:pPr marL="914400" lvl="1" indent="-228600" rtl="0">
              <a:spcBef>
                <a:spcPts val="1200"/>
              </a:spcBef>
              <a:spcAft>
                <a:spcPts val="1100"/>
              </a:spcAft>
            </a:pPr>
            <a:r>
              <a:rPr lang="en"/>
              <a:t>Noticed that for a majority of the follow up questions, the data was missing at a higher rate.</a:t>
            </a:r>
          </a:p>
          <a:p>
            <a:pPr marL="914400" lvl="1" indent="-228600" rtl="0">
              <a:spcBef>
                <a:spcPts val="1200"/>
              </a:spcBef>
              <a:spcAft>
                <a:spcPts val="1100"/>
              </a:spcAft>
            </a:pPr>
            <a:r>
              <a:rPr lang="en"/>
              <a:t>For simplicity’s sake, decided to focus on variables gathered through the pre-date survey.</a:t>
            </a:r>
          </a:p>
          <a:p>
            <a:pPr marL="1371600" lvl="2" indent="-228600" rtl="0">
              <a:spcBef>
                <a:spcPts val="1200"/>
              </a:spcBef>
              <a:spcAft>
                <a:spcPts val="1100"/>
              </a:spcAft>
            </a:pPr>
            <a:r>
              <a:rPr lang="en"/>
              <a:t>Demographics, interests, attributes they find important.</a:t>
            </a:r>
          </a:p>
          <a:p>
            <a:pPr marL="914400" lvl="1" indent="-228600" rtl="0">
              <a:spcBef>
                <a:spcPts val="1200"/>
              </a:spcBef>
              <a:spcAft>
                <a:spcPts val="1100"/>
              </a:spcAft>
            </a:pPr>
            <a:r>
              <a:rPr lang="en"/>
              <a:t>Additionally, limited to only the waves that used the same preference scale (score from 1-100)</a:t>
            </a:r>
          </a:p>
          <a:p>
            <a:pPr marL="914400" lvl="1" indent="-228600" rtl="0">
              <a:spcBef>
                <a:spcPts val="1200"/>
              </a:spcBef>
              <a:spcAft>
                <a:spcPts val="1100"/>
              </a:spcAft>
            </a:pPr>
            <a:r>
              <a:rPr lang="en"/>
              <a:t>Performed listwise deletion instead of imputation to handle missing.</a:t>
            </a:r>
          </a:p>
          <a:p>
            <a:pPr marL="457200" lvl="0" indent="-330200" rtl="0">
              <a:spcBef>
                <a:spcPts val="1200"/>
              </a:spcBef>
              <a:spcAft>
                <a:spcPts val="1100"/>
              </a:spcAft>
              <a:buSzPct val="100000"/>
            </a:pPr>
            <a:r>
              <a:rPr lang="en" sz="1600"/>
              <a:t>Data went from 8378 rows with 195 variables (sparsely populated) to 6521 rows with 51 variables (complete).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solidFill>
                  <a:srgbClr val="674EA7"/>
                </a:solidFill>
              </a:rPr>
              <a:t>EDA - Response </a:t>
            </a:r>
          </a:p>
          <a:p>
            <a:pPr lvl="0" rtl="0">
              <a:spcBef>
                <a:spcPts val="0"/>
              </a:spcBef>
              <a:buNone/>
            </a:pPr>
            <a:r>
              <a:rPr lang="en">
                <a:solidFill>
                  <a:srgbClr val="674EA7"/>
                </a:solidFill>
              </a:rPr>
              <a:t>           Variable</a:t>
            </a:r>
          </a:p>
        </p:txBody>
      </p:sp>
      <p:pic>
        <p:nvPicPr>
          <p:cNvPr id="81" name="Shape 81"/>
          <p:cNvPicPr preferRelativeResize="0"/>
          <p:nvPr/>
        </p:nvPicPr>
        <p:blipFill>
          <a:blip r:embed="rId3">
            <a:alphaModFix/>
          </a:blip>
          <a:stretch>
            <a:fillRect/>
          </a:stretch>
        </p:blipFill>
        <p:spPr>
          <a:xfrm>
            <a:off x="3485025" y="573100"/>
            <a:ext cx="5275322" cy="4178199"/>
          </a:xfrm>
          <a:prstGeom prst="rect">
            <a:avLst/>
          </a:prstGeom>
          <a:noFill/>
          <a:ln>
            <a:noFill/>
          </a:ln>
        </p:spPr>
      </p:pic>
      <p:sp>
        <p:nvSpPr>
          <p:cNvPr id="82" name="Shape 82"/>
          <p:cNvSpPr txBox="1"/>
          <p:nvPr/>
        </p:nvSpPr>
        <p:spPr>
          <a:xfrm>
            <a:off x="302550" y="1736900"/>
            <a:ext cx="3070500" cy="3092700"/>
          </a:xfrm>
          <a:prstGeom prst="rect">
            <a:avLst/>
          </a:prstGeom>
          <a:noFill/>
          <a:ln>
            <a:noFill/>
          </a:ln>
        </p:spPr>
        <p:txBody>
          <a:bodyPr lIns="91425" tIns="91425" rIns="91425" bIns="91425" anchor="t" anchorCtr="0">
            <a:noAutofit/>
          </a:bodyPr>
          <a:lstStyle/>
          <a:p>
            <a:pPr marL="457200" lvl="0" indent="-228600" rtl="0">
              <a:lnSpc>
                <a:spcPct val="115000"/>
              </a:lnSpc>
              <a:spcBef>
                <a:spcPts val="1200"/>
              </a:spcBef>
              <a:spcAft>
                <a:spcPts val="1100"/>
              </a:spcAft>
              <a:buChar char="●"/>
            </a:pPr>
            <a:r>
              <a:rPr lang="en">
                <a:solidFill>
                  <a:schemeClr val="dk2"/>
                </a:solidFill>
                <a:latin typeface="Source Code Pro"/>
                <a:ea typeface="Source Code Pro"/>
                <a:cs typeface="Source Code Pro"/>
                <a:sym typeface="Source Code Pro"/>
              </a:rPr>
              <a:t>Much fewer matches than non-matches.</a:t>
            </a:r>
          </a:p>
          <a:p>
            <a:pPr marL="457200" lvl="0" indent="-228600" rtl="0">
              <a:lnSpc>
                <a:spcPct val="115000"/>
              </a:lnSpc>
              <a:spcBef>
                <a:spcPts val="1200"/>
              </a:spcBef>
              <a:spcAft>
                <a:spcPts val="1100"/>
              </a:spcAft>
              <a:buClr>
                <a:schemeClr val="dk2"/>
              </a:buClr>
              <a:buFont typeface="Source Code Pro"/>
              <a:buChar char="●"/>
            </a:pPr>
            <a:r>
              <a:rPr lang="en">
                <a:solidFill>
                  <a:schemeClr val="dk2"/>
                </a:solidFill>
                <a:latin typeface="Source Code Pro"/>
                <a:ea typeface="Source Code Pro"/>
                <a:cs typeface="Source Code Pro"/>
                <a:sym typeface="Source Code Pro"/>
              </a:rPr>
              <a:t>As we’ll see in the end results, this greatly impacts our model’s ability to successfully predict whether a date will end in a match.</a:t>
            </a:r>
          </a:p>
          <a:p>
            <a:pPr marL="457200" lvl="0" indent="-228600" rtl="0">
              <a:lnSpc>
                <a:spcPct val="115000"/>
              </a:lnSpc>
              <a:spcBef>
                <a:spcPts val="1200"/>
              </a:spcBef>
              <a:spcAft>
                <a:spcPts val="1100"/>
              </a:spcAft>
              <a:buClr>
                <a:schemeClr val="dk2"/>
              </a:buClr>
              <a:buFont typeface="Source Code Pro"/>
              <a:buChar char="●"/>
            </a:pPr>
            <a:r>
              <a:rPr lang="en">
                <a:solidFill>
                  <a:schemeClr val="dk2"/>
                </a:solidFill>
                <a:latin typeface="Source Code Pro"/>
                <a:ea typeface="Source Code Pro"/>
                <a:cs typeface="Source Code Pro"/>
                <a:sym typeface="Source Code Pro"/>
              </a:rPr>
              <a:t>Classification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t>E</a:t>
            </a:r>
            <a:r>
              <a:rPr lang="en">
                <a:solidFill>
                  <a:srgbClr val="674EA7"/>
                </a:solidFill>
              </a:rPr>
              <a:t>DA - Input Variables</a:t>
            </a:r>
          </a:p>
        </p:txBody>
      </p:sp>
      <p:sp>
        <p:nvSpPr>
          <p:cNvPr id="88" name="Shape 88"/>
          <p:cNvSpPr txBox="1"/>
          <p:nvPr/>
        </p:nvSpPr>
        <p:spPr>
          <a:xfrm>
            <a:off x="302550" y="1093850"/>
            <a:ext cx="3070500" cy="3735600"/>
          </a:xfrm>
          <a:prstGeom prst="rect">
            <a:avLst/>
          </a:prstGeom>
          <a:noFill/>
          <a:ln>
            <a:noFill/>
          </a:ln>
        </p:spPr>
        <p:txBody>
          <a:bodyPr lIns="91425" tIns="91425" rIns="91425" bIns="91425" anchor="t" anchorCtr="0">
            <a:noAutofit/>
          </a:bodyPr>
          <a:lstStyle/>
          <a:p>
            <a:pPr marL="457200" lvl="0" indent="-298450" rtl="0">
              <a:lnSpc>
                <a:spcPct val="115000"/>
              </a:lnSpc>
              <a:spcBef>
                <a:spcPts val="1200"/>
              </a:spcBef>
              <a:spcAft>
                <a:spcPts val="1100"/>
              </a:spcAft>
              <a:buSzPct val="100000"/>
              <a:buChar char="●"/>
            </a:pPr>
            <a:r>
              <a:rPr lang="en" sz="1100">
                <a:solidFill>
                  <a:schemeClr val="dk2"/>
                </a:solidFill>
                <a:latin typeface="Source Code Pro"/>
                <a:ea typeface="Source Code Pro"/>
                <a:cs typeface="Source Code Pro"/>
                <a:sym typeface="Source Code Pro"/>
              </a:rPr>
              <a:t>Demographics: gender, age of participant, age of partner, race of participant, race of partner</a:t>
            </a:r>
          </a:p>
          <a:p>
            <a:pPr marL="457200" lvl="0" indent="-298450" rtl="0">
              <a:lnSpc>
                <a:spcPct val="115000"/>
              </a:lnSpc>
              <a:spcBef>
                <a:spcPts val="1200"/>
              </a:spcBef>
              <a:spcAft>
                <a:spcPts val="1100"/>
              </a:spcAft>
              <a:buSzPct val="100000"/>
              <a:buChar char="●"/>
            </a:pPr>
            <a:r>
              <a:rPr lang="en" sz="1100">
                <a:solidFill>
                  <a:schemeClr val="dk2"/>
                </a:solidFill>
                <a:latin typeface="Source Code Pro"/>
                <a:ea typeface="Source Code Pro"/>
                <a:cs typeface="Source Code Pro"/>
                <a:sym typeface="Source Code Pro"/>
              </a:rPr>
              <a:t>Initial Correlation between interests</a:t>
            </a:r>
          </a:p>
          <a:p>
            <a:pPr marL="457200" lvl="0" indent="-298450" rtl="0">
              <a:lnSpc>
                <a:spcPct val="115000"/>
              </a:lnSpc>
              <a:spcBef>
                <a:spcPts val="1200"/>
              </a:spcBef>
              <a:spcAft>
                <a:spcPts val="1100"/>
              </a:spcAft>
              <a:buClr>
                <a:schemeClr val="dk2"/>
              </a:buClr>
              <a:buSzPct val="100000"/>
              <a:buFont typeface="Source Code Pro"/>
              <a:buChar char="●"/>
            </a:pPr>
            <a:r>
              <a:rPr lang="en" sz="1100">
                <a:solidFill>
                  <a:schemeClr val="dk2"/>
                </a:solidFill>
                <a:latin typeface="Source Code Pro"/>
                <a:ea typeface="Source Code Pro"/>
                <a:cs typeface="Source Code Pro"/>
                <a:sym typeface="Source Code Pro"/>
              </a:rPr>
              <a:t>How frequently the participants goes out, on dates &amp; generally.</a:t>
            </a:r>
          </a:p>
          <a:p>
            <a:pPr marL="457200" lvl="0" indent="-298450" rtl="0">
              <a:lnSpc>
                <a:spcPct val="115000"/>
              </a:lnSpc>
              <a:spcBef>
                <a:spcPts val="1200"/>
              </a:spcBef>
              <a:spcAft>
                <a:spcPts val="1100"/>
              </a:spcAft>
              <a:buClr>
                <a:schemeClr val="dk2"/>
              </a:buClr>
              <a:buSzPct val="100000"/>
              <a:buFont typeface="Source Code Pro"/>
              <a:buChar char="●"/>
            </a:pPr>
            <a:r>
              <a:rPr lang="en" sz="1100">
                <a:solidFill>
                  <a:schemeClr val="dk2"/>
                </a:solidFill>
                <a:latin typeface="Source Code Pro"/>
                <a:ea typeface="Source Code Pro"/>
                <a:cs typeface="Source Code Pro"/>
                <a:sym typeface="Source Code Pro"/>
              </a:rPr>
              <a:t>What participant is looking for: Date, Meet people, etc.</a:t>
            </a:r>
          </a:p>
          <a:p>
            <a:pPr marL="457200" lvl="0" indent="-298450" rtl="0">
              <a:lnSpc>
                <a:spcPct val="115000"/>
              </a:lnSpc>
              <a:spcBef>
                <a:spcPts val="1200"/>
              </a:spcBef>
              <a:spcAft>
                <a:spcPts val="1100"/>
              </a:spcAft>
              <a:buClr>
                <a:schemeClr val="dk2"/>
              </a:buClr>
              <a:buSzPct val="100000"/>
              <a:buFont typeface="Source Code Pro"/>
              <a:buChar char="●"/>
            </a:pPr>
            <a:r>
              <a:rPr lang="en" sz="1100">
                <a:solidFill>
                  <a:schemeClr val="dk2"/>
                </a:solidFill>
                <a:latin typeface="Source Code Pro"/>
                <a:ea typeface="Source Code Pro"/>
                <a:cs typeface="Source Code Pro"/>
                <a:sym typeface="Source Code Pro"/>
              </a:rPr>
              <a:t>Interests: For example, sports</a:t>
            </a:r>
          </a:p>
          <a:p>
            <a:pPr marL="457200" lvl="0" indent="-298450" rtl="0">
              <a:lnSpc>
                <a:spcPct val="115000"/>
              </a:lnSpc>
              <a:spcBef>
                <a:spcPts val="1200"/>
              </a:spcBef>
              <a:spcAft>
                <a:spcPts val="1100"/>
              </a:spcAft>
              <a:buClr>
                <a:schemeClr val="dk2"/>
              </a:buClr>
              <a:buSzPct val="100000"/>
              <a:buFont typeface="Source Code Pro"/>
              <a:buChar char="●"/>
            </a:pPr>
            <a:r>
              <a:rPr lang="en" sz="1100">
                <a:solidFill>
                  <a:schemeClr val="dk2"/>
                </a:solidFill>
                <a:latin typeface="Source Code Pro"/>
                <a:ea typeface="Source Code Pro"/>
                <a:cs typeface="Source Code Pro"/>
                <a:sym typeface="Source Code Pro"/>
              </a:rPr>
              <a:t>What the participants looks for in the opposite sex.</a:t>
            </a:r>
          </a:p>
          <a:p>
            <a:pPr marL="457200" lvl="0" indent="-298450" rtl="0">
              <a:lnSpc>
                <a:spcPct val="115000"/>
              </a:lnSpc>
              <a:spcBef>
                <a:spcPts val="1200"/>
              </a:spcBef>
              <a:spcAft>
                <a:spcPts val="1100"/>
              </a:spcAft>
              <a:buClr>
                <a:schemeClr val="dk2"/>
              </a:buClr>
              <a:buSzPct val="100000"/>
              <a:buFont typeface="Source Code Pro"/>
              <a:buChar char="●"/>
            </a:pPr>
            <a:r>
              <a:rPr lang="en" sz="1100">
                <a:solidFill>
                  <a:schemeClr val="dk2"/>
                </a:solidFill>
                <a:latin typeface="Source Code Pro"/>
                <a:ea typeface="Source Code Pro"/>
                <a:cs typeface="Source Code Pro"/>
                <a:sym typeface="Source Code Pro"/>
              </a:rPr>
              <a:t>What the participants thinks the opposite sex looks for.</a:t>
            </a:r>
          </a:p>
          <a:p>
            <a:pPr marL="457200" lvl="0" indent="-298450" rtl="0">
              <a:lnSpc>
                <a:spcPct val="115000"/>
              </a:lnSpc>
              <a:spcBef>
                <a:spcPts val="1200"/>
              </a:spcBef>
              <a:spcAft>
                <a:spcPts val="1100"/>
              </a:spcAft>
              <a:buClr>
                <a:schemeClr val="dk2"/>
              </a:buClr>
              <a:buSzPct val="100000"/>
              <a:buFont typeface="Source Code Pro"/>
              <a:buChar char="●"/>
            </a:pPr>
            <a:r>
              <a:rPr lang="en" sz="1100">
                <a:solidFill>
                  <a:schemeClr val="dk2"/>
                </a:solidFill>
                <a:latin typeface="Source Code Pro"/>
                <a:ea typeface="Source Code Pro"/>
                <a:cs typeface="Source Code Pro"/>
                <a:sym typeface="Source Code Pro"/>
              </a:rPr>
              <a:t>What participant thinks of themselves.</a:t>
            </a:r>
          </a:p>
        </p:txBody>
      </p:sp>
      <p:pic>
        <p:nvPicPr>
          <p:cNvPr id="89" name="Shape 89"/>
          <p:cNvPicPr preferRelativeResize="0"/>
          <p:nvPr/>
        </p:nvPicPr>
        <p:blipFill>
          <a:blip r:embed="rId3">
            <a:alphaModFix/>
          </a:blip>
          <a:stretch>
            <a:fillRect/>
          </a:stretch>
        </p:blipFill>
        <p:spPr>
          <a:xfrm>
            <a:off x="3533725" y="292862"/>
            <a:ext cx="2702349" cy="2140323"/>
          </a:xfrm>
          <a:prstGeom prst="rect">
            <a:avLst/>
          </a:prstGeom>
          <a:noFill/>
          <a:ln>
            <a:noFill/>
          </a:ln>
        </p:spPr>
      </p:pic>
      <p:pic>
        <p:nvPicPr>
          <p:cNvPr id="90" name="Shape 90"/>
          <p:cNvPicPr preferRelativeResize="0"/>
          <p:nvPr/>
        </p:nvPicPr>
        <p:blipFill>
          <a:blip r:embed="rId4">
            <a:alphaModFix/>
          </a:blip>
          <a:stretch>
            <a:fillRect/>
          </a:stretch>
        </p:blipFill>
        <p:spPr>
          <a:xfrm>
            <a:off x="6205400" y="292850"/>
            <a:ext cx="2763700" cy="2188940"/>
          </a:xfrm>
          <a:prstGeom prst="rect">
            <a:avLst/>
          </a:prstGeom>
          <a:noFill/>
          <a:ln>
            <a:noFill/>
          </a:ln>
        </p:spPr>
      </p:pic>
      <p:pic>
        <p:nvPicPr>
          <p:cNvPr id="91" name="Shape 91"/>
          <p:cNvPicPr preferRelativeResize="0"/>
          <p:nvPr/>
        </p:nvPicPr>
        <p:blipFill>
          <a:blip r:embed="rId5">
            <a:alphaModFix/>
          </a:blip>
          <a:stretch>
            <a:fillRect/>
          </a:stretch>
        </p:blipFill>
        <p:spPr>
          <a:xfrm>
            <a:off x="3441700" y="2685958"/>
            <a:ext cx="2763700" cy="2188940"/>
          </a:xfrm>
          <a:prstGeom prst="rect">
            <a:avLst/>
          </a:prstGeom>
          <a:noFill/>
          <a:ln>
            <a:noFill/>
          </a:ln>
        </p:spPr>
      </p:pic>
      <p:pic>
        <p:nvPicPr>
          <p:cNvPr id="92" name="Shape 92"/>
          <p:cNvPicPr preferRelativeResize="0"/>
          <p:nvPr/>
        </p:nvPicPr>
        <p:blipFill>
          <a:blip r:embed="rId6">
            <a:alphaModFix/>
          </a:blip>
          <a:stretch>
            <a:fillRect/>
          </a:stretch>
        </p:blipFill>
        <p:spPr>
          <a:xfrm>
            <a:off x="6205400" y="2685958"/>
            <a:ext cx="2763700" cy="21889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Analysis - Correlations</a:t>
            </a:r>
          </a:p>
        </p:txBody>
      </p:sp>
      <p:sp>
        <p:nvSpPr>
          <p:cNvPr id="98" name="Shape 98"/>
          <p:cNvSpPr txBox="1"/>
          <p:nvPr/>
        </p:nvSpPr>
        <p:spPr>
          <a:xfrm>
            <a:off x="302550" y="1093850"/>
            <a:ext cx="8258700" cy="3735600"/>
          </a:xfrm>
          <a:prstGeom prst="rect">
            <a:avLst/>
          </a:prstGeom>
          <a:noFill/>
          <a:ln>
            <a:noFill/>
          </a:ln>
        </p:spPr>
        <p:txBody>
          <a:bodyPr lIns="91425" tIns="91425" rIns="91425" bIns="91425" anchor="t" anchorCtr="0">
            <a:noAutofit/>
          </a:bodyPr>
          <a:lstStyle/>
          <a:p>
            <a:pPr marL="457200" lvl="0" indent="-330200" rtl="0">
              <a:lnSpc>
                <a:spcPct val="115000"/>
              </a:lnSpc>
              <a:spcBef>
                <a:spcPts val="1200"/>
              </a:spcBef>
              <a:spcAft>
                <a:spcPts val="1100"/>
              </a:spcAft>
              <a:buClr>
                <a:schemeClr val="dk2"/>
              </a:buClr>
              <a:buSzPct val="100000"/>
              <a:buFont typeface="Source Code Pro"/>
              <a:buChar char="●"/>
            </a:pPr>
            <a:r>
              <a:rPr lang="en" sz="1600">
                <a:solidFill>
                  <a:schemeClr val="dk2"/>
                </a:solidFill>
                <a:latin typeface="Source Code Pro"/>
                <a:ea typeface="Source Code Pro"/>
                <a:cs typeface="Source Code Pro"/>
                <a:sym typeface="Source Code Pro"/>
              </a:rPr>
              <a:t>No variables are even moderately correlated with the reponse variable, “match”.</a:t>
            </a:r>
          </a:p>
          <a:p>
            <a:pPr lvl="0" rtl="0">
              <a:lnSpc>
                <a:spcPct val="115000"/>
              </a:lnSpc>
              <a:spcBef>
                <a:spcPts val="1200"/>
              </a:spcBef>
              <a:spcAft>
                <a:spcPts val="1100"/>
              </a:spcAft>
              <a:buNone/>
            </a:pPr>
            <a:endParaRPr sz="1600">
              <a:solidFill>
                <a:schemeClr val="dk2"/>
              </a:solidFill>
              <a:latin typeface="Source Code Pro"/>
              <a:ea typeface="Source Code Pro"/>
              <a:cs typeface="Source Code Pro"/>
              <a:sym typeface="Source Code Pro"/>
            </a:endParaRPr>
          </a:p>
          <a:p>
            <a:pPr marL="457200" lvl="0" indent="-330200" rtl="0">
              <a:lnSpc>
                <a:spcPct val="115000"/>
              </a:lnSpc>
              <a:spcBef>
                <a:spcPts val="1200"/>
              </a:spcBef>
              <a:spcAft>
                <a:spcPts val="1100"/>
              </a:spcAft>
              <a:buClr>
                <a:schemeClr val="dk2"/>
              </a:buClr>
              <a:buSzPct val="100000"/>
              <a:buFont typeface="Source Code Pro"/>
              <a:buChar char="●"/>
            </a:pPr>
            <a:r>
              <a:rPr lang="en" sz="1600">
                <a:solidFill>
                  <a:schemeClr val="dk2"/>
                </a:solidFill>
                <a:latin typeface="Source Code Pro"/>
                <a:ea typeface="Source Code Pro"/>
                <a:cs typeface="Source Code Pro"/>
                <a:sym typeface="Source Code Pro"/>
              </a:rPr>
              <a:t>However, some variables are moderately correlated with one another:</a:t>
            </a:r>
          </a:p>
          <a:p>
            <a:pPr marL="914400" lvl="1" indent="-330200" rtl="0">
              <a:lnSpc>
                <a:spcPct val="115000"/>
              </a:lnSpc>
              <a:spcBef>
                <a:spcPts val="1200"/>
              </a:spcBef>
              <a:spcAft>
                <a:spcPts val="1100"/>
              </a:spcAft>
              <a:buClr>
                <a:schemeClr val="dk2"/>
              </a:buClr>
              <a:buSzPct val="100000"/>
              <a:buFont typeface="Source Code Pro"/>
              <a:buChar char="○"/>
            </a:pPr>
            <a:r>
              <a:rPr lang="en" sz="1600">
                <a:solidFill>
                  <a:schemeClr val="dk2"/>
                </a:solidFill>
                <a:latin typeface="Source Code Pro"/>
                <a:ea typeface="Source Code Pro"/>
                <a:cs typeface="Source Code Pro"/>
                <a:sym typeface="Source Code Pro"/>
              </a:rPr>
              <a:t>For example, if someone ranks art as an interest, they are likely to also be interested in museums and theater.  Same goes for music and concerts, and theater and movies.</a:t>
            </a:r>
          </a:p>
          <a:p>
            <a:pPr marL="914400" lvl="1" indent="-330200" rtl="0">
              <a:lnSpc>
                <a:spcPct val="115000"/>
              </a:lnSpc>
              <a:spcBef>
                <a:spcPts val="1200"/>
              </a:spcBef>
              <a:spcAft>
                <a:spcPts val="1100"/>
              </a:spcAft>
              <a:buClr>
                <a:schemeClr val="dk2"/>
              </a:buClr>
              <a:buSzPct val="100000"/>
              <a:buFont typeface="Source Code Pro"/>
              <a:buChar char="○"/>
            </a:pPr>
            <a:r>
              <a:rPr lang="en" sz="1600">
                <a:solidFill>
                  <a:schemeClr val="dk2"/>
                </a:solidFill>
                <a:latin typeface="Source Code Pro"/>
                <a:ea typeface="Source Code Pro"/>
                <a:cs typeface="Source Code Pro"/>
                <a:sym typeface="Source Code Pro"/>
              </a:rPr>
              <a:t>Additionally, if someone thinks the opposite sex finds sincerity important, they are likely to believe they do not find attractiveness important in their partner.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333147" y="0"/>
            <a:ext cx="8692858"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rtl="0">
              <a:spcBef>
                <a:spcPts val="0"/>
              </a:spcBef>
              <a:buNone/>
            </a:pPr>
            <a:r>
              <a:rPr lang="en">
                <a:solidFill>
                  <a:srgbClr val="674EA7"/>
                </a:solidFill>
              </a:rPr>
              <a:t>Modeling - Preparation</a:t>
            </a:r>
          </a:p>
        </p:txBody>
      </p:sp>
      <p:sp>
        <p:nvSpPr>
          <p:cNvPr id="109" name="Shape 10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1200"/>
              </a:spcBef>
              <a:spcAft>
                <a:spcPts val="1100"/>
              </a:spcAft>
            </a:pPr>
            <a:r>
              <a:rPr lang="en"/>
              <a:t>We are trying to predict whether a date will result in a “match” -- an outcome of 1 or 0.</a:t>
            </a:r>
          </a:p>
          <a:p>
            <a:pPr marL="457200" lvl="0" indent="-228600" rtl="0">
              <a:spcBef>
                <a:spcPts val="1200"/>
              </a:spcBef>
              <a:spcAft>
                <a:spcPts val="1100"/>
              </a:spcAft>
            </a:pPr>
            <a:r>
              <a:rPr lang="en"/>
              <a:t>Split data into train and test data sets.</a:t>
            </a:r>
          </a:p>
          <a:p>
            <a:pPr marL="914400" lvl="1" indent="-342900" rtl="0">
              <a:spcBef>
                <a:spcPts val="1200"/>
              </a:spcBef>
              <a:spcAft>
                <a:spcPts val="1100"/>
              </a:spcAft>
              <a:buSzPct val="100000"/>
            </a:pPr>
            <a:r>
              <a:rPr lang="en" sz="1800"/>
              <a:t>Train is approximately 75% of the data, test is the remaining 25%.</a:t>
            </a:r>
          </a:p>
          <a:p>
            <a:pPr marL="457200" lvl="0" indent="-342900" rtl="0">
              <a:spcBef>
                <a:spcPts val="1200"/>
              </a:spcBef>
              <a:spcAft>
                <a:spcPts val="1100"/>
              </a:spcAft>
              <a:buSzPct val="100000"/>
            </a:pPr>
            <a:r>
              <a:rPr lang="en"/>
              <a:t>Center and Scale data to have mean of 0 and stddev of 1</a:t>
            </a:r>
          </a:p>
          <a:p>
            <a:pPr marL="457200" lvl="0" indent="-342900" rtl="0">
              <a:spcBef>
                <a:spcPts val="1200"/>
              </a:spcBef>
              <a:spcAft>
                <a:spcPts val="1100"/>
              </a:spcAft>
              <a:buSzPct val="100000"/>
            </a:pPr>
            <a:r>
              <a:rPr lang="en"/>
              <a:t>Classification Techniques Attempted:</a:t>
            </a:r>
          </a:p>
          <a:p>
            <a:pPr marL="914400" lvl="1" indent="-228600" rtl="0">
              <a:spcBef>
                <a:spcPts val="1200"/>
              </a:spcBef>
              <a:spcAft>
                <a:spcPts val="1100"/>
              </a:spcAft>
            </a:pPr>
            <a:r>
              <a:rPr lang="en"/>
              <a:t>Logistic Regression using stepwise variable selection</a:t>
            </a:r>
          </a:p>
          <a:p>
            <a:pPr marL="914400" lvl="1" indent="-228600" rtl="0">
              <a:spcBef>
                <a:spcPts val="1200"/>
              </a:spcBef>
              <a:spcAft>
                <a:spcPts val="1100"/>
              </a:spcAft>
            </a:pPr>
            <a:r>
              <a:rPr lang="en"/>
              <a:t>K Nearest Neighbor Classification</a:t>
            </a:r>
          </a:p>
          <a:p>
            <a:pPr marL="914400" lvl="1" indent="-228600" rtl="0">
              <a:spcBef>
                <a:spcPts val="1200"/>
              </a:spcBef>
              <a:spcAft>
                <a:spcPts val="1100"/>
              </a:spcAft>
            </a:pPr>
            <a:r>
              <a:rPr lang="en"/>
              <a:t>Random Forest</a:t>
            </a:r>
          </a:p>
          <a:p>
            <a:pPr marL="914400" lvl="1" indent="-228600" rtl="0">
              <a:spcBef>
                <a:spcPts val="1200"/>
              </a:spcBef>
              <a:spcAft>
                <a:spcPts val="1100"/>
              </a:spcAft>
            </a:pPr>
            <a:r>
              <a:rPr lang="en"/>
              <a:t>Support Vector Machine</a:t>
            </a:r>
          </a:p>
        </p:txBody>
      </p:sp>
    </p:spTree>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1094</Words>
  <Application>Microsoft Macintosh PowerPoint</Application>
  <PresentationFormat>On-screen Show (16:9)</PresentationFormat>
  <Paragraphs>83</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Amatic SC</vt:lpstr>
      <vt:lpstr>Source Code Pro</vt:lpstr>
      <vt:lpstr>beach-day</vt:lpstr>
      <vt:lpstr>What attributes influence the selection of a romantic partner?</vt:lpstr>
      <vt:lpstr>Data </vt:lpstr>
      <vt:lpstr>Additional Data Info</vt:lpstr>
      <vt:lpstr>EDA - initial findings</vt:lpstr>
      <vt:lpstr>EDA - Response             Variable</vt:lpstr>
      <vt:lpstr>EDA - Input Variables</vt:lpstr>
      <vt:lpstr>Analysis - Correlations</vt:lpstr>
      <vt:lpstr>PowerPoint Presentation</vt:lpstr>
      <vt:lpstr>Modeling - Preparation</vt:lpstr>
      <vt:lpstr>Modeling: Stepwise Logistic</vt:lpstr>
      <vt:lpstr>Modeling: Stepwise Logistic</vt:lpstr>
      <vt:lpstr>PowerPoint Presentation</vt:lpstr>
      <vt:lpstr>Modeling: KNN</vt:lpstr>
      <vt:lpstr>Modeling: Random Forest</vt:lpstr>
      <vt:lpstr>Modeling: Random Forest Variable Importance</vt:lpstr>
      <vt:lpstr>Modeling: SVM Tuning</vt:lpstr>
      <vt:lpstr>Modeling: SVM</vt:lpstr>
      <vt:lpstr>And the best model is...</vt:lpstr>
      <vt:lpstr>Reflection/Summary/Conclusion</vt:lpstr>
      <vt:lpstr>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attributes influence the selection of a romantic partner?</dc:title>
  <cp:lastModifiedBy>Anna Sheets</cp:lastModifiedBy>
  <cp:revision>1</cp:revision>
  <dcterms:modified xsi:type="dcterms:W3CDTF">2016-11-28T19:09:47Z</dcterms:modified>
</cp:coreProperties>
</file>