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6" r:id="rId2"/>
    <p:sldMasterId id="2147483663" r:id="rId3"/>
  </p:sldMasterIdLst>
  <p:notesMasterIdLst>
    <p:notesMasterId r:id="rId17"/>
  </p:notesMasterIdLst>
  <p:handoutMasterIdLst>
    <p:handoutMasterId r:id="rId18"/>
  </p:handoutMasterIdLst>
  <p:sldIdLst>
    <p:sldId id="256" r:id="rId4"/>
    <p:sldId id="257" r:id="rId5"/>
    <p:sldId id="290" r:id="rId6"/>
    <p:sldId id="280" r:id="rId7"/>
    <p:sldId id="260" r:id="rId8"/>
    <p:sldId id="278" r:id="rId9"/>
    <p:sldId id="281" r:id="rId10"/>
    <p:sldId id="292" r:id="rId11"/>
    <p:sldId id="293" r:id="rId12"/>
    <p:sldId id="294" r:id="rId13"/>
    <p:sldId id="272" r:id="rId14"/>
    <p:sldId id="291" r:id="rId15"/>
    <p:sldId id="289" r:id="rId16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53535"/>
    <a:srgbClr val="2C073D"/>
    <a:srgbClr val="133C41"/>
    <a:srgbClr val="FEFEF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BCAAB2-5E72-ED94-AAB4-01BF10A8F8C7}" v="24" dt="2019-07-02T09:08:52.127"/>
    <p1510:client id="{993E651D-D0D7-487D-8C3C-F7DFB8AF4799}" v="2" dt="2019-07-04T03:06:56.0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2" autoAdjust="0"/>
    <p:restoredTop sz="94660"/>
  </p:normalViewPr>
  <p:slideViewPr>
    <p:cSldViewPr snapToGrid="0">
      <p:cViewPr varScale="1">
        <p:scale>
          <a:sx n="95" d="100"/>
          <a:sy n="95" d="100"/>
        </p:scale>
        <p:origin x="68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964" y="66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57C0A0-2186-4EB1-BE6F-0F2CA2C8E729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</dgm:pt>
    <dgm:pt modelId="{5B806077-AC61-4612-A3C1-43455651ED55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IN" dirty="0"/>
            <a:t>Process the user input</a:t>
          </a:r>
        </a:p>
      </dgm:t>
    </dgm:pt>
    <dgm:pt modelId="{3C8FAEC1-4AA3-440D-A7C7-B78FDCD998D4}" type="parTrans" cxnId="{01B2C8FD-212F-4EB3-B282-B65DD52A7AF1}">
      <dgm:prSet/>
      <dgm:spPr/>
      <dgm:t>
        <a:bodyPr/>
        <a:lstStyle/>
        <a:p>
          <a:endParaRPr lang="en-IN"/>
        </a:p>
      </dgm:t>
    </dgm:pt>
    <dgm:pt modelId="{9B3FBCEE-E63A-4738-8FE7-253FD3D80DDE}" type="sibTrans" cxnId="{01B2C8FD-212F-4EB3-B282-B65DD52A7AF1}">
      <dgm:prSet/>
      <dgm:spPr/>
      <dgm:t>
        <a:bodyPr/>
        <a:lstStyle/>
        <a:p>
          <a:endParaRPr lang="en-IN"/>
        </a:p>
      </dgm:t>
    </dgm:pt>
    <dgm:pt modelId="{9A84B31F-9474-4BEB-9BF2-B7AD1F340746}">
      <dgm:prSet phldrT="[Text]"/>
      <dgm:spPr>
        <a:solidFill>
          <a:schemeClr val="bg2">
            <a:lumMod val="75000"/>
            <a:alpha val="90000"/>
          </a:schemeClr>
        </a:solidFill>
      </dgm:spPr>
      <dgm:t>
        <a:bodyPr/>
        <a:lstStyle/>
        <a:p>
          <a:r>
            <a:rPr lang="en-IN" dirty="0"/>
            <a:t>Extract useful information from the processed input</a:t>
          </a:r>
        </a:p>
      </dgm:t>
    </dgm:pt>
    <dgm:pt modelId="{69DC1919-3C61-4907-980F-C8813FC2F8DC}" type="parTrans" cxnId="{DC804B41-9AD4-43B1-88F0-033C33715B17}">
      <dgm:prSet/>
      <dgm:spPr/>
      <dgm:t>
        <a:bodyPr/>
        <a:lstStyle/>
        <a:p>
          <a:endParaRPr lang="en-IN"/>
        </a:p>
      </dgm:t>
    </dgm:pt>
    <dgm:pt modelId="{DE247252-6DA4-4385-BA72-B36144B58C6A}" type="sibTrans" cxnId="{DC804B41-9AD4-43B1-88F0-033C33715B17}">
      <dgm:prSet/>
      <dgm:spPr/>
      <dgm:t>
        <a:bodyPr/>
        <a:lstStyle/>
        <a:p>
          <a:endParaRPr lang="en-IN"/>
        </a:p>
      </dgm:t>
    </dgm:pt>
    <dgm:pt modelId="{591CB640-0F96-4F32-8CCE-DFAB9E1C5930}">
      <dgm:prSet phldrT="[Text]"/>
      <dgm:spPr/>
      <dgm:t>
        <a:bodyPr/>
        <a:lstStyle/>
        <a:p>
          <a:r>
            <a:rPr lang="en-IN" dirty="0"/>
            <a:t>Perform necessary business logic</a:t>
          </a:r>
        </a:p>
      </dgm:t>
    </dgm:pt>
    <dgm:pt modelId="{A5C7C22D-B469-4CE7-AF41-7209CE51ECD8}" type="parTrans" cxnId="{439EEDF9-D589-4C97-8CA6-7401B1E4B3FA}">
      <dgm:prSet/>
      <dgm:spPr/>
      <dgm:t>
        <a:bodyPr/>
        <a:lstStyle/>
        <a:p>
          <a:endParaRPr lang="en-IN"/>
        </a:p>
      </dgm:t>
    </dgm:pt>
    <dgm:pt modelId="{B0E67BB4-7F24-4A78-954D-197040A92604}" type="sibTrans" cxnId="{439EEDF9-D589-4C97-8CA6-7401B1E4B3FA}">
      <dgm:prSet/>
      <dgm:spPr/>
      <dgm:t>
        <a:bodyPr/>
        <a:lstStyle/>
        <a:p>
          <a:endParaRPr lang="en-IN"/>
        </a:p>
      </dgm:t>
    </dgm:pt>
    <dgm:pt modelId="{97BCCCFF-4FFE-40F4-B4D9-0E2833B4CDF6}">
      <dgm:prSet phldrT="[Text]"/>
      <dgm:spPr/>
      <dgm:t>
        <a:bodyPr/>
        <a:lstStyle/>
        <a:p>
          <a:r>
            <a:rPr lang="en-IN" dirty="0"/>
            <a:t>Construct an appropriate response</a:t>
          </a:r>
        </a:p>
      </dgm:t>
    </dgm:pt>
    <dgm:pt modelId="{85078D15-ED96-4C3E-B310-5C8CD6B65E63}" type="parTrans" cxnId="{5D81889E-CB00-492E-A29C-F01FEFDC173B}">
      <dgm:prSet/>
      <dgm:spPr/>
      <dgm:t>
        <a:bodyPr/>
        <a:lstStyle/>
        <a:p>
          <a:endParaRPr lang="en-IN"/>
        </a:p>
      </dgm:t>
    </dgm:pt>
    <dgm:pt modelId="{ED590FBA-B04E-414C-8506-FE37A4B19ED1}" type="sibTrans" cxnId="{5D81889E-CB00-492E-A29C-F01FEFDC173B}">
      <dgm:prSet/>
      <dgm:spPr/>
      <dgm:t>
        <a:bodyPr/>
        <a:lstStyle/>
        <a:p>
          <a:endParaRPr lang="en-IN"/>
        </a:p>
      </dgm:t>
    </dgm:pt>
    <dgm:pt modelId="{7EAB3B89-F6B3-42FC-AB8A-104EA14478D3}" type="pres">
      <dgm:prSet presAssocID="{EA57C0A0-2186-4EB1-BE6F-0F2CA2C8E729}" presName="compositeShape" presStyleCnt="0">
        <dgm:presLayoutVars>
          <dgm:dir/>
          <dgm:resizeHandles/>
        </dgm:presLayoutVars>
      </dgm:prSet>
      <dgm:spPr/>
    </dgm:pt>
    <dgm:pt modelId="{941E5092-9983-4D18-A3C5-49670C9D22F7}" type="pres">
      <dgm:prSet presAssocID="{EA57C0A0-2186-4EB1-BE6F-0F2CA2C8E729}" presName="pyramid" presStyleLbl="node1" presStyleIdx="0" presStyleCnt="1" custScaleX="56295"/>
      <dgm:spPr>
        <a:prstGeom prst="rect">
          <a:avLst/>
        </a:prstGeom>
        <a:solidFill>
          <a:schemeClr val="accent3">
            <a:lumMod val="20000"/>
            <a:lumOff val="80000"/>
          </a:schemeClr>
        </a:solidFill>
      </dgm:spPr>
    </dgm:pt>
    <dgm:pt modelId="{B3CAE769-546B-4CF0-BA02-07501A9303D7}" type="pres">
      <dgm:prSet presAssocID="{EA57C0A0-2186-4EB1-BE6F-0F2CA2C8E729}" presName="theList" presStyleCnt="0"/>
      <dgm:spPr/>
    </dgm:pt>
    <dgm:pt modelId="{554588D2-5522-480B-A93B-E3952401BF76}" type="pres">
      <dgm:prSet presAssocID="{5B806077-AC61-4612-A3C1-43455651ED55}" presName="aNode" presStyleLbl="fgAcc1" presStyleIdx="0" presStyleCnt="4">
        <dgm:presLayoutVars>
          <dgm:bulletEnabled val="1"/>
        </dgm:presLayoutVars>
      </dgm:prSet>
      <dgm:spPr/>
    </dgm:pt>
    <dgm:pt modelId="{B4213FCE-4413-41B2-8D8B-52B07063E210}" type="pres">
      <dgm:prSet presAssocID="{5B806077-AC61-4612-A3C1-43455651ED55}" presName="aSpace" presStyleCnt="0"/>
      <dgm:spPr/>
    </dgm:pt>
    <dgm:pt modelId="{5446DD9E-F3FC-40BB-80B3-77A8892C5905}" type="pres">
      <dgm:prSet presAssocID="{9A84B31F-9474-4BEB-9BF2-B7AD1F340746}" presName="aNode" presStyleLbl="fgAcc1" presStyleIdx="1" presStyleCnt="4">
        <dgm:presLayoutVars>
          <dgm:bulletEnabled val="1"/>
        </dgm:presLayoutVars>
      </dgm:prSet>
      <dgm:spPr/>
    </dgm:pt>
    <dgm:pt modelId="{9F699352-0CA2-4AFA-87EC-0D49A18AFF9D}" type="pres">
      <dgm:prSet presAssocID="{9A84B31F-9474-4BEB-9BF2-B7AD1F340746}" presName="aSpace" presStyleCnt="0"/>
      <dgm:spPr/>
    </dgm:pt>
    <dgm:pt modelId="{1720140F-975E-42A3-B5AE-E95CCF66D299}" type="pres">
      <dgm:prSet presAssocID="{591CB640-0F96-4F32-8CCE-DFAB9E1C5930}" presName="aNode" presStyleLbl="fgAcc1" presStyleIdx="2" presStyleCnt="4">
        <dgm:presLayoutVars>
          <dgm:bulletEnabled val="1"/>
        </dgm:presLayoutVars>
      </dgm:prSet>
      <dgm:spPr/>
    </dgm:pt>
    <dgm:pt modelId="{6AC1A54F-9385-4E9F-9ED1-78B4B2EB67A2}" type="pres">
      <dgm:prSet presAssocID="{591CB640-0F96-4F32-8CCE-DFAB9E1C5930}" presName="aSpace" presStyleCnt="0"/>
      <dgm:spPr/>
    </dgm:pt>
    <dgm:pt modelId="{EC04B3DD-78EE-446C-8EC3-4C448F6BD0EF}" type="pres">
      <dgm:prSet presAssocID="{97BCCCFF-4FFE-40F4-B4D9-0E2833B4CDF6}" presName="aNode" presStyleLbl="fgAcc1" presStyleIdx="3" presStyleCnt="4">
        <dgm:presLayoutVars>
          <dgm:bulletEnabled val="1"/>
        </dgm:presLayoutVars>
      </dgm:prSet>
      <dgm:spPr/>
    </dgm:pt>
    <dgm:pt modelId="{8B9A78E1-AACD-497A-B3A1-5A97C27C40F0}" type="pres">
      <dgm:prSet presAssocID="{97BCCCFF-4FFE-40F4-B4D9-0E2833B4CDF6}" presName="aSpace" presStyleCnt="0"/>
      <dgm:spPr/>
    </dgm:pt>
  </dgm:ptLst>
  <dgm:cxnLst>
    <dgm:cxn modelId="{97E77E13-991D-4BE1-A326-43A470CF4BF8}" type="presOf" srcId="{5B806077-AC61-4612-A3C1-43455651ED55}" destId="{554588D2-5522-480B-A93B-E3952401BF76}" srcOrd="0" destOrd="0" presId="urn:microsoft.com/office/officeart/2005/8/layout/pyramid2"/>
    <dgm:cxn modelId="{DC804B41-9AD4-43B1-88F0-033C33715B17}" srcId="{EA57C0A0-2186-4EB1-BE6F-0F2CA2C8E729}" destId="{9A84B31F-9474-4BEB-9BF2-B7AD1F340746}" srcOrd="1" destOrd="0" parTransId="{69DC1919-3C61-4907-980F-C8813FC2F8DC}" sibTransId="{DE247252-6DA4-4385-BA72-B36144B58C6A}"/>
    <dgm:cxn modelId="{0013554D-DE66-4F11-842A-52F5F5E58428}" type="presOf" srcId="{591CB640-0F96-4F32-8CCE-DFAB9E1C5930}" destId="{1720140F-975E-42A3-B5AE-E95CCF66D299}" srcOrd="0" destOrd="0" presId="urn:microsoft.com/office/officeart/2005/8/layout/pyramid2"/>
    <dgm:cxn modelId="{0706F371-94F6-4499-A685-FDFF77845F57}" type="presOf" srcId="{EA57C0A0-2186-4EB1-BE6F-0F2CA2C8E729}" destId="{7EAB3B89-F6B3-42FC-AB8A-104EA14478D3}" srcOrd="0" destOrd="0" presId="urn:microsoft.com/office/officeart/2005/8/layout/pyramid2"/>
    <dgm:cxn modelId="{5D81889E-CB00-492E-A29C-F01FEFDC173B}" srcId="{EA57C0A0-2186-4EB1-BE6F-0F2CA2C8E729}" destId="{97BCCCFF-4FFE-40F4-B4D9-0E2833B4CDF6}" srcOrd="3" destOrd="0" parTransId="{85078D15-ED96-4C3E-B310-5C8CD6B65E63}" sibTransId="{ED590FBA-B04E-414C-8506-FE37A4B19ED1}"/>
    <dgm:cxn modelId="{755B67B4-D466-4EED-9F23-8D2E1DD48E1F}" type="presOf" srcId="{97BCCCFF-4FFE-40F4-B4D9-0E2833B4CDF6}" destId="{EC04B3DD-78EE-446C-8EC3-4C448F6BD0EF}" srcOrd="0" destOrd="0" presId="urn:microsoft.com/office/officeart/2005/8/layout/pyramid2"/>
    <dgm:cxn modelId="{9F5936BC-177B-4ABF-ADB8-580575B9AFDC}" type="presOf" srcId="{9A84B31F-9474-4BEB-9BF2-B7AD1F340746}" destId="{5446DD9E-F3FC-40BB-80B3-77A8892C5905}" srcOrd="0" destOrd="0" presId="urn:microsoft.com/office/officeart/2005/8/layout/pyramid2"/>
    <dgm:cxn modelId="{439EEDF9-D589-4C97-8CA6-7401B1E4B3FA}" srcId="{EA57C0A0-2186-4EB1-BE6F-0F2CA2C8E729}" destId="{591CB640-0F96-4F32-8CCE-DFAB9E1C5930}" srcOrd="2" destOrd="0" parTransId="{A5C7C22D-B469-4CE7-AF41-7209CE51ECD8}" sibTransId="{B0E67BB4-7F24-4A78-954D-197040A92604}"/>
    <dgm:cxn modelId="{01B2C8FD-212F-4EB3-B282-B65DD52A7AF1}" srcId="{EA57C0A0-2186-4EB1-BE6F-0F2CA2C8E729}" destId="{5B806077-AC61-4612-A3C1-43455651ED55}" srcOrd="0" destOrd="0" parTransId="{3C8FAEC1-4AA3-440D-A7C7-B78FDCD998D4}" sibTransId="{9B3FBCEE-E63A-4738-8FE7-253FD3D80DDE}"/>
    <dgm:cxn modelId="{BA9EC65F-8670-4469-8F01-342DB77BCF5E}" type="presParOf" srcId="{7EAB3B89-F6B3-42FC-AB8A-104EA14478D3}" destId="{941E5092-9983-4D18-A3C5-49670C9D22F7}" srcOrd="0" destOrd="0" presId="urn:microsoft.com/office/officeart/2005/8/layout/pyramid2"/>
    <dgm:cxn modelId="{0DC7D56C-5A98-4B22-AC19-CB115DA7D53A}" type="presParOf" srcId="{7EAB3B89-F6B3-42FC-AB8A-104EA14478D3}" destId="{B3CAE769-546B-4CF0-BA02-07501A9303D7}" srcOrd="1" destOrd="0" presId="urn:microsoft.com/office/officeart/2005/8/layout/pyramid2"/>
    <dgm:cxn modelId="{1722CF05-421A-47F3-9666-294908F3AFC3}" type="presParOf" srcId="{B3CAE769-546B-4CF0-BA02-07501A9303D7}" destId="{554588D2-5522-480B-A93B-E3952401BF76}" srcOrd="0" destOrd="0" presId="urn:microsoft.com/office/officeart/2005/8/layout/pyramid2"/>
    <dgm:cxn modelId="{B8BA1B6B-1B07-41AD-B7C0-235EE905F643}" type="presParOf" srcId="{B3CAE769-546B-4CF0-BA02-07501A9303D7}" destId="{B4213FCE-4413-41B2-8D8B-52B07063E210}" srcOrd="1" destOrd="0" presId="urn:microsoft.com/office/officeart/2005/8/layout/pyramid2"/>
    <dgm:cxn modelId="{D696BB26-C7FD-474C-B5C5-8AC2CCC00DB0}" type="presParOf" srcId="{B3CAE769-546B-4CF0-BA02-07501A9303D7}" destId="{5446DD9E-F3FC-40BB-80B3-77A8892C5905}" srcOrd="2" destOrd="0" presId="urn:microsoft.com/office/officeart/2005/8/layout/pyramid2"/>
    <dgm:cxn modelId="{3D37694B-7E7B-4BA5-A6F1-ED92EB53E1D6}" type="presParOf" srcId="{B3CAE769-546B-4CF0-BA02-07501A9303D7}" destId="{9F699352-0CA2-4AFA-87EC-0D49A18AFF9D}" srcOrd="3" destOrd="0" presId="urn:microsoft.com/office/officeart/2005/8/layout/pyramid2"/>
    <dgm:cxn modelId="{8AFCE924-2491-46B8-84E9-FB46EAD92901}" type="presParOf" srcId="{B3CAE769-546B-4CF0-BA02-07501A9303D7}" destId="{1720140F-975E-42A3-B5AE-E95CCF66D299}" srcOrd="4" destOrd="0" presId="urn:microsoft.com/office/officeart/2005/8/layout/pyramid2"/>
    <dgm:cxn modelId="{BB0124A3-7A25-4944-B027-213E44F3B578}" type="presParOf" srcId="{B3CAE769-546B-4CF0-BA02-07501A9303D7}" destId="{6AC1A54F-9385-4E9F-9ED1-78B4B2EB67A2}" srcOrd="5" destOrd="0" presId="urn:microsoft.com/office/officeart/2005/8/layout/pyramid2"/>
    <dgm:cxn modelId="{40ACD16F-4E38-4351-9299-02CACE7C6909}" type="presParOf" srcId="{B3CAE769-546B-4CF0-BA02-07501A9303D7}" destId="{EC04B3DD-78EE-446C-8EC3-4C448F6BD0EF}" srcOrd="6" destOrd="0" presId="urn:microsoft.com/office/officeart/2005/8/layout/pyramid2"/>
    <dgm:cxn modelId="{432A2174-1761-4F2D-9D9D-BCC36B271BDA}" type="presParOf" srcId="{B3CAE769-546B-4CF0-BA02-07501A9303D7}" destId="{8B9A78E1-AACD-497A-B3A1-5A97C27C40F0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57C0A0-2186-4EB1-BE6F-0F2CA2C8E729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</dgm:pt>
    <dgm:pt modelId="{5B806077-AC61-4612-A3C1-43455651ED55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IN" dirty="0"/>
            <a:t>Process the user input</a:t>
          </a:r>
        </a:p>
      </dgm:t>
    </dgm:pt>
    <dgm:pt modelId="{3C8FAEC1-4AA3-440D-A7C7-B78FDCD998D4}" type="parTrans" cxnId="{01B2C8FD-212F-4EB3-B282-B65DD52A7AF1}">
      <dgm:prSet/>
      <dgm:spPr/>
      <dgm:t>
        <a:bodyPr/>
        <a:lstStyle/>
        <a:p>
          <a:endParaRPr lang="en-IN"/>
        </a:p>
      </dgm:t>
    </dgm:pt>
    <dgm:pt modelId="{9B3FBCEE-E63A-4738-8FE7-253FD3D80DDE}" type="sibTrans" cxnId="{01B2C8FD-212F-4EB3-B282-B65DD52A7AF1}">
      <dgm:prSet/>
      <dgm:spPr/>
      <dgm:t>
        <a:bodyPr/>
        <a:lstStyle/>
        <a:p>
          <a:endParaRPr lang="en-IN"/>
        </a:p>
      </dgm:t>
    </dgm:pt>
    <dgm:pt modelId="{9A84B31F-9474-4BEB-9BF2-B7AD1F340746}">
      <dgm:prSet phldrT="[Text]"/>
      <dgm:spPr>
        <a:solidFill>
          <a:schemeClr val="bg2">
            <a:lumMod val="90000"/>
            <a:alpha val="90000"/>
          </a:schemeClr>
        </a:solidFill>
      </dgm:spPr>
      <dgm:t>
        <a:bodyPr/>
        <a:lstStyle/>
        <a:p>
          <a:r>
            <a:rPr lang="en-IN" dirty="0"/>
            <a:t>Extract useful information from the processed input</a:t>
          </a:r>
        </a:p>
      </dgm:t>
    </dgm:pt>
    <dgm:pt modelId="{69DC1919-3C61-4907-980F-C8813FC2F8DC}" type="parTrans" cxnId="{DC804B41-9AD4-43B1-88F0-033C33715B17}">
      <dgm:prSet/>
      <dgm:spPr/>
      <dgm:t>
        <a:bodyPr/>
        <a:lstStyle/>
        <a:p>
          <a:endParaRPr lang="en-IN"/>
        </a:p>
      </dgm:t>
    </dgm:pt>
    <dgm:pt modelId="{DE247252-6DA4-4385-BA72-B36144B58C6A}" type="sibTrans" cxnId="{DC804B41-9AD4-43B1-88F0-033C33715B17}">
      <dgm:prSet/>
      <dgm:spPr/>
      <dgm:t>
        <a:bodyPr/>
        <a:lstStyle/>
        <a:p>
          <a:endParaRPr lang="en-IN"/>
        </a:p>
      </dgm:t>
    </dgm:pt>
    <dgm:pt modelId="{591CB640-0F96-4F32-8CCE-DFAB9E1C5930}">
      <dgm:prSet phldrT="[Text]"/>
      <dgm:spPr/>
      <dgm:t>
        <a:bodyPr/>
        <a:lstStyle/>
        <a:p>
          <a:r>
            <a:rPr lang="en-IN" dirty="0"/>
            <a:t>Perform necessary business logic</a:t>
          </a:r>
        </a:p>
      </dgm:t>
    </dgm:pt>
    <dgm:pt modelId="{A5C7C22D-B469-4CE7-AF41-7209CE51ECD8}" type="parTrans" cxnId="{439EEDF9-D589-4C97-8CA6-7401B1E4B3FA}">
      <dgm:prSet/>
      <dgm:spPr/>
      <dgm:t>
        <a:bodyPr/>
        <a:lstStyle/>
        <a:p>
          <a:endParaRPr lang="en-IN"/>
        </a:p>
      </dgm:t>
    </dgm:pt>
    <dgm:pt modelId="{B0E67BB4-7F24-4A78-954D-197040A92604}" type="sibTrans" cxnId="{439EEDF9-D589-4C97-8CA6-7401B1E4B3FA}">
      <dgm:prSet/>
      <dgm:spPr/>
      <dgm:t>
        <a:bodyPr/>
        <a:lstStyle/>
        <a:p>
          <a:endParaRPr lang="en-IN"/>
        </a:p>
      </dgm:t>
    </dgm:pt>
    <dgm:pt modelId="{97BCCCFF-4FFE-40F4-B4D9-0E2833B4CDF6}">
      <dgm:prSet phldrT="[Text]"/>
      <dgm:spPr/>
      <dgm:t>
        <a:bodyPr/>
        <a:lstStyle/>
        <a:p>
          <a:r>
            <a:rPr lang="en-IN" dirty="0"/>
            <a:t>Construct an appropriate response</a:t>
          </a:r>
        </a:p>
      </dgm:t>
    </dgm:pt>
    <dgm:pt modelId="{85078D15-ED96-4C3E-B310-5C8CD6B65E63}" type="parTrans" cxnId="{5D81889E-CB00-492E-A29C-F01FEFDC173B}">
      <dgm:prSet/>
      <dgm:spPr/>
      <dgm:t>
        <a:bodyPr/>
        <a:lstStyle/>
        <a:p>
          <a:endParaRPr lang="en-IN"/>
        </a:p>
      </dgm:t>
    </dgm:pt>
    <dgm:pt modelId="{ED590FBA-B04E-414C-8506-FE37A4B19ED1}" type="sibTrans" cxnId="{5D81889E-CB00-492E-A29C-F01FEFDC173B}">
      <dgm:prSet/>
      <dgm:spPr/>
      <dgm:t>
        <a:bodyPr/>
        <a:lstStyle/>
        <a:p>
          <a:endParaRPr lang="en-IN"/>
        </a:p>
      </dgm:t>
    </dgm:pt>
    <dgm:pt modelId="{7EAB3B89-F6B3-42FC-AB8A-104EA14478D3}" type="pres">
      <dgm:prSet presAssocID="{EA57C0A0-2186-4EB1-BE6F-0F2CA2C8E729}" presName="compositeShape" presStyleCnt="0">
        <dgm:presLayoutVars>
          <dgm:dir/>
          <dgm:resizeHandles/>
        </dgm:presLayoutVars>
      </dgm:prSet>
      <dgm:spPr/>
    </dgm:pt>
    <dgm:pt modelId="{941E5092-9983-4D18-A3C5-49670C9D22F7}" type="pres">
      <dgm:prSet presAssocID="{EA57C0A0-2186-4EB1-BE6F-0F2CA2C8E729}" presName="pyramid" presStyleLbl="node1" presStyleIdx="0" presStyleCnt="1" custScaleX="56295"/>
      <dgm:spPr>
        <a:prstGeom prst="rect">
          <a:avLst/>
        </a:prstGeom>
        <a:solidFill>
          <a:schemeClr val="accent3">
            <a:lumMod val="20000"/>
            <a:lumOff val="80000"/>
          </a:schemeClr>
        </a:solidFill>
      </dgm:spPr>
    </dgm:pt>
    <dgm:pt modelId="{B3CAE769-546B-4CF0-BA02-07501A9303D7}" type="pres">
      <dgm:prSet presAssocID="{EA57C0A0-2186-4EB1-BE6F-0F2CA2C8E729}" presName="theList" presStyleCnt="0"/>
      <dgm:spPr/>
    </dgm:pt>
    <dgm:pt modelId="{554588D2-5522-480B-A93B-E3952401BF76}" type="pres">
      <dgm:prSet presAssocID="{5B806077-AC61-4612-A3C1-43455651ED55}" presName="aNode" presStyleLbl="fgAcc1" presStyleIdx="0" presStyleCnt="4">
        <dgm:presLayoutVars>
          <dgm:bulletEnabled val="1"/>
        </dgm:presLayoutVars>
      </dgm:prSet>
      <dgm:spPr/>
    </dgm:pt>
    <dgm:pt modelId="{B4213FCE-4413-41B2-8D8B-52B07063E210}" type="pres">
      <dgm:prSet presAssocID="{5B806077-AC61-4612-A3C1-43455651ED55}" presName="aSpace" presStyleCnt="0"/>
      <dgm:spPr/>
    </dgm:pt>
    <dgm:pt modelId="{5446DD9E-F3FC-40BB-80B3-77A8892C5905}" type="pres">
      <dgm:prSet presAssocID="{9A84B31F-9474-4BEB-9BF2-B7AD1F340746}" presName="aNode" presStyleLbl="fgAcc1" presStyleIdx="1" presStyleCnt="4">
        <dgm:presLayoutVars>
          <dgm:bulletEnabled val="1"/>
        </dgm:presLayoutVars>
      </dgm:prSet>
      <dgm:spPr/>
    </dgm:pt>
    <dgm:pt modelId="{9F699352-0CA2-4AFA-87EC-0D49A18AFF9D}" type="pres">
      <dgm:prSet presAssocID="{9A84B31F-9474-4BEB-9BF2-B7AD1F340746}" presName="aSpace" presStyleCnt="0"/>
      <dgm:spPr/>
    </dgm:pt>
    <dgm:pt modelId="{1720140F-975E-42A3-B5AE-E95CCF66D299}" type="pres">
      <dgm:prSet presAssocID="{591CB640-0F96-4F32-8CCE-DFAB9E1C5930}" presName="aNode" presStyleLbl="fgAcc1" presStyleIdx="2" presStyleCnt="4">
        <dgm:presLayoutVars>
          <dgm:bulletEnabled val="1"/>
        </dgm:presLayoutVars>
      </dgm:prSet>
      <dgm:spPr/>
    </dgm:pt>
    <dgm:pt modelId="{6AC1A54F-9385-4E9F-9ED1-78B4B2EB67A2}" type="pres">
      <dgm:prSet presAssocID="{591CB640-0F96-4F32-8CCE-DFAB9E1C5930}" presName="aSpace" presStyleCnt="0"/>
      <dgm:spPr/>
    </dgm:pt>
    <dgm:pt modelId="{EC04B3DD-78EE-446C-8EC3-4C448F6BD0EF}" type="pres">
      <dgm:prSet presAssocID="{97BCCCFF-4FFE-40F4-B4D9-0E2833B4CDF6}" presName="aNode" presStyleLbl="fgAcc1" presStyleIdx="3" presStyleCnt="4">
        <dgm:presLayoutVars>
          <dgm:bulletEnabled val="1"/>
        </dgm:presLayoutVars>
      </dgm:prSet>
      <dgm:spPr/>
    </dgm:pt>
    <dgm:pt modelId="{8B9A78E1-AACD-497A-B3A1-5A97C27C40F0}" type="pres">
      <dgm:prSet presAssocID="{97BCCCFF-4FFE-40F4-B4D9-0E2833B4CDF6}" presName="aSpace" presStyleCnt="0"/>
      <dgm:spPr/>
    </dgm:pt>
  </dgm:ptLst>
  <dgm:cxnLst>
    <dgm:cxn modelId="{97E77E13-991D-4BE1-A326-43A470CF4BF8}" type="presOf" srcId="{5B806077-AC61-4612-A3C1-43455651ED55}" destId="{554588D2-5522-480B-A93B-E3952401BF76}" srcOrd="0" destOrd="0" presId="urn:microsoft.com/office/officeart/2005/8/layout/pyramid2"/>
    <dgm:cxn modelId="{DC804B41-9AD4-43B1-88F0-033C33715B17}" srcId="{EA57C0A0-2186-4EB1-BE6F-0F2CA2C8E729}" destId="{9A84B31F-9474-4BEB-9BF2-B7AD1F340746}" srcOrd="1" destOrd="0" parTransId="{69DC1919-3C61-4907-980F-C8813FC2F8DC}" sibTransId="{DE247252-6DA4-4385-BA72-B36144B58C6A}"/>
    <dgm:cxn modelId="{0013554D-DE66-4F11-842A-52F5F5E58428}" type="presOf" srcId="{591CB640-0F96-4F32-8CCE-DFAB9E1C5930}" destId="{1720140F-975E-42A3-B5AE-E95CCF66D299}" srcOrd="0" destOrd="0" presId="urn:microsoft.com/office/officeart/2005/8/layout/pyramid2"/>
    <dgm:cxn modelId="{0706F371-94F6-4499-A685-FDFF77845F57}" type="presOf" srcId="{EA57C0A0-2186-4EB1-BE6F-0F2CA2C8E729}" destId="{7EAB3B89-F6B3-42FC-AB8A-104EA14478D3}" srcOrd="0" destOrd="0" presId="urn:microsoft.com/office/officeart/2005/8/layout/pyramid2"/>
    <dgm:cxn modelId="{5D81889E-CB00-492E-A29C-F01FEFDC173B}" srcId="{EA57C0A0-2186-4EB1-BE6F-0F2CA2C8E729}" destId="{97BCCCFF-4FFE-40F4-B4D9-0E2833B4CDF6}" srcOrd="3" destOrd="0" parTransId="{85078D15-ED96-4C3E-B310-5C8CD6B65E63}" sibTransId="{ED590FBA-B04E-414C-8506-FE37A4B19ED1}"/>
    <dgm:cxn modelId="{755B67B4-D466-4EED-9F23-8D2E1DD48E1F}" type="presOf" srcId="{97BCCCFF-4FFE-40F4-B4D9-0E2833B4CDF6}" destId="{EC04B3DD-78EE-446C-8EC3-4C448F6BD0EF}" srcOrd="0" destOrd="0" presId="urn:microsoft.com/office/officeart/2005/8/layout/pyramid2"/>
    <dgm:cxn modelId="{9F5936BC-177B-4ABF-ADB8-580575B9AFDC}" type="presOf" srcId="{9A84B31F-9474-4BEB-9BF2-B7AD1F340746}" destId="{5446DD9E-F3FC-40BB-80B3-77A8892C5905}" srcOrd="0" destOrd="0" presId="urn:microsoft.com/office/officeart/2005/8/layout/pyramid2"/>
    <dgm:cxn modelId="{439EEDF9-D589-4C97-8CA6-7401B1E4B3FA}" srcId="{EA57C0A0-2186-4EB1-BE6F-0F2CA2C8E729}" destId="{591CB640-0F96-4F32-8CCE-DFAB9E1C5930}" srcOrd="2" destOrd="0" parTransId="{A5C7C22D-B469-4CE7-AF41-7209CE51ECD8}" sibTransId="{B0E67BB4-7F24-4A78-954D-197040A92604}"/>
    <dgm:cxn modelId="{01B2C8FD-212F-4EB3-B282-B65DD52A7AF1}" srcId="{EA57C0A0-2186-4EB1-BE6F-0F2CA2C8E729}" destId="{5B806077-AC61-4612-A3C1-43455651ED55}" srcOrd="0" destOrd="0" parTransId="{3C8FAEC1-4AA3-440D-A7C7-B78FDCD998D4}" sibTransId="{9B3FBCEE-E63A-4738-8FE7-253FD3D80DDE}"/>
    <dgm:cxn modelId="{BA9EC65F-8670-4469-8F01-342DB77BCF5E}" type="presParOf" srcId="{7EAB3B89-F6B3-42FC-AB8A-104EA14478D3}" destId="{941E5092-9983-4D18-A3C5-49670C9D22F7}" srcOrd="0" destOrd="0" presId="urn:microsoft.com/office/officeart/2005/8/layout/pyramid2"/>
    <dgm:cxn modelId="{0DC7D56C-5A98-4B22-AC19-CB115DA7D53A}" type="presParOf" srcId="{7EAB3B89-F6B3-42FC-AB8A-104EA14478D3}" destId="{B3CAE769-546B-4CF0-BA02-07501A9303D7}" srcOrd="1" destOrd="0" presId="urn:microsoft.com/office/officeart/2005/8/layout/pyramid2"/>
    <dgm:cxn modelId="{1722CF05-421A-47F3-9666-294908F3AFC3}" type="presParOf" srcId="{B3CAE769-546B-4CF0-BA02-07501A9303D7}" destId="{554588D2-5522-480B-A93B-E3952401BF76}" srcOrd="0" destOrd="0" presId="urn:microsoft.com/office/officeart/2005/8/layout/pyramid2"/>
    <dgm:cxn modelId="{B8BA1B6B-1B07-41AD-B7C0-235EE905F643}" type="presParOf" srcId="{B3CAE769-546B-4CF0-BA02-07501A9303D7}" destId="{B4213FCE-4413-41B2-8D8B-52B07063E210}" srcOrd="1" destOrd="0" presId="urn:microsoft.com/office/officeart/2005/8/layout/pyramid2"/>
    <dgm:cxn modelId="{D696BB26-C7FD-474C-B5C5-8AC2CCC00DB0}" type="presParOf" srcId="{B3CAE769-546B-4CF0-BA02-07501A9303D7}" destId="{5446DD9E-F3FC-40BB-80B3-77A8892C5905}" srcOrd="2" destOrd="0" presId="urn:microsoft.com/office/officeart/2005/8/layout/pyramid2"/>
    <dgm:cxn modelId="{3D37694B-7E7B-4BA5-A6F1-ED92EB53E1D6}" type="presParOf" srcId="{B3CAE769-546B-4CF0-BA02-07501A9303D7}" destId="{9F699352-0CA2-4AFA-87EC-0D49A18AFF9D}" srcOrd="3" destOrd="0" presId="urn:microsoft.com/office/officeart/2005/8/layout/pyramid2"/>
    <dgm:cxn modelId="{8AFCE924-2491-46B8-84E9-FB46EAD92901}" type="presParOf" srcId="{B3CAE769-546B-4CF0-BA02-07501A9303D7}" destId="{1720140F-975E-42A3-B5AE-E95CCF66D299}" srcOrd="4" destOrd="0" presId="urn:microsoft.com/office/officeart/2005/8/layout/pyramid2"/>
    <dgm:cxn modelId="{BB0124A3-7A25-4944-B027-213E44F3B578}" type="presParOf" srcId="{B3CAE769-546B-4CF0-BA02-07501A9303D7}" destId="{6AC1A54F-9385-4E9F-9ED1-78B4B2EB67A2}" srcOrd="5" destOrd="0" presId="urn:microsoft.com/office/officeart/2005/8/layout/pyramid2"/>
    <dgm:cxn modelId="{40ACD16F-4E38-4351-9299-02CACE7C6909}" type="presParOf" srcId="{B3CAE769-546B-4CF0-BA02-07501A9303D7}" destId="{EC04B3DD-78EE-446C-8EC3-4C448F6BD0EF}" srcOrd="6" destOrd="0" presId="urn:microsoft.com/office/officeart/2005/8/layout/pyramid2"/>
    <dgm:cxn modelId="{432A2174-1761-4F2D-9D9D-BCC36B271BDA}" type="presParOf" srcId="{B3CAE769-546B-4CF0-BA02-07501A9303D7}" destId="{8B9A78E1-AACD-497A-B3A1-5A97C27C40F0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1E5092-9983-4D18-A3C5-49670C9D22F7}">
      <dsp:nvSpPr>
        <dsp:cNvPr id="0" name=""/>
        <dsp:cNvSpPr/>
      </dsp:nvSpPr>
      <dsp:spPr>
        <a:xfrm>
          <a:off x="781232" y="0"/>
          <a:ext cx="1224160" cy="3409525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4588D2-5522-480B-A93B-E3952401BF76}">
      <dsp:nvSpPr>
        <dsp:cNvPr id="0" name=""/>
        <dsp:cNvSpPr/>
      </dsp:nvSpPr>
      <dsp:spPr>
        <a:xfrm>
          <a:off x="1393312" y="341285"/>
          <a:ext cx="1413454" cy="605989"/>
        </a:xfrm>
        <a:prstGeom prst="roundRect">
          <a:avLst/>
        </a:prstGeom>
        <a:solidFill>
          <a:schemeClr val="bg2">
            <a:lumMod val="75000"/>
          </a:schemeClr>
        </a:soli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Process the user input</a:t>
          </a:r>
        </a:p>
      </dsp:txBody>
      <dsp:txXfrm>
        <a:off x="1422894" y="370867"/>
        <a:ext cx="1354290" cy="546825"/>
      </dsp:txXfrm>
    </dsp:sp>
    <dsp:sp modelId="{5446DD9E-F3FC-40BB-80B3-77A8892C5905}">
      <dsp:nvSpPr>
        <dsp:cNvPr id="0" name=""/>
        <dsp:cNvSpPr/>
      </dsp:nvSpPr>
      <dsp:spPr>
        <a:xfrm>
          <a:off x="1393312" y="1023023"/>
          <a:ext cx="1413454" cy="605989"/>
        </a:xfrm>
        <a:prstGeom prst="roundRect">
          <a:avLst/>
        </a:prstGeom>
        <a:solidFill>
          <a:schemeClr val="bg2">
            <a:lumMod val="75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Extract useful information from the processed input</a:t>
          </a:r>
        </a:p>
      </dsp:txBody>
      <dsp:txXfrm>
        <a:off x="1422894" y="1052605"/>
        <a:ext cx="1354290" cy="546825"/>
      </dsp:txXfrm>
    </dsp:sp>
    <dsp:sp modelId="{1720140F-975E-42A3-B5AE-E95CCF66D299}">
      <dsp:nvSpPr>
        <dsp:cNvPr id="0" name=""/>
        <dsp:cNvSpPr/>
      </dsp:nvSpPr>
      <dsp:spPr>
        <a:xfrm>
          <a:off x="1393312" y="1704762"/>
          <a:ext cx="1413454" cy="60598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Perform necessary business logic</a:t>
          </a:r>
        </a:p>
      </dsp:txBody>
      <dsp:txXfrm>
        <a:off x="1422894" y="1734344"/>
        <a:ext cx="1354290" cy="546825"/>
      </dsp:txXfrm>
    </dsp:sp>
    <dsp:sp modelId="{EC04B3DD-78EE-446C-8EC3-4C448F6BD0EF}">
      <dsp:nvSpPr>
        <dsp:cNvPr id="0" name=""/>
        <dsp:cNvSpPr/>
      </dsp:nvSpPr>
      <dsp:spPr>
        <a:xfrm>
          <a:off x="1393312" y="2386501"/>
          <a:ext cx="1413454" cy="60598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Construct an appropriate response</a:t>
          </a:r>
        </a:p>
      </dsp:txBody>
      <dsp:txXfrm>
        <a:off x="1422894" y="2416083"/>
        <a:ext cx="1354290" cy="5468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1E5092-9983-4D18-A3C5-49670C9D22F7}">
      <dsp:nvSpPr>
        <dsp:cNvPr id="0" name=""/>
        <dsp:cNvSpPr/>
      </dsp:nvSpPr>
      <dsp:spPr>
        <a:xfrm>
          <a:off x="781232" y="0"/>
          <a:ext cx="1224160" cy="3409525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4588D2-5522-480B-A93B-E3952401BF76}">
      <dsp:nvSpPr>
        <dsp:cNvPr id="0" name=""/>
        <dsp:cNvSpPr/>
      </dsp:nvSpPr>
      <dsp:spPr>
        <a:xfrm>
          <a:off x="1393312" y="341285"/>
          <a:ext cx="1413454" cy="605989"/>
        </a:xfrm>
        <a:prstGeom prst="roundRect">
          <a:avLst/>
        </a:prstGeom>
        <a:solidFill>
          <a:schemeClr val="tx2">
            <a:lumMod val="40000"/>
            <a:lumOff val="60000"/>
          </a:schemeClr>
        </a:soli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Process the user input</a:t>
          </a:r>
        </a:p>
      </dsp:txBody>
      <dsp:txXfrm>
        <a:off x="1422894" y="370867"/>
        <a:ext cx="1354290" cy="546825"/>
      </dsp:txXfrm>
    </dsp:sp>
    <dsp:sp modelId="{5446DD9E-F3FC-40BB-80B3-77A8892C5905}">
      <dsp:nvSpPr>
        <dsp:cNvPr id="0" name=""/>
        <dsp:cNvSpPr/>
      </dsp:nvSpPr>
      <dsp:spPr>
        <a:xfrm>
          <a:off x="1393312" y="1023023"/>
          <a:ext cx="1413454" cy="605989"/>
        </a:xfrm>
        <a:prstGeom prst="roundRect">
          <a:avLst/>
        </a:prstGeom>
        <a:solidFill>
          <a:schemeClr val="bg2">
            <a:lumMod val="9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Extract useful information from the processed input</a:t>
          </a:r>
        </a:p>
      </dsp:txBody>
      <dsp:txXfrm>
        <a:off x="1422894" y="1052605"/>
        <a:ext cx="1354290" cy="546825"/>
      </dsp:txXfrm>
    </dsp:sp>
    <dsp:sp modelId="{1720140F-975E-42A3-B5AE-E95CCF66D299}">
      <dsp:nvSpPr>
        <dsp:cNvPr id="0" name=""/>
        <dsp:cNvSpPr/>
      </dsp:nvSpPr>
      <dsp:spPr>
        <a:xfrm>
          <a:off x="1393312" y="1704762"/>
          <a:ext cx="1413454" cy="60598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Perform necessary business logic</a:t>
          </a:r>
        </a:p>
      </dsp:txBody>
      <dsp:txXfrm>
        <a:off x="1422894" y="1734344"/>
        <a:ext cx="1354290" cy="546825"/>
      </dsp:txXfrm>
    </dsp:sp>
    <dsp:sp modelId="{EC04B3DD-78EE-446C-8EC3-4C448F6BD0EF}">
      <dsp:nvSpPr>
        <dsp:cNvPr id="0" name=""/>
        <dsp:cNvSpPr/>
      </dsp:nvSpPr>
      <dsp:spPr>
        <a:xfrm>
          <a:off x="1393312" y="2386501"/>
          <a:ext cx="1413454" cy="60598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Construct an appropriate response</a:t>
          </a:r>
        </a:p>
      </dsp:txBody>
      <dsp:txXfrm>
        <a:off x="1422894" y="2416083"/>
        <a:ext cx="1354290" cy="5468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46195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252515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787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image" Target="../media/image5.emf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96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2" r:id="rId8"/>
    <p:sldLayoutId id="2147483688" r:id="rId9"/>
    <p:sldLayoutId id="2147483689" r:id="rId10"/>
    <p:sldLayoutId id="2147483684" r:id="rId11"/>
    <p:sldLayoutId id="2147483695" r:id="rId12"/>
    <p:sldLayoutId id="2147483694" r:id="rId13"/>
    <p:sldLayoutId id="2147483690" r:id="rId14"/>
    <p:sldLayoutId id="2147483697" r:id="rId15"/>
    <p:sldLayoutId id="2147483691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is.ai/" TargetMode="External"/><Relationship Id="rId2" Type="http://schemas.openxmlformats.org/officeDocument/2006/relationships/hyperlink" Target="https://github.com/Microsoft/Recognizers-Text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ocs.microsoft.com/en-us/azure/cognitive-services/" TargetMode="External"/><Relationship Id="rId5" Type="http://schemas.openxmlformats.org/officeDocument/2006/relationships/hyperlink" Target="https://westus.dev.cognitive.microsoft.com/docs/services/5890b47c39e2bb17b84a55ff/operations/5890b47c39e2bb052c5b9c2f" TargetMode="External"/><Relationship Id="rId4" Type="http://schemas.openxmlformats.org/officeDocument/2006/relationships/hyperlink" Target="http://docs.microsoft.com/en-us/azure/cognitive-services/luis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Recognizers-Text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7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Microsoft LUIS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D212A-E369-CB46-BE9C-0744152A0BAF}"/>
              </a:ext>
            </a:extLst>
          </p:cNvPr>
          <p:cNvSpPr txBox="1"/>
          <p:nvPr/>
        </p:nvSpPr>
        <p:spPr>
          <a:xfrm>
            <a:off x="531466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D1A5885D-F843-4AC1-A8AC-5CF75B1A94CD}"/>
              </a:ext>
            </a:extLst>
          </p:cNvPr>
          <p:cNvSpPr txBox="1">
            <a:spLocks/>
          </p:cNvSpPr>
          <p:nvPr/>
        </p:nvSpPr>
        <p:spPr>
          <a:xfrm>
            <a:off x="1607736" y="2972572"/>
            <a:ext cx="3456633" cy="31324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6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alibri"/>
              </a:rPr>
              <a:t>http://amshekar.me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F4A90373-5607-4947-B1A9-5E89038CE886}"/>
              </a:ext>
            </a:extLst>
          </p:cNvPr>
          <p:cNvSpPr txBox="1">
            <a:spLocks/>
          </p:cNvSpPr>
          <p:nvPr/>
        </p:nvSpPr>
        <p:spPr>
          <a:xfrm>
            <a:off x="3019674" y="4632218"/>
            <a:ext cx="6114267" cy="31324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6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alibri"/>
              </a:rPr>
              <a:t>Motivation : Push yourself because no one else is going to do it for you</a:t>
            </a:r>
          </a:p>
        </p:txBody>
      </p:sp>
    </p:spTree>
    <p:extLst>
      <p:ext uri="{BB962C8B-B14F-4D97-AF65-F5344CB8AC3E}">
        <p14:creationId xmlns:p14="http://schemas.microsoft.com/office/powerpoint/2010/main" val="1733196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b="1" dirty="0">
                <a:latin typeface="+mn-lt"/>
              </a:rPr>
              <a:t>Language Understanding (LUIS)</a:t>
            </a:r>
            <a:endParaRPr lang="en-US" sz="24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57188" y="1079499"/>
            <a:ext cx="8429625" cy="3070469"/>
          </a:xfrm>
        </p:spPr>
        <p:txBody>
          <a:bodyPr vert="horz" lIns="0" tIns="0" rIns="0" bIns="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 LUIS is an NLP </a:t>
            </a:r>
            <a:r>
              <a:rPr lang="en-US" sz="2000" dirty="0" err="1"/>
              <a:t>datamodel</a:t>
            </a:r>
            <a:r>
              <a:rPr lang="en-US" sz="2000" dirty="0"/>
              <a:t>, So more examples you give it , the better it is at guessing called “</a:t>
            </a:r>
            <a:r>
              <a:rPr lang="en-US" sz="2000" b="1" dirty="0"/>
              <a:t>Active Learning</a:t>
            </a:r>
            <a:r>
              <a:rPr lang="en-US" sz="2000" dirty="0"/>
              <a:t>”. 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LUIS might not correct always 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 Some time we have to update manually called “</a:t>
            </a:r>
            <a:r>
              <a:rPr lang="en-US" sz="2000" b="1" dirty="0"/>
              <a:t>AI Care and Feeding</a:t>
            </a:r>
            <a:r>
              <a:rPr lang="en-US" sz="2000" dirty="0"/>
              <a:t>”  from the user that your app needs to interpret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ML model score is not going to be 1 (100%) 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 It's going to be a very close guess which a computer always has a </a:t>
            </a:r>
            <a:r>
              <a:rPr lang="en-US" sz="2000" b="1" dirty="0"/>
              <a:t>margin of error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cs typeface="Calibri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81632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Live DEMO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2203D6-46B2-544A-AEDD-86624A2E7D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452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References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 vert="horz" lIns="0" tIns="0" rIns="0" bIns="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dirty="0" err="1">
                <a:cs typeface="Calibri Light"/>
              </a:rPr>
              <a:t>Microsoft.Recognizers.Text</a:t>
            </a:r>
            <a:r>
              <a:rPr lang="en-US" sz="1400" dirty="0">
                <a:cs typeface="Calibri Light"/>
              </a:rPr>
              <a:t> (</a:t>
            </a:r>
            <a:r>
              <a:rPr lang="en-IN" sz="1400" dirty="0">
                <a:hlinkClick r:id="rId2"/>
              </a:rPr>
              <a:t>https://github.com/Microsoft/Recognizers-Text</a:t>
            </a:r>
            <a:r>
              <a:rPr lang="en-US" sz="1400" dirty="0">
                <a:cs typeface="Calibri Light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cs typeface="Calibri Light"/>
              </a:rPr>
              <a:t>LUIS Web Page (</a:t>
            </a:r>
            <a:r>
              <a:rPr lang="en-IN" sz="1400" dirty="0">
                <a:hlinkClick r:id="rId3"/>
              </a:rPr>
              <a:t>https://www.luis.ai/</a:t>
            </a:r>
            <a:r>
              <a:rPr lang="en-US" sz="1400" dirty="0">
                <a:cs typeface="Calibri Light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cs typeface="Calibri Light"/>
              </a:rPr>
              <a:t>LUIS Documentation (</a:t>
            </a:r>
            <a:r>
              <a:rPr lang="en-IN" sz="1400" dirty="0">
                <a:hlinkClick r:id="rId4"/>
              </a:rPr>
              <a:t>http://docs.microsoft.com/en-us/azure/cognitive-services/luis/</a:t>
            </a:r>
            <a:r>
              <a:rPr lang="en-US" sz="1400" dirty="0">
                <a:cs typeface="Calibri Light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cs typeface="Calibri Light"/>
              </a:rPr>
              <a:t>LUIS Rest API (</a:t>
            </a:r>
            <a:r>
              <a:rPr lang="en-IN" sz="1400" dirty="0">
                <a:hlinkClick r:id="rId5"/>
              </a:rPr>
              <a:t>https://westus.dev.cognitive.microsoft.com/docs/services/5890b47c39e2bb17b84a55ff/operations/5890b47c39e2bb052c5b9c2f</a:t>
            </a:r>
            <a:r>
              <a:rPr lang="en-US" sz="1400" dirty="0">
                <a:cs typeface="Calibri Light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cs typeface="Calibri Light"/>
              </a:rPr>
              <a:t>Microsoft Docs API Reference (</a:t>
            </a:r>
            <a:r>
              <a:rPr lang="en-IN" sz="1400" dirty="0">
                <a:hlinkClick r:id="rId6"/>
              </a:rPr>
              <a:t>https://docs.microsoft.com/en-us/azure/cognitive-services/</a:t>
            </a:r>
            <a:r>
              <a:rPr lang="en-IN" sz="1400" dirty="0"/>
              <a:t>)</a:t>
            </a:r>
            <a:endParaRPr lang="en-US" sz="1400" dirty="0">
              <a:cs typeface="Calibri Light"/>
            </a:endParaRPr>
          </a:p>
          <a:p>
            <a:pPr lvl="1">
              <a:lnSpc>
                <a:spcPct val="100000"/>
              </a:lnSpc>
            </a:pPr>
            <a:r>
              <a:rPr lang="en-US" sz="1400" dirty="0">
                <a:cs typeface="Calibri Light"/>
              </a:rPr>
              <a:t>REST APIs</a:t>
            </a:r>
          </a:p>
          <a:p>
            <a:pPr lvl="1">
              <a:lnSpc>
                <a:spcPct val="100000"/>
              </a:lnSpc>
            </a:pPr>
            <a:r>
              <a:rPr lang="en-US" sz="1400" dirty="0">
                <a:cs typeface="Calibri Light"/>
              </a:rPr>
              <a:t>SDKs for .NET, Go, Java, Node.js, 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4479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77F8E-8AE8-434C-BBB8-65AB04EC0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0953" y="2946228"/>
            <a:ext cx="5582093" cy="1220182"/>
          </a:xfrm>
        </p:spPr>
        <p:txBody>
          <a:bodyPr/>
          <a:lstStyle/>
          <a:p>
            <a:r>
              <a:rPr lang="en-US" dirty="0">
                <a:cs typeface="Calibri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20176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cs typeface="Calibri Light"/>
              </a:rPr>
              <a:t>Agenda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 vert="horz" lIns="0" tIns="0" rIns="0" bIns="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cs typeface="Calibri Light"/>
              </a:rPr>
              <a:t>Intelligent applications: What are they?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cs typeface="Calibri Light"/>
              </a:rPr>
              <a:t>High level overview of working of a chatbot</a:t>
            </a:r>
            <a:endParaRPr lang="en-US" dirty="0">
              <a:cs typeface="Calibri Light"/>
            </a:endParaRPr>
          </a:p>
          <a:p>
            <a:pPr>
              <a:lnSpc>
                <a:spcPct val="100000"/>
              </a:lnSpc>
            </a:pPr>
            <a:r>
              <a:rPr lang="en-US" sz="1400" dirty="0">
                <a:cs typeface="Calibri Light"/>
              </a:rPr>
              <a:t>Available solutions for processing user input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cs typeface="Calibri Light"/>
              </a:rPr>
              <a:t>Microsoft LUIS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cs typeface="Calibri Light"/>
              </a:rPr>
              <a:t>LUIS Terminology</a:t>
            </a:r>
          </a:p>
          <a:p>
            <a:pPr>
              <a:lnSpc>
                <a:spcPct val="100000"/>
              </a:lnSpc>
            </a:pPr>
            <a:r>
              <a:rPr lang="en-US" sz="1400" b="1" dirty="0">
                <a:cs typeface="Calibri Light"/>
              </a:rPr>
              <a:t>DEMO:</a:t>
            </a:r>
            <a:r>
              <a:rPr lang="en-US" sz="1400" dirty="0">
                <a:cs typeface="Calibri Light"/>
              </a:rPr>
              <a:t> Creating an application in LUIS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dirty="0">
              <a:cs typeface="Calibri Light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400" dirty="0">
              <a:cs typeface="Calibri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11491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cs typeface="Calibri Light"/>
              </a:rPr>
              <a:t>INTELLIGENT APPS:</a:t>
            </a:r>
            <a:r>
              <a:rPr lang="en-US" sz="2400" dirty="0">
                <a:cs typeface="Calibri Light"/>
              </a:rPr>
              <a:t> </a:t>
            </a:r>
            <a:r>
              <a:rPr lang="en-US" dirty="0">
                <a:cs typeface="Calibri Light"/>
              </a:rPr>
              <a:t>What are they?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60364" y="2000250"/>
            <a:ext cx="8426449" cy="951380"/>
          </a:xfrm>
        </p:spPr>
        <p:txBody>
          <a:bodyPr vert="horz" lIns="0" tIns="0" rIns="0" bIns="0" rtlCol="0" anchor="t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Intelligent apps are applications that use </a:t>
            </a:r>
            <a:r>
              <a:rPr lang="en-US" sz="2800" b="1" dirty="0"/>
              <a:t>historical and real-time data </a:t>
            </a:r>
            <a:r>
              <a:rPr lang="en-US" sz="1800" dirty="0"/>
              <a:t>from </a:t>
            </a:r>
            <a:r>
              <a:rPr lang="en-US" sz="2800" b="1" dirty="0"/>
              <a:t>user interactions</a:t>
            </a:r>
            <a:r>
              <a:rPr lang="en-US" sz="1800" b="1" dirty="0"/>
              <a:t> </a:t>
            </a:r>
            <a:r>
              <a:rPr lang="en-US" sz="1800" dirty="0"/>
              <a:t>and other sources to make predictions and suggestions, delivering </a:t>
            </a:r>
            <a:r>
              <a:rPr lang="en-US" sz="2800" b="1" dirty="0"/>
              <a:t>personalized and adaptive user experiences</a:t>
            </a:r>
            <a:r>
              <a:rPr lang="en-US" sz="2800" dirty="0"/>
              <a:t>.</a:t>
            </a:r>
            <a:endParaRPr lang="en-US" sz="2800" dirty="0">
              <a:cs typeface="Calibri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80657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INTELLIGENT APPS: </a:t>
            </a:r>
            <a:r>
              <a:rPr lang="en-US" dirty="0">
                <a:cs typeface="Calibri Light"/>
              </a:rPr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57188" y="1079500"/>
            <a:ext cx="8429625" cy="3397250"/>
          </a:xfrm>
        </p:spPr>
        <p:txBody>
          <a:bodyPr vert="horz" lIns="0" tIns="0" rIns="0" bIns="0" rtlCol="0" anchor="t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2000" dirty="0">
              <a:cs typeface="Calibri Light"/>
            </a:endParaRPr>
          </a:p>
          <a:p>
            <a:pPr>
              <a:lnSpc>
                <a:spcPct val="100000"/>
              </a:lnSpc>
            </a:pPr>
            <a:r>
              <a:rPr lang="en-IN" sz="2000" dirty="0">
                <a:highlight>
                  <a:srgbClr val="FFFF00"/>
                </a:highlight>
              </a:rPr>
              <a:t>Chatbots</a:t>
            </a:r>
            <a:endParaRPr lang="en-IN" sz="2000" dirty="0"/>
          </a:p>
          <a:p>
            <a:pPr>
              <a:lnSpc>
                <a:spcPct val="100000"/>
              </a:lnSpc>
            </a:pPr>
            <a:r>
              <a:rPr lang="en-IN" sz="2000" dirty="0"/>
              <a:t>Virtual assistants</a:t>
            </a:r>
          </a:p>
          <a:p>
            <a:pPr>
              <a:lnSpc>
                <a:spcPct val="100000"/>
              </a:lnSpc>
            </a:pPr>
            <a:r>
              <a:rPr lang="en-IN" sz="2000" dirty="0"/>
              <a:t>Recommendation engines on e-commerce sites</a:t>
            </a:r>
            <a:endParaRPr lang="en-US" sz="2000" dirty="0">
              <a:cs typeface="Calibri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37985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High level overview of working of a chatbot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1B6608-5EF8-42BE-AEB1-F1BAED3F74E2}"/>
              </a:ext>
            </a:extLst>
          </p:cNvPr>
          <p:cNvSpPr txBox="1"/>
          <p:nvPr/>
        </p:nvSpPr>
        <p:spPr>
          <a:xfrm>
            <a:off x="208294" y="2731880"/>
            <a:ext cx="577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USER</a:t>
            </a: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8C0DE69E-046E-4B93-BB1F-99911B3B33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684731"/>
              </p:ext>
            </p:extLst>
          </p:nvPr>
        </p:nvGraphicFramePr>
        <p:xfrm>
          <a:off x="3798001" y="1139438"/>
          <a:ext cx="3588000" cy="3409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12C84B7-887B-4A14-BC71-694958620B91}"/>
              </a:ext>
            </a:extLst>
          </p:cNvPr>
          <p:cNvSpPr txBox="1"/>
          <p:nvPr/>
        </p:nvSpPr>
        <p:spPr>
          <a:xfrm>
            <a:off x="4664760" y="1958591"/>
            <a:ext cx="289112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</a:t>
            </a:r>
          </a:p>
          <a:p>
            <a:r>
              <a:rPr lang="en-IN" dirty="0"/>
              <a:t>H</a:t>
            </a:r>
          </a:p>
          <a:p>
            <a:r>
              <a:rPr lang="en-IN" dirty="0"/>
              <a:t>A</a:t>
            </a:r>
          </a:p>
          <a:p>
            <a:r>
              <a:rPr lang="en-IN" dirty="0"/>
              <a:t>T</a:t>
            </a:r>
          </a:p>
          <a:p>
            <a:r>
              <a:rPr lang="en-IN" dirty="0"/>
              <a:t>B</a:t>
            </a:r>
          </a:p>
          <a:p>
            <a:r>
              <a:rPr lang="en-IN" dirty="0"/>
              <a:t>O</a:t>
            </a:r>
          </a:p>
          <a:p>
            <a:r>
              <a:rPr lang="en-IN" dirty="0"/>
              <a:t>T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5CB5A50-E029-4919-A158-8A00A79948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159" b="7017"/>
          <a:stretch/>
        </p:blipFill>
        <p:spPr bwMode="auto">
          <a:xfrm>
            <a:off x="728286" y="2380228"/>
            <a:ext cx="737886" cy="98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7BF6476-5113-4BEB-AD82-11F0D8751205}"/>
              </a:ext>
            </a:extLst>
          </p:cNvPr>
          <p:cNvCxnSpPr>
            <a:cxnSpLocks/>
          </p:cNvCxnSpPr>
          <p:nvPr/>
        </p:nvCxnSpPr>
        <p:spPr>
          <a:xfrm>
            <a:off x="1788459" y="2196084"/>
            <a:ext cx="2480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474AC64-D9EE-4F5E-A211-5F9BB1149D74}"/>
              </a:ext>
            </a:extLst>
          </p:cNvPr>
          <p:cNvSpPr txBox="1"/>
          <p:nvPr/>
        </p:nvSpPr>
        <p:spPr>
          <a:xfrm>
            <a:off x="1759730" y="2236856"/>
            <a:ext cx="209420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 need you to book a room for 2 at the Taj ASAP.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94CF6B-08D6-43C5-B102-925426760788}"/>
              </a:ext>
            </a:extLst>
          </p:cNvPr>
          <p:cNvSpPr txBox="1"/>
          <p:nvPr/>
        </p:nvSpPr>
        <p:spPr>
          <a:xfrm>
            <a:off x="1757999" y="1626580"/>
            <a:ext cx="23860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Book a flight from Hyderabad to New York at 7 AM tomorrow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681E1B-C03F-465C-9845-5A277489C5AF}"/>
              </a:ext>
            </a:extLst>
          </p:cNvPr>
          <p:cNvSpPr txBox="1"/>
          <p:nvPr/>
        </p:nvSpPr>
        <p:spPr>
          <a:xfrm>
            <a:off x="1254729" y="2043997"/>
            <a:ext cx="63794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92D050"/>
                </a:solidFill>
              </a:rPr>
              <a:t>Input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A9F2E55-6C45-4277-B015-BEDDAD51B37C}"/>
              </a:ext>
            </a:extLst>
          </p:cNvPr>
          <p:cNvCxnSpPr>
            <a:cxnSpLocks/>
          </p:cNvCxnSpPr>
          <p:nvPr/>
        </p:nvCxnSpPr>
        <p:spPr>
          <a:xfrm flipH="1">
            <a:off x="1466172" y="3579041"/>
            <a:ext cx="21914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BE90B22-30F8-4DDD-B0B3-CE4F2811C101}"/>
              </a:ext>
            </a:extLst>
          </p:cNvPr>
          <p:cNvSpPr txBox="1"/>
          <p:nvPr/>
        </p:nvSpPr>
        <p:spPr>
          <a:xfrm>
            <a:off x="3601751" y="3429000"/>
            <a:ext cx="76656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92D050"/>
                </a:solidFill>
              </a:rPr>
              <a:t>Output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E579408-B937-4250-8C7A-DF642804D6AE}"/>
              </a:ext>
            </a:extLst>
          </p:cNvPr>
          <p:cNvSpPr txBox="1"/>
          <p:nvPr/>
        </p:nvSpPr>
        <p:spPr>
          <a:xfrm>
            <a:off x="1532571" y="3009625"/>
            <a:ext cx="272381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 flights at 7. There is one at 9AM though. Shall I book for that?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FC2FA1-D2EA-4854-87CC-188BCF6E8E2A}"/>
              </a:ext>
            </a:extLst>
          </p:cNvPr>
          <p:cNvSpPr txBox="1"/>
          <p:nvPr/>
        </p:nvSpPr>
        <p:spPr>
          <a:xfrm>
            <a:off x="1561742" y="3662904"/>
            <a:ext cx="195654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Booked! Here’s your room number: </a:t>
            </a:r>
            <a:r>
              <a:rPr lang="en-IN" dirty="0" err="1"/>
              <a:t>xyz</a:t>
            </a:r>
            <a:endParaRPr lang="en-IN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596F249-BE87-4FED-BB77-7EA6CE5DC285}"/>
              </a:ext>
            </a:extLst>
          </p:cNvPr>
          <p:cNvSpPr txBox="1"/>
          <p:nvPr/>
        </p:nvSpPr>
        <p:spPr>
          <a:xfrm>
            <a:off x="6637087" y="1506019"/>
            <a:ext cx="97276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solidFill>
                  <a:schemeClr val="accent5"/>
                </a:solidFill>
              </a:rPr>
              <a:t>BookFlight</a:t>
            </a:r>
            <a:endParaRPr lang="en-IN" dirty="0">
              <a:solidFill>
                <a:schemeClr val="accent5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3011C7B-1DC0-4B1C-B55E-F945F9118F6E}"/>
              </a:ext>
            </a:extLst>
          </p:cNvPr>
          <p:cNvSpPr txBox="1"/>
          <p:nvPr/>
        </p:nvSpPr>
        <p:spPr>
          <a:xfrm>
            <a:off x="6637087" y="1808550"/>
            <a:ext cx="97276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solidFill>
                  <a:schemeClr val="accent5"/>
                </a:solidFill>
              </a:rPr>
              <a:t>BookHotel</a:t>
            </a:r>
            <a:endParaRPr lang="en-IN" dirty="0">
              <a:solidFill>
                <a:schemeClr val="accent5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ED411AB-9341-4630-9DCA-567FBF738029}"/>
              </a:ext>
            </a:extLst>
          </p:cNvPr>
          <p:cNvSpPr txBox="1"/>
          <p:nvPr/>
        </p:nvSpPr>
        <p:spPr>
          <a:xfrm>
            <a:off x="6637818" y="2140937"/>
            <a:ext cx="176828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>
                <a:solidFill>
                  <a:srgbClr val="E53535"/>
                </a:solidFill>
              </a:rPr>
              <a:t>Hyderabad, New York, 7 AM tomorrow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589516B-39D9-4C7C-81DC-393410807004}"/>
              </a:ext>
            </a:extLst>
          </p:cNvPr>
          <p:cNvSpPr txBox="1"/>
          <p:nvPr/>
        </p:nvSpPr>
        <p:spPr>
          <a:xfrm>
            <a:off x="6637087" y="2551537"/>
            <a:ext cx="16270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>
                <a:solidFill>
                  <a:schemeClr val="accent6"/>
                </a:solidFill>
              </a:rPr>
              <a:t>2, Taj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3B62976-D68E-4AB5-81B7-6446B8FDFA06}"/>
              </a:ext>
            </a:extLst>
          </p:cNvPr>
          <p:cNvCxnSpPr/>
          <p:nvPr/>
        </p:nvCxnSpPr>
        <p:spPr>
          <a:xfrm>
            <a:off x="6686754" y="1808550"/>
            <a:ext cx="10824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9DEB789-EE29-40FD-8656-9172F2A9B1B5}"/>
              </a:ext>
            </a:extLst>
          </p:cNvPr>
          <p:cNvCxnSpPr>
            <a:cxnSpLocks/>
          </p:cNvCxnSpPr>
          <p:nvPr/>
        </p:nvCxnSpPr>
        <p:spPr>
          <a:xfrm>
            <a:off x="6686754" y="2556435"/>
            <a:ext cx="16349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520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560" y="228600"/>
            <a:ext cx="8484254" cy="301752"/>
          </a:xfrm>
        </p:spPr>
        <p:txBody>
          <a:bodyPr/>
          <a:lstStyle/>
          <a:p>
            <a:r>
              <a:rPr lang="en-US" dirty="0">
                <a:cs typeface="Calibri Light"/>
              </a:rPr>
              <a:t>Available solutions for processing user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 sz="1600" dirty="0">
                <a:ea typeface="+mj-lt"/>
                <a:cs typeface="+mj-lt"/>
              </a:rPr>
              <a:t>Use text </a:t>
            </a:r>
            <a:r>
              <a:rPr lang="en-IN" sz="1600" dirty="0">
                <a:ea typeface="+mj-lt"/>
                <a:cs typeface="+mj-lt"/>
              </a:rPr>
              <a:t>recognition libraries:</a:t>
            </a:r>
          </a:p>
          <a:p>
            <a:pPr lvl="1"/>
            <a:r>
              <a:rPr lang="en-US" sz="1600" b="1" dirty="0" err="1">
                <a:latin typeface="+mj-lt"/>
              </a:rPr>
              <a:t>Microsoft.Recognizers.Text</a:t>
            </a:r>
            <a:r>
              <a:rPr lang="en-US" sz="1600" b="1" dirty="0">
                <a:latin typeface="+mj-lt"/>
              </a:rPr>
              <a:t> </a:t>
            </a:r>
            <a:r>
              <a:rPr lang="en-US" sz="1400" dirty="0">
                <a:latin typeface="+mj-lt"/>
              </a:rPr>
              <a:t>provides recognition and resolution of numbers, units, and date/time expressed in multiple languages.</a:t>
            </a:r>
            <a:br>
              <a:rPr lang="en-US" sz="1400" dirty="0">
                <a:latin typeface="+mj-lt"/>
              </a:rPr>
            </a:br>
            <a:r>
              <a:rPr lang="en-US" sz="1400" dirty="0">
                <a:latin typeface="+mj-lt"/>
              </a:rPr>
              <a:t>(</a:t>
            </a:r>
            <a:r>
              <a:rPr lang="en-US" sz="1400" dirty="0" err="1"/>
              <a:t>Microsoft.Recognizers.Text</a:t>
            </a:r>
            <a:r>
              <a:rPr lang="en-US" sz="1400" dirty="0"/>
              <a:t>, </a:t>
            </a:r>
            <a:r>
              <a:rPr lang="en-US" sz="1400" dirty="0" err="1"/>
              <a:t>Microsoft.Recognizers.Text.Number</a:t>
            </a:r>
            <a:r>
              <a:rPr lang="en-US" sz="1400" dirty="0"/>
              <a:t>, </a:t>
            </a:r>
            <a:r>
              <a:rPr lang="en-US" sz="1400" dirty="0" err="1"/>
              <a:t>Microsoft.Recognizers.Text.DateTime</a:t>
            </a:r>
            <a:r>
              <a:rPr lang="en-US" sz="1400" b="1" dirty="0"/>
              <a:t>)</a:t>
            </a:r>
            <a:br>
              <a:rPr lang="en-US" sz="1400" b="1" dirty="0"/>
            </a:br>
            <a:r>
              <a:rPr lang="en-US" sz="1400" dirty="0"/>
              <a:t>Packages available in C#/.NET, JS/TS, Python and Java(in progress).</a:t>
            </a:r>
            <a:br>
              <a:rPr lang="en-US" sz="1400" dirty="0"/>
            </a:br>
            <a:r>
              <a:rPr lang="en-US" sz="1400" dirty="0"/>
              <a:t>GitHub repo: </a:t>
            </a:r>
            <a:r>
              <a:rPr lang="en-IN" sz="1400" dirty="0">
                <a:hlinkClick r:id="rId2"/>
              </a:rPr>
              <a:t>https://github.com/Microsoft/Recognizers-Text</a:t>
            </a:r>
            <a:endParaRPr lang="en-US" sz="1400" dirty="0">
              <a:latin typeface="+mj-lt"/>
            </a:endParaRPr>
          </a:p>
          <a:p>
            <a:pPr marL="457200" lvl="1" indent="0">
              <a:buNone/>
            </a:pPr>
            <a:endParaRPr lang="en-US" sz="1400" dirty="0">
              <a:latin typeface="+mj-lt"/>
            </a:endParaRPr>
          </a:p>
          <a:p>
            <a:r>
              <a:rPr lang="en-US" sz="1600" dirty="0">
                <a:ea typeface="+mj-lt"/>
                <a:cs typeface="+mj-lt"/>
              </a:rPr>
              <a:t>Build your own machine learning model/service.</a:t>
            </a:r>
          </a:p>
          <a:p>
            <a:endParaRPr lang="en-US" sz="1600" dirty="0">
              <a:latin typeface="+mj-lt"/>
              <a:ea typeface="+mj-lt"/>
              <a:cs typeface="+mj-lt"/>
            </a:endParaRPr>
          </a:p>
          <a:p>
            <a:r>
              <a:rPr lang="en-US" sz="1600" dirty="0">
                <a:latin typeface="+mj-lt"/>
                <a:ea typeface="+mj-lt"/>
                <a:cs typeface="+mj-lt"/>
              </a:rPr>
              <a:t>Utilize Microsoft’s machine learning based service, </a:t>
            </a:r>
            <a:r>
              <a:rPr lang="en-US" sz="2400" b="1" dirty="0">
                <a:latin typeface="+mn-lt"/>
                <a:ea typeface="+mj-lt"/>
                <a:cs typeface="+mj-lt"/>
              </a:rPr>
              <a:t>LUIS.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84214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b="1" dirty="0">
                <a:latin typeface="+mn-lt"/>
              </a:rPr>
              <a:t>Language Understanding (LUIS)</a:t>
            </a:r>
            <a:endParaRPr lang="en-US" sz="24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57188" y="1079500"/>
            <a:ext cx="8429625" cy="1078753"/>
          </a:xfrm>
        </p:spPr>
        <p:txBody>
          <a:bodyPr vert="horz" lIns="0" tIns="0" rIns="0" bIns="0" rtlCol="0" anchor="t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Language Understanding (</a:t>
            </a:r>
            <a:r>
              <a:rPr lang="en-US" sz="2000" b="1" dirty="0"/>
              <a:t>LUIS</a:t>
            </a:r>
            <a:r>
              <a:rPr lang="en-US" sz="2000" dirty="0"/>
              <a:t>) is a cloud-based API service that applies custom machine-learning intelligence to a user's conversational, natural language text to predict overall meaning, and pull out relevant, detailed information.</a:t>
            </a:r>
            <a:endParaRPr lang="en-US" sz="2000" dirty="0">
              <a:cs typeface="Calibri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81217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LUIS Terminology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1B6608-5EF8-42BE-AEB1-F1BAED3F74E2}"/>
              </a:ext>
            </a:extLst>
          </p:cNvPr>
          <p:cNvSpPr txBox="1"/>
          <p:nvPr/>
        </p:nvSpPr>
        <p:spPr>
          <a:xfrm>
            <a:off x="208294" y="2731880"/>
            <a:ext cx="577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USER</a:t>
            </a: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8C0DE69E-046E-4B93-BB1F-99911B3B33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1070665"/>
              </p:ext>
            </p:extLst>
          </p:nvPr>
        </p:nvGraphicFramePr>
        <p:xfrm>
          <a:off x="3798001" y="1139438"/>
          <a:ext cx="3588000" cy="3409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12C84B7-887B-4A14-BC71-694958620B91}"/>
              </a:ext>
            </a:extLst>
          </p:cNvPr>
          <p:cNvSpPr txBox="1"/>
          <p:nvPr/>
        </p:nvSpPr>
        <p:spPr>
          <a:xfrm>
            <a:off x="4664760" y="1958591"/>
            <a:ext cx="289112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</a:t>
            </a:r>
          </a:p>
          <a:p>
            <a:r>
              <a:rPr lang="en-IN" dirty="0"/>
              <a:t>H</a:t>
            </a:r>
          </a:p>
          <a:p>
            <a:r>
              <a:rPr lang="en-IN" dirty="0"/>
              <a:t>A</a:t>
            </a:r>
          </a:p>
          <a:p>
            <a:r>
              <a:rPr lang="en-IN" dirty="0"/>
              <a:t>T</a:t>
            </a:r>
          </a:p>
          <a:p>
            <a:r>
              <a:rPr lang="en-IN" dirty="0"/>
              <a:t>B</a:t>
            </a:r>
          </a:p>
          <a:p>
            <a:r>
              <a:rPr lang="en-IN" dirty="0"/>
              <a:t>O</a:t>
            </a:r>
          </a:p>
          <a:p>
            <a:r>
              <a:rPr lang="en-IN" dirty="0"/>
              <a:t>T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5CB5A50-E029-4919-A158-8A00A79948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159" b="7017"/>
          <a:stretch/>
        </p:blipFill>
        <p:spPr bwMode="auto">
          <a:xfrm>
            <a:off x="728286" y="2380228"/>
            <a:ext cx="737886" cy="98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7BF6476-5113-4BEB-AD82-11F0D8751205}"/>
              </a:ext>
            </a:extLst>
          </p:cNvPr>
          <p:cNvCxnSpPr>
            <a:cxnSpLocks/>
          </p:cNvCxnSpPr>
          <p:nvPr/>
        </p:nvCxnSpPr>
        <p:spPr>
          <a:xfrm>
            <a:off x="1788459" y="2196084"/>
            <a:ext cx="2480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474AC64-D9EE-4F5E-A211-5F9BB1149D74}"/>
              </a:ext>
            </a:extLst>
          </p:cNvPr>
          <p:cNvSpPr txBox="1"/>
          <p:nvPr/>
        </p:nvSpPr>
        <p:spPr>
          <a:xfrm>
            <a:off x="1759730" y="2236856"/>
            <a:ext cx="209420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 need you to book a room for </a:t>
            </a:r>
            <a:r>
              <a:rPr lang="en-IN" dirty="0">
                <a:highlight>
                  <a:srgbClr val="FFFF00"/>
                </a:highlight>
              </a:rPr>
              <a:t>1</a:t>
            </a:r>
            <a:r>
              <a:rPr lang="en-IN" dirty="0"/>
              <a:t> at the </a:t>
            </a:r>
            <a:r>
              <a:rPr lang="en-IN" dirty="0">
                <a:highlight>
                  <a:srgbClr val="FFFF00"/>
                </a:highlight>
              </a:rPr>
              <a:t>Taj</a:t>
            </a:r>
            <a:r>
              <a:rPr lang="en-IN" dirty="0"/>
              <a:t> </a:t>
            </a:r>
            <a:r>
              <a:rPr lang="en-IN" dirty="0">
                <a:highlight>
                  <a:srgbClr val="FFFF00"/>
                </a:highlight>
              </a:rPr>
              <a:t>ASAP</a:t>
            </a:r>
            <a:r>
              <a:rPr lang="en-IN" dirty="0"/>
              <a:t>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94CF6B-08D6-43C5-B102-925426760788}"/>
              </a:ext>
            </a:extLst>
          </p:cNvPr>
          <p:cNvSpPr txBox="1"/>
          <p:nvPr/>
        </p:nvSpPr>
        <p:spPr>
          <a:xfrm>
            <a:off x="1757999" y="1626580"/>
            <a:ext cx="23860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Book a flight from </a:t>
            </a:r>
            <a:r>
              <a:rPr lang="en-IN" dirty="0">
                <a:highlight>
                  <a:srgbClr val="FFFF00"/>
                </a:highlight>
              </a:rPr>
              <a:t>Hyderabad</a:t>
            </a:r>
            <a:r>
              <a:rPr lang="en-IN" dirty="0"/>
              <a:t> to </a:t>
            </a:r>
            <a:r>
              <a:rPr lang="en-IN" dirty="0">
                <a:highlight>
                  <a:srgbClr val="FFFF00"/>
                </a:highlight>
              </a:rPr>
              <a:t>New York </a:t>
            </a:r>
            <a:r>
              <a:rPr lang="en-IN" dirty="0"/>
              <a:t>at </a:t>
            </a:r>
            <a:r>
              <a:rPr lang="en-IN" dirty="0">
                <a:highlight>
                  <a:srgbClr val="FFFF00"/>
                </a:highlight>
              </a:rPr>
              <a:t>7 AM tomorrow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681E1B-C03F-465C-9845-5A277489C5AF}"/>
              </a:ext>
            </a:extLst>
          </p:cNvPr>
          <p:cNvSpPr txBox="1"/>
          <p:nvPr/>
        </p:nvSpPr>
        <p:spPr>
          <a:xfrm>
            <a:off x="1254729" y="2043997"/>
            <a:ext cx="63794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92D050"/>
                </a:solidFill>
              </a:rPr>
              <a:t>Input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A9F2E55-6C45-4277-B015-BEDDAD51B37C}"/>
              </a:ext>
            </a:extLst>
          </p:cNvPr>
          <p:cNvCxnSpPr>
            <a:cxnSpLocks/>
          </p:cNvCxnSpPr>
          <p:nvPr/>
        </p:nvCxnSpPr>
        <p:spPr>
          <a:xfrm flipH="1">
            <a:off x="1466172" y="3579041"/>
            <a:ext cx="21914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BE90B22-30F8-4DDD-B0B3-CE4F2811C101}"/>
              </a:ext>
            </a:extLst>
          </p:cNvPr>
          <p:cNvSpPr txBox="1"/>
          <p:nvPr/>
        </p:nvSpPr>
        <p:spPr>
          <a:xfrm>
            <a:off x="3601751" y="3429000"/>
            <a:ext cx="76656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92D050"/>
                </a:solidFill>
              </a:rPr>
              <a:t>Output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E579408-B937-4250-8C7A-DF642804D6AE}"/>
              </a:ext>
            </a:extLst>
          </p:cNvPr>
          <p:cNvSpPr txBox="1"/>
          <p:nvPr/>
        </p:nvSpPr>
        <p:spPr>
          <a:xfrm>
            <a:off x="1532571" y="3009625"/>
            <a:ext cx="272381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 flights at 7. There is one at 9AM though. Shall I book for that?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FC2FA1-D2EA-4854-87CC-188BCF6E8E2A}"/>
              </a:ext>
            </a:extLst>
          </p:cNvPr>
          <p:cNvSpPr txBox="1"/>
          <p:nvPr/>
        </p:nvSpPr>
        <p:spPr>
          <a:xfrm>
            <a:off x="1561742" y="3662904"/>
            <a:ext cx="195654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Booked! Here’s your room number: </a:t>
            </a:r>
            <a:r>
              <a:rPr lang="en-IN" dirty="0" err="1"/>
              <a:t>xyz</a:t>
            </a:r>
            <a:endParaRPr lang="en-IN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596F249-BE87-4FED-BB77-7EA6CE5DC285}"/>
              </a:ext>
            </a:extLst>
          </p:cNvPr>
          <p:cNvSpPr txBox="1"/>
          <p:nvPr/>
        </p:nvSpPr>
        <p:spPr>
          <a:xfrm>
            <a:off x="6637087" y="1506019"/>
            <a:ext cx="97276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solidFill>
                  <a:schemeClr val="accent5"/>
                </a:solidFill>
              </a:rPr>
              <a:t>BookFlight</a:t>
            </a:r>
            <a:endParaRPr lang="en-IN" dirty="0">
              <a:solidFill>
                <a:schemeClr val="accent5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3011C7B-1DC0-4B1C-B55E-F945F9118F6E}"/>
              </a:ext>
            </a:extLst>
          </p:cNvPr>
          <p:cNvSpPr txBox="1"/>
          <p:nvPr/>
        </p:nvSpPr>
        <p:spPr>
          <a:xfrm>
            <a:off x="6637087" y="1808550"/>
            <a:ext cx="97276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solidFill>
                  <a:schemeClr val="accent5"/>
                </a:solidFill>
              </a:rPr>
              <a:t>BookHotel</a:t>
            </a:r>
            <a:endParaRPr lang="en-IN" dirty="0">
              <a:solidFill>
                <a:schemeClr val="accent5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ED411AB-9341-4630-9DCA-567FBF738029}"/>
              </a:ext>
            </a:extLst>
          </p:cNvPr>
          <p:cNvSpPr txBox="1"/>
          <p:nvPr/>
        </p:nvSpPr>
        <p:spPr>
          <a:xfrm>
            <a:off x="6637818" y="2140937"/>
            <a:ext cx="176828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u="sng" dirty="0">
                <a:solidFill>
                  <a:srgbClr val="E53535"/>
                </a:solidFill>
              </a:rPr>
              <a:t>Hyderabad</a:t>
            </a:r>
            <a:r>
              <a:rPr lang="en-IN" sz="1050" dirty="0">
                <a:solidFill>
                  <a:srgbClr val="E53535"/>
                </a:solidFill>
              </a:rPr>
              <a:t>, </a:t>
            </a:r>
            <a:r>
              <a:rPr lang="en-IN" sz="1050" u="sng" dirty="0">
                <a:solidFill>
                  <a:srgbClr val="E53535"/>
                </a:solidFill>
              </a:rPr>
              <a:t>New York</a:t>
            </a:r>
            <a:r>
              <a:rPr lang="en-IN" sz="1050" dirty="0">
                <a:solidFill>
                  <a:srgbClr val="E53535"/>
                </a:solidFill>
              </a:rPr>
              <a:t>, </a:t>
            </a:r>
            <a:br>
              <a:rPr lang="en-IN" sz="1050" dirty="0">
                <a:solidFill>
                  <a:srgbClr val="E53535"/>
                </a:solidFill>
              </a:rPr>
            </a:br>
            <a:r>
              <a:rPr lang="en-IN" sz="1050" u="sng" dirty="0">
                <a:solidFill>
                  <a:srgbClr val="E53535"/>
                </a:solidFill>
              </a:rPr>
              <a:t>7 AM tomorrow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589516B-39D9-4C7C-81DC-393410807004}"/>
              </a:ext>
            </a:extLst>
          </p:cNvPr>
          <p:cNvSpPr txBox="1"/>
          <p:nvPr/>
        </p:nvSpPr>
        <p:spPr>
          <a:xfrm>
            <a:off x="6637087" y="2551537"/>
            <a:ext cx="16270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u="sng" dirty="0">
                <a:solidFill>
                  <a:schemeClr val="accent6"/>
                </a:solidFill>
              </a:rPr>
              <a:t>2</a:t>
            </a:r>
            <a:r>
              <a:rPr lang="en-IN" sz="1050" dirty="0">
                <a:solidFill>
                  <a:schemeClr val="accent6"/>
                </a:solidFill>
              </a:rPr>
              <a:t>, </a:t>
            </a:r>
            <a:r>
              <a:rPr lang="en-IN" sz="1050" u="sng" dirty="0">
                <a:solidFill>
                  <a:schemeClr val="accent6"/>
                </a:solidFill>
              </a:rPr>
              <a:t>Taj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3B62976-D68E-4AB5-81B7-6446B8FDFA06}"/>
              </a:ext>
            </a:extLst>
          </p:cNvPr>
          <p:cNvCxnSpPr/>
          <p:nvPr/>
        </p:nvCxnSpPr>
        <p:spPr>
          <a:xfrm>
            <a:off x="6686754" y="1808550"/>
            <a:ext cx="10824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9DEB789-EE29-40FD-8656-9172F2A9B1B5}"/>
              </a:ext>
            </a:extLst>
          </p:cNvPr>
          <p:cNvCxnSpPr>
            <a:cxnSpLocks/>
          </p:cNvCxnSpPr>
          <p:nvPr/>
        </p:nvCxnSpPr>
        <p:spPr>
          <a:xfrm flipV="1">
            <a:off x="6686754" y="2551537"/>
            <a:ext cx="1361311" cy="4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FFB0C8E-1991-47D1-B705-63406025D10A}"/>
              </a:ext>
            </a:extLst>
          </p:cNvPr>
          <p:cNvCxnSpPr>
            <a:cxnSpLocks/>
          </p:cNvCxnSpPr>
          <p:nvPr/>
        </p:nvCxnSpPr>
        <p:spPr>
          <a:xfrm flipV="1">
            <a:off x="2900182" y="1059340"/>
            <a:ext cx="377118" cy="604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793E509-48FC-444D-B05E-BC72DED1C3B0}"/>
              </a:ext>
            </a:extLst>
          </p:cNvPr>
          <p:cNvCxnSpPr/>
          <p:nvPr/>
        </p:nvCxnSpPr>
        <p:spPr>
          <a:xfrm flipV="1">
            <a:off x="3415552" y="1139438"/>
            <a:ext cx="0" cy="1161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CBDF3D4-7EB5-4A73-9F55-1AC0C5404F0F}"/>
              </a:ext>
            </a:extLst>
          </p:cNvPr>
          <p:cNvSpPr txBox="1"/>
          <p:nvPr/>
        </p:nvSpPr>
        <p:spPr>
          <a:xfrm>
            <a:off x="3255617" y="839357"/>
            <a:ext cx="97908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4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Utterances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BB7BADBA-7740-4B86-8B6F-4412619E0364}"/>
              </a:ext>
            </a:extLst>
          </p:cNvPr>
          <p:cNvSpPr/>
          <p:nvPr/>
        </p:nvSpPr>
        <p:spPr>
          <a:xfrm>
            <a:off x="7666076" y="1568511"/>
            <a:ext cx="271931" cy="4754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BB5AC8-A6EB-439D-B250-246462D34CE5}"/>
              </a:ext>
            </a:extLst>
          </p:cNvPr>
          <p:cNvSpPr txBox="1"/>
          <p:nvPr/>
        </p:nvSpPr>
        <p:spPr>
          <a:xfrm>
            <a:off x="7938007" y="1638853"/>
            <a:ext cx="75476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4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Intent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D7BFF78B-7045-4DE8-B99B-44B040DF3FB6}"/>
              </a:ext>
            </a:extLst>
          </p:cNvPr>
          <p:cNvSpPr/>
          <p:nvPr/>
        </p:nvSpPr>
        <p:spPr>
          <a:xfrm>
            <a:off x="8048065" y="2253616"/>
            <a:ext cx="216116" cy="5469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BEC86A-3747-4228-9C89-9B7F2B911295}"/>
              </a:ext>
            </a:extLst>
          </p:cNvPr>
          <p:cNvSpPr txBox="1"/>
          <p:nvPr/>
        </p:nvSpPr>
        <p:spPr>
          <a:xfrm>
            <a:off x="8252760" y="2380228"/>
            <a:ext cx="75476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4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Entities</a:t>
            </a:r>
          </a:p>
        </p:txBody>
      </p:sp>
    </p:spTree>
    <p:extLst>
      <p:ext uri="{BB962C8B-B14F-4D97-AF65-F5344CB8AC3E}">
        <p14:creationId xmlns:p14="http://schemas.microsoft.com/office/powerpoint/2010/main" val="3452559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b="1" dirty="0">
                <a:latin typeface="+mn-lt"/>
              </a:rPr>
              <a:t>LUIS Terminology</a:t>
            </a:r>
            <a:endParaRPr lang="en-US" sz="24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57188" y="1079500"/>
            <a:ext cx="8429625" cy="2959937"/>
          </a:xfrm>
        </p:spPr>
        <p:txBody>
          <a:bodyPr vert="horz" lIns="0" tIns="0" rIns="0" bIns="0" rtlCol="0" anchor="t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/>
              <a:t>Utterances : </a:t>
            </a:r>
            <a:r>
              <a:rPr lang="en-US" sz="2000" dirty="0"/>
              <a:t>Inputs from the user that your app needs to interpret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/>
              <a:t>Intents : </a:t>
            </a:r>
            <a:r>
              <a:rPr lang="en-US" sz="2000" dirty="0"/>
              <a:t> Identifies what actions you want your bot to take and Utilize Active learning to improve over time.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cs typeface="Calibri Light"/>
              </a:rPr>
              <a:t>Entities : </a:t>
            </a:r>
            <a:r>
              <a:rPr lang="en-US" sz="2000" dirty="0">
                <a:cs typeface="Calibri Light"/>
              </a:rPr>
              <a:t>Identifies what things your bot is taking actions on help to enhance your Intents.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4801882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Covers</Template>
  <TotalTime>907</TotalTime>
  <Words>689</Words>
  <Application>Microsoft Office PowerPoint</Application>
  <PresentationFormat>On-screen Show (16:9)</PresentationFormat>
  <Paragraphs>109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Covers</vt:lpstr>
      <vt:lpstr>General</vt:lpstr>
      <vt:lpstr>Breakers</vt:lpstr>
      <vt:lpstr>Microsoft LUIS</vt:lpstr>
      <vt:lpstr>Agenda</vt:lpstr>
      <vt:lpstr>INTELLIGENT APPS: What are they?</vt:lpstr>
      <vt:lpstr>INTELLIGENT APPS: Examples</vt:lpstr>
      <vt:lpstr>High level overview of working of a chatbot</vt:lpstr>
      <vt:lpstr>Available solutions for processing user input</vt:lpstr>
      <vt:lpstr>Language Understanding (LUIS)</vt:lpstr>
      <vt:lpstr>LUIS Terminology</vt:lpstr>
      <vt:lpstr>LUIS Terminology</vt:lpstr>
      <vt:lpstr>Language Understanding (LUIS)</vt:lpstr>
      <vt:lpstr>Live DEMO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Markowitz</dc:creator>
  <cp:lastModifiedBy>Shekar</cp:lastModifiedBy>
  <cp:revision>684</cp:revision>
  <dcterms:created xsi:type="dcterms:W3CDTF">2018-01-26T19:23:30Z</dcterms:created>
  <dcterms:modified xsi:type="dcterms:W3CDTF">2019-10-01T04:00:59Z</dcterms:modified>
</cp:coreProperties>
</file>