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  <p:sldMasterId id="2147483767" r:id="rId5"/>
  </p:sldMasterIdLst>
  <p:notesMasterIdLst>
    <p:notesMasterId r:id="rId19"/>
  </p:notesMasterIdLst>
  <p:handoutMasterIdLst>
    <p:handoutMasterId r:id="rId20"/>
  </p:handoutMasterIdLst>
  <p:sldIdLst>
    <p:sldId id="620" r:id="rId6"/>
    <p:sldId id="353" r:id="rId7"/>
    <p:sldId id="631" r:id="rId8"/>
    <p:sldId id="632" r:id="rId9"/>
    <p:sldId id="633" r:id="rId10"/>
    <p:sldId id="634" r:id="rId11"/>
    <p:sldId id="623" r:id="rId12"/>
    <p:sldId id="584" r:id="rId13"/>
    <p:sldId id="569" r:id="rId14"/>
    <p:sldId id="561" r:id="rId15"/>
    <p:sldId id="585" r:id="rId16"/>
    <p:sldId id="621" r:id="rId17"/>
    <p:sldId id="414" r:id="rId18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464547"/>
    <a:srgbClr val="B22746"/>
    <a:srgbClr val="A3C644"/>
    <a:srgbClr val="E6E6E6"/>
    <a:srgbClr val="CCCCCC"/>
    <a:srgbClr val="999999"/>
    <a:srgbClr val="2FC2D9"/>
    <a:srgbClr val="1A9CB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8/5/2019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8/5/2019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13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/>
              <a:t>Internationalization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61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311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316494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942480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4568265" y="704273"/>
            <a:ext cx="4575735" cy="415636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4" y="1079898"/>
            <a:ext cx="3810584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7207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346791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079896"/>
            <a:ext cx="8332740" cy="338328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342900" indent="-342900">
              <a:lnSpc>
                <a:spcPts val="18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500" baseline="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8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add numbered list</a:t>
            </a:r>
          </a:p>
          <a:p>
            <a:pPr lvl="0"/>
            <a:r>
              <a:rPr lang="en-US"/>
              <a:t>Click to add numbered list</a:t>
            </a:r>
          </a:p>
          <a:p>
            <a:pPr lvl="0"/>
            <a:r>
              <a:rPr lang="en-US"/>
              <a:t>Click to add numbered list</a:t>
            </a:r>
          </a:p>
          <a:p>
            <a:pPr lvl="0"/>
            <a:r>
              <a:rPr lang="en-US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65039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332311"/>
            <a:ext cx="8329612" cy="314732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  <a:p>
            <a:pPr marL="130302" marR="0" lvl="0" indent="-130302" algn="l" defTabSz="3429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0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/>
              <a:t>Click to add bulleted list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987552"/>
            <a:ext cx="148057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36054341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3368" y="-11545"/>
            <a:ext cx="6898105" cy="5173578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1" y="-11545"/>
            <a:ext cx="2338293" cy="5173578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4" y="3947727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/>
              <a:t>And Line 3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4" y="3394370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/>
              <a:t>Line 2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4" y="2869953"/>
            <a:ext cx="5285757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380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Type line 1 here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4" y="2496458"/>
            <a:ext cx="6488113" cy="692498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39C2D7"/>
              </a:buClr>
              <a:buFont typeface="Arial"/>
              <a:buNone/>
            </a:pPr>
            <a:endParaRPr lang="en-US" sz="1500">
              <a:solidFill>
                <a:srgbClr val="464547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8" y="2457127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OPTIONAL EYEBROW HEADER HERE</a:t>
            </a:r>
          </a:p>
        </p:txBody>
      </p:sp>
    </p:spTree>
    <p:extLst>
      <p:ext uri="{BB962C8B-B14F-4D97-AF65-F5344CB8AC3E}">
        <p14:creationId xmlns:p14="http://schemas.microsoft.com/office/powerpoint/2010/main" val="9085742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704274"/>
            <a:ext cx="778669" cy="41563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solidFill>
                <a:srgbClr val="2FC2D9"/>
              </a:soli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marR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2000" baseline="0">
                <a:latin typeface="Arial Black"/>
                <a:cs typeface="Arial Black"/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/>
              <a:t>CLICK TO ADD TITLE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601266" y="2608236"/>
            <a:ext cx="348437" cy="348437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3475182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01266" y="1222782"/>
            <a:ext cx="348437" cy="348436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>
                <a:solidFill>
                  <a:prstClr val="white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0" y="2089728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 userDrawn="1"/>
        </p:nvSpPr>
        <p:spPr>
          <a:xfrm>
            <a:off x="601266" y="3993690"/>
            <a:ext cx="348437" cy="348437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1119620" y="924070"/>
            <a:ext cx="1536192" cy="96012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20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8" hasCustomPrompt="1"/>
          </p:nvPr>
        </p:nvSpPr>
        <p:spPr>
          <a:xfrm>
            <a:off x="2944813" y="924071"/>
            <a:ext cx="5806440" cy="960119"/>
          </a:xfrm>
          <a:prstGeom prst="rect">
            <a:avLst/>
          </a:prstGeom>
        </p:spPr>
        <p:txBody>
          <a:bodyPr vert="horz" anchor="ctr" anchorCtr="0"/>
          <a:lstStyle>
            <a:lvl1pPr marL="128588" indent="-128588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rgbClr val="2FC2D9"/>
              </a:buClr>
              <a:buFont typeface="Arial"/>
              <a:buChar char="•"/>
              <a:defRPr lang="en-US" sz="12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20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20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20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20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20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20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20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20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20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20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20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20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20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20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20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20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20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20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20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7" name="Text Placehold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1119620" y="2309525"/>
            <a:ext cx="1536192" cy="96012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20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2944813" y="2309526"/>
            <a:ext cx="5806440" cy="960119"/>
          </a:xfrm>
          <a:prstGeom prst="rect">
            <a:avLst/>
          </a:prstGeom>
        </p:spPr>
        <p:txBody>
          <a:bodyPr vert="horz" anchor="ctr" anchorCtr="0"/>
          <a:lstStyle>
            <a:lvl1pPr marL="128588" indent="-128588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rgbClr val="2FC2D9"/>
              </a:buClr>
              <a:buFont typeface="Arial"/>
              <a:buChar char="•"/>
              <a:defRPr lang="en-US" sz="12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20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20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20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20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20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20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20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20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20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20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20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20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20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20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20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20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20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20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20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9" name="Text Placehold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1119620" y="3694980"/>
            <a:ext cx="1536192" cy="96012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20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</a:p>
        </p:txBody>
      </p:sp>
      <p:sp>
        <p:nvSpPr>
          <p:cNvPr id="30" name="Text Placeholder 25"/>
          <p:cNvSpPr>
            <a:spLocks noGrp="1"/>
          </p:cNvSpPr>
          <p:nvPr>
            <p:ph type="body" sz="quarter" idx="22" hasCustomPrompt="1"/>
          </p:nvPr>
        </p:nvSpPr>
        <p:spPr>
          <a:xfrm>
            <a:off x="2944813" y="3694981"/>
            <a:ext cx="5806440" cy="960119"/>
          </a:xfrm>
          <a:prstGeom prst="rect">
            <a:avLst/>
          </a:prstGeom>
        </p:spPr>
        <p:txBody>
          <a:bodyPr vert="horz" anchor="ctr" anchorCtr="0"/>
          <a:lstStyle>
            <a:lvl1pPr marL="128588" indent="-128588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rgbClr val="2FC2D9"/>
              </a:buClr>
              <a:buFont typeface="Arial"/>
              <a:buChar char="•"/>
              <a:defRPr lang="en-US" sz="12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20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20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20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20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20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20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20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20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20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20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20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20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20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20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20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20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20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20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20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666451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85000"/>
              </a:lnSpc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2" y="2398060"/>
            <a:ext cx="7574494" cy="219140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4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HEADLINE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238103" y="-141032"/>
            <a:ext cx="9627732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660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bulleted list</a:t>
            </a:r>
          </a:p>
          <a:p>
            <a:pPr lvl="1"/>
            <a:r>
              <a:rPr lang="en-US"/>
              <a:t>Second Level Bullet</a:t>
            </a:r>
          </a:p>
          <a:p>
            <a:pPr lvl="2"/>
            <a:r>
              <a:rPr lang="en-US"/>
              <a:t>Third Level Bullet</a:t>
            </a:r>
            <a:br>
              <a:rPr lang="en-US"/>
            </a:br>
            <a:endParaRPr lang="en-US"/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723905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48532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029200" y="683204"/>
            <a:ext cx="4114800" cy="418338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7"/>
            <a:ext cx="43434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11845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3368" y="-11545"/>
            <a:ext cx="6898105" cy="5173578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1" y="-11545"/>
            <a:ext cx="2338293" cy="5173578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4" y="3947727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/>
              <a:t>And Line 3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4" y="3394370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/>
              <a:t>Line 2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4" y="2869953"/>
            <a:ext cx="5285757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380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Type line 1 here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4" y="2496458"/>
            <a:ext cx="6488113" cy="692498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50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8" y="2457127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OPTIONAL EYEBROW HEADER HERE</a:t>
            </a:r>
          </a:p>
        </p:txBody>
      </p:sp>
    </p:spTree>
    <p:extLst>
      <p:ext uri="{BB962C8B-B14F-4D97-AF65-F5344CB8AC3E}">
        <p14:creationId xmlns:p14="http://schemas.microsoft.com/office/powerpoint/2010/main" val="3666993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85000"/>
              </a:lnSpc>
            </a:pPr>
            <a:endParaRPr lang="en-US" sz="140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2" y="2398060"/>
            <a:ext cx="7574494" cy="219140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4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HEADLINE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238103" y="-141032"/>
            <a:ext cx="9627732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48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bulleted list</a:t>
            </a:r>
          </a:p>
          <a:p>
            <a:pPr lvl="1"/>
            <a:r>
              <a:rPr lang="en-US"/>
              <a:t>Second Level Bullet</a:t>
            </a:r>
          </a:p>
          <a:p>
            <a:pPr lvl="2"/>
            <a:r>
              <a:rPr lang="en-US"/>
              <a:t>Third Level Bullet</a:t>
            </a:r>
            <a:br>
              <a:rPr lang="en-US"/>
            </a:br>
            <a:endParaRPr lang="en-US"/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029200" y="683204"/>
            <a:ext cx="4114800" cy="418338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7"/>
            <a:ext cx="43434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55374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53" r:id="rId4"/>
    <p:sldLayoutId id="2147483757" r:id="rId5"/>
    <p:sldLayoutId id="2147483762" r:id="rId6"/>
    <p:sldLayoutId id="2147483711" r:id="rId7"/>
    <p:sldLayoutId id="2147483749" r:id="rId8"/>
    <p:sldLayoutId id="2147483766" r:id="rId9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smtClean="0">
                <a:solidFill>
                  <a:srgbClr val="CCCCCC"/>
                </a:solidFill>
                <a:cs typeface="Trebuchet MS"/>
              </a:rPr>
              <a:pPr algn="r"/>
              <a:t>‹#›</a:t>
            </a:fld>
            <a:endParaRPr lang="en-US" sz="800">
              <a:solidFill>
                <a:srgbClr val="CCCCCC"/>
              </a:solidFill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kern="0" spc="15">
                <a:solidFill>
                  <a:srgbClr val="CCCCCC"/>
                </a:solidFill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73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aspnet/MetaPackages/blob/release/2.2/src/Microsoft.AspNetCore/WebHost.cs" TargetMode="Externa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lake_view.jpg"/>
          <p:cNvPicPr>
            <a:picLocks noGrp="1" noChangeAspect="1"/>
          </p:cNvPicPr>
          <p:nvPr>
            <p:ph type="pic" sz="quarter" idx="18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53780" y="1959126"/>
            <a:ext cx="6910388" cy="586314"/>
          </a:xfrm>
        </p:spPr>
        <p:txBody>
          <a:bodyPr/>
          <a:lstStyle/>
          <a:p>
            <a:r>
              <a:rPr lang="en-US"/>
              <a:t>.NET Core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60400" y="3340101"/>
            <a:ext cx="6342380" cy="715581"/>
          </a:xfrm>
        </p:spPr>
        <p:txBody>
          <a:bodyPr/>
          <a:lstStyle/>
          <a:p>
            <a:r>
              <a:rPr lang="en-US"/>
              <a:t>SURESH KANCHAMREDDY, ANIMESH BULUSU, KUMAR UPPE, SRAVAN GUMPENA, MAHESH PULLAGURA, MAHESH GALI, RAJESH PRASAD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n-US">
                <a:latin typeface="Trebuchet MS"/>
                <a:cs typeface="Trebuchet MS"/>
              </a:rPr>
              <a:t>July 2019</a:t>
            </a:r>
          </a:p>
          <a:p>
            <a:endParaRPr lang="en-US">
              <a:latin typeface="Trebuchet MS"/>
              <a:cs typeface="Trebuchet MS"/>
            </a:endParaRPr>
          </a:p>
        </p:txBody>
      </p:sp>
      <p:pic>
        <p:nvPicPr>
          <p:cNvPr id="18" name="Picture Placeholder 17" descr="logo_cover_5.png"/>
          <p:cNvPicPr>
            <a:picLocks noGrp="1" noChangeAspect="1"/>
          </p:cNvPicPr>
          <p:nvPr>
            <p:ph type="pic" sz="quarter" idx="19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38" b="35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25158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app.Use</a:t>
            </a:r>
            <a:r>
              <a:rPr lang="en-US"/>
              <a:t>()</a:t>
            </a:r>
          </a:p>
          <a:p>
            <a:endParaRPr lang="en-US"/>
          </a:p>
          <a:p>
            <a:r>
              <a:rPr lang="en-US" err="1"/>
              <a:t>app.UseMiddleware</a:t>
            </a:r>
            <a:r>
              <a:rPr lang="en-US"/>
              <a:t>() </a:t>
            </a:r>
          </a:p>
          <a:p>
            <a:endParaRPr lang="en-US"/>
          </a:p>
          <a:p>
            <a:r>
              <a:rPr lang="en-US" err="1"/>
              <a:t>app.UseMvc</a:t>
            </a:r>
            <a:r>
              <a:rPr lang="en-US"/>
              <a:t>()</a:t>
            </a:r>
          </a:p>
          <a:p>
            <a:endParaRPr lang="en-US"/>
          </a:p>
          <a:p>
            <a:r>
              <a:rPr lang="en-US" err="1"/>
              <a:t>app.Map</a:t>
            </a:r>
            <a:r>
              <a:rPr lang="en-US"/>
              <a:t>()</a:t>
            </a:r>
          </a:p>
          <a:p>
            <a:endParaRPr lang="en-US"/>
          </a:p>
          <a:p>
            <a:r>
              <a:rPr lang="en-US" err="1"/>
              <a:t>app.Run</a:t>
            </a:r>
            <a:r>
              <a:rPr lang="en-US"/>
              <a:t>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APPLICATION STARTUP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841" y="723663"/>
            <a:ext cx="453390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898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72404" y="2869953"/>
            <a:ext cx="1511311" cy="647100"/>
          </a:xfrm>
        </p:spPr>
        <p:txBody>
          <a:bodyPr/>
          <a:lstStyle/>
          <a:p>
            <a:r>
              <a:rPr lang="en-IN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86214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72404" y="2869953"/>
            <a:ext cx="2029851" cy="647100"/>
          </a:xfrm>
        </p:spPr>
        <p:txBody>
          <a:bodyPr/>
          <a:lstStyle/>
          <a:p>
            <a:r>
              <a:rPr lang="en-IN"/>
              <a:t>Q and A</a:t>
            </a:r>
          </a:p>
        </p:txBody>
      </p:sp>
    </p:spTree>
    <p:extLst>
      <p:ext uri="{BB962C8B-B14F-4D97-AF65-F5344CB8AC3E}">
        <p14:creationId xmlns:p14="http://schemas.microsoft.com/office/powerpoint/2010/main" val="2735874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1132" y="2652060"/>
            <a:ext cx="7574494" cy="517642"/>
          </a:xfrm>
        </p:spPr>
        <p:txBody>
          <a:bodyPr wrap="square">
            <a:spAutoFit/>
          </a:bodyPr>
          <a:lstStyle/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17230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593726" y="1106108"/>
            <a:ext cx="3652837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Lucida Grande"/>
              <a:buChar char="–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Introduction</a:t>
            </a:r>
          </a:p>
          <a:p>
            <a:r>
              <a:rPr lang="en-IN"/>
              <a:t>dotnet CLI, packages and deployment</a:t>
            </a:r>
          </a:p>
          <a:p>
            <a:r>
              <a:rPr lang="en-IN"/>
              <a:t>Middleware and Dependency Injection</a:t>
            </a:r>
          </a:p>
          <a:p>
            <a:r>
              <a:rPr lang="en-IN"/>
              <a:t>ASP.NET Core with MVC #1</a:t>
            </a:r>
          </a:p>
          <a:p>
            <a:r>
              <a:rPr lang="en-IN"/>
              <a:t>ASP.NET Core with MVC #2</a:t>
            </a:r>
          </a:p>
          <a:p>
            <a:r>
              <a:rPr lang="en-IN"/>
              <a:t>ASP.NET Core Advanced Topics</a:t>
            </a:r>
          </a:p>
          <a:p>
            <a:r>
              <a:rPr lang="en-IN"/>
              <a:t>Web API</a:t>
            </a:r>
          </a:p>
          <a:p>
            <a:r>
              <a:rPr lang="en-IN"/>
              <a:t>Conclusion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152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5C4EBE9-943F-4951-A569-65A9BD89B0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2023217"/>
              </p:ext>
            </p:extLst>
          </p:nvPr>
        </p:nvGraphicFramePr>
        <p:xfrm>
          <a:off x="217170" y="845820"/>
          <a:ext cx="8482332" cy="3737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1166">
                  <a:extLst>
                    <a:ext uri="{9D8B030D-6E8A-4147-A177-3AD203B41FA5}">
                      <a16:colId xmlns:a16="http://schemas.microsoft.com/office/drawing/2014/main" val="654986042"/>
                    </a:ext>
                  </a:extLst>
                </a:gridCol>
                <a:gridCol w="4241166">
                  <a:extLst>
                    <a:ext uri="{9D8B030D-6E8A-4147-A177-3AD203B41FA5}">
                      <a16:colId xmlns:a16="http://schemas.microsoft.com/office/drawing/2014/main" val="4155104821"/>
                    </a:ext>
                  </a:extLst>
                </a:gridCol>
              </a:tblGrid>
              <a:tr h="373761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>
                          <a:solidFill>
                            <a:schemeClr val="tx2"/>
                          </a:solidFill>
                        </a:rPr>
                        <a:t>Middleware is software that is assembled into an application pipeline to handle requests and responses.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>
                          <a:solidFill>
                            <a:schemeClr val="tx2"/>
                          </a:solidFill>
                        </a:rPr>
                        <a:t>MVC 6 is configured as middleware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>
                          <a:solidFill>
                            <a:schemeClr val="tx2"/>
                          </a:solidFill>
                        </a:rPr>
                        <a:t>In </a:t>
                      </a:r>
                      <a:r>
                        <a:rPr lang="en-IN" err="1">
                          <a:solidFill>
                            <a:schemeClr val="tx2"/>
                          </a:solidFill>
                        </a:rPr>
                        <a:t>ConfigureServices</a:t>
                      </a:r>
                      <a:r>
                        <a:rPr lang="en-IN">
                          <a:solidFill>
                            <a:schemeClr val="tx2"/>
                          </a:solidFill>
                        </a:rPr>
                        <a:t> via </a:t>
                      </a:r>
                      <a:r>
                        <a:rPr lang="en-IN" err="1">
                          <a:solidFill>
                            <a:schemeClr val="tx2"/>
                          </a:solidFill>
                        </a:rPr>
                        <a:t>AddMvc</a:t>
                      </a:r>
                      <a:endParaRPr lang="en-IN">
                        <a:solidFill>
                          <a:schemeClr val="tx2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>
                          <a:solidFill>
                            <a:schemeClr val="tx2"/>
                          </a:solidFill>
                        </a:rPr>
                        <a:t>In Configure via </a:t>
                      </a:r>
                      <a:r>
                        <a:rPr lang="en-IN" err="1">
                          <a:solidFill>
                            <a:schemeClr val="tx2"/>
                          </a:solidFill>
                        </a:rPr>
                        <a:t>UseMvc</a:t>
                      </a:r>
                      <a:endParaRPr lang="en-IN">
                        <a:solidFill>
                          <a:schemeClr val="tx2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>
                          <a:solidFill>
                            <a:schemeClr val="tx2"/>
                          </a:solidFill>
                        </a:rPr>
                        <a:t>Has access to both Request and Response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>
                          <a:solidFill>
                            <a:schemeClr val="tx2"/>
                          </a:solidFill>
                        </a:rPr>
                        <a:t>May simply pass the request to next middleware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>
                          <a:solidFill>
                            <a:schemeClr val="tx2"/>
                          </a:solidFill>
                        </a:rPr>
                        <a:t>May process the request and then pass to next middleware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>
                          <a:solidFill>
                            <a:schemeClr val="tx2"/>
                          </a:solidFill>
                        </a:rPr>
                        <a:t>May handle the request and short-circuit the pipeline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>
                          <a:solidFill>
                            <a:schemeClr val="tx2"/>
                          </a:solidFill>
                        </a:rPr>
                        <a:t>Middleware are executed in the order they are added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>
                        <a:solidFill>
                          <a:schemeClr val="tx2"/>
                        </a:solidFill>
                      </a:endParaRP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594840"/>
                  </a:ext>
                </a:extLst>
              </a:tr>
            </a:tbl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MIDDLEWARE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0A8243-3B08-4D59-B4B5-B34F07E3F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845820"/>
            <a:ext cx="4127502" cy="20459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FA2B15-9936-4CBE-853F-06FF59A7B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038094"/>
            <a:ext cx="4274820" cy="66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047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022F945-E919-459F-AC2B-241845B8D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Information logged</a:t>
            </a:r>
          </a:p>
          <a:p>
            <a:pPr lvl="1"/>
            <a:r>
              <a:rPr lang="en-US"/>
              <a:t>Mw1:Incomming request</a:t>
            </a:r>
          </a:p>
          <a:p>
            <a:pPr lvl="1"/>
            <a:r>
              <a:rPr lang="en-US"/>
              <a:t>Mw2:Incomming request</a:t>
            </a:r>
          </a:p>
          <a:p>
            <a:pPr lvl="1"/>
            <a:r>
              <a:rPr lang="en-US"/>
              <a:t>Mw3:outgoing request</a:t>
            </a:r>
          </a:p>
          <a:p>
            <a:pPr lvl="1"/>
            <a:r>
              <a:rPr lang="en-US"/>
              <a:t>Mw2:outgoing request</a:t>
            </a:r>
          </a:p>
          <a:p>
            <a:pPr lvl="1"/>
            <a:r>
              <a:rPr lang="en-US"/>
              <a:t>Mw1:outgoing request</a:t>
            </a:r>
          </a:p>
          <a:p>
            <a:r>
              <a:rPr lang="en-US">
                <a:hlinkClick r:id="rId2"/>
              </a:rPr>
              <a:t>https://github.com/aspnet/MetaPackages/blob/release/2.2/src/Microsoft.AspNetCore/WebHost.cs</a:t>
            </a:r>
            <a:endParaRPr lang="en-US"/>
          </a:p>
          <a:p>
            <a:pPr lvl="1"/>
            <a:r>
              <a:rPr lang="en-US" err="1"/>
              <a:t>UseKestrel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Configure Request Processing Pipeline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418EE29A-FEC5-491F-8AA9-3EC82EA897E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/>
          <a:srcRect l="-1191" r="-1191"/>
          <a:stretch/>
        </p:blipFill>
        <p:spPr>
          <a:xfrm>
            <a:off x="4983481" y="845820"/>
            <a:ext cx="3931920" cy="385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71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022F945-E919-459F-AC2B-241845B8D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63" y="1079897"/>
            <a:ext cx="4211637" cy="3429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By default an </a:t>
            </a:r>
            <a:r>
              <a:rPr lang="en-US" dirty="0" err="1"/>
              <a:t>.Net</a:t>
            </a:r>
            <a:r>
              <a:rPr lang="en-US" dirty="0"/>
              <a:t> core application will not serve static files</a:t>
            </a:r>
          </a:p>
          <a:p>
            <a:r>
              <a:rPr lang="en-US" dirty="0"/>
              <a:t>The default directory for static files is </a:t>
            </a:r>
            <a:r>
              <a:rPr lang="en-US" dirty="0" err="1"/>
              <a:t>wwwroot</a:t>
            </a:r>
            <a:r>
              <a:rPr lang="en-US" dirty="0"/>
              <a:t> </a:t>
            </a:r>
          </a:p>
          <a:p>
            <a:r>
              <a:rPr lang="en-US" dirty="0"/>
              <a:t>To serve static files </a:t>
            </a:r>
            <a:r>
              <a:rPr lang="en-US" dirty="0" err="1"/>
              <a:t>UseStaticFiles</a:t>
            </a:r>
            <a:r>
              <a:rPr lang="en-US" dirty="0"/>
              <a:t>() middleware is required</a:t>
            </a:r>
          </a:p>
          <a:p>
            <a:r>
              <a:rPr lang="en-US" dirty="0"/>
              <a:t>To server static files </a:t>
            </a:r>
            <a:r>
              <a:rPr lang="en-US" dirty="0" err="1"/>
              <a:t>UseDefaultFiles</a:t>
            </a:r>
            <a:r>
              <a:rPr lang="en-US" dirty="0"/>
              <a:t>() middleware is required</a:t>
            </a:r>
          </a:p>
          <a:p>
            <a:r>
              <a:rPr lang="en-US" dirty="0"/>
              <a:t>The following are the default files</a:t>
            </a:r>
          </a:p>
          <a:p>
            <a:pPr lvl="1"/>
            <a:r>
              <a:rPr lang="en-US" dirty="0"/>
              <a:t>Index.html</a:t>
            </a:r>
          </a:p>
          <a:p>
            <a:pPr lvl="1"/>
            <a:r>
              <a:rPr lang="en-US" dirty="0"/>
              <a:t>Index.htm</a:t>
            </a:r>
          </a:p>
          <a:p>
            <a:pPr lvl="1"/>
            <a:r>
              <a:rPr lang="en-US" dirty="0"/>
              <a:t>Default.html</a:t>
            </a:r>
          </a:p>
          <a:p>
            <a:pPr lvl="1"/>
            <a:r>
              <a:rPr lang="en-US" dirty="0"/>
              <a:t>Default.htm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Static files in asp net core</a:t>
            </a:r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463DBF09-74A4-4E09-BEAB-E47B7674593B}"/>
              </a:ext>
            </a:extLst>
          </p:cNvPr>
          <p:cNvSpPr txBox="1">
            <a:spLocks/>
          </p:cNvSpPr>
          <p:nvPr/>
        </p:nvSpPr>
        <p:spPr>
          <a:xfrm>
            <a:off x="4572000" y="1079897"/>
            <a:ext cx="4211637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err="1"/>
              <a:t>UseDefaultFiles</a:t>
            </a:r>
            <a:r>
              <a:rPr lang="en-US" sz="1400"/>
              <a:t>() must be register before </a:t>
            </a:r>
            <a:r>
              <a:rPr lang="en-US" sz="1400" err="1"/>
              <a:t>UseStaticFiles</a:t>
            </a:r>
            <a:r>
              <a:rPr lang="en-US" sz="1400"/>
              <a:t>() </a:t>
            </a:r>
          </a:p>
          <a:p>
            <a:r>
              <a:rPr lang="en-US" sz="1400" err="1"/>
              <a:t>UseFileServer</a:t>
            </a:r>
            <a:r>
              <a:rPr lang="en-US" sz="1400"/>
              <a:t>() combines the functionality </a:t>
            </a:r>
            <a:r>
              <a:rPr lang="en-US" sz="1400" err="1"/>
              <a:t>UseDefaultFiles</a:t>
            </a:r>
            <a:r>
              <a:rPr lang="en-US" sz="1400"/>
              <a:t>() , </a:t>
            </a:r>
            <a:r>
              <a:rPr lang="en-US" sz="1400" err="1"/>
              <a:t>UseStaticFiles</a:t>
            </a:r>
            <a:r>
              <a:rPr lang="en-US" sz="1400"/>
              <a:t>() and </a:t>
            </a:r>
            <a:r>
              <a:rPr lang="en-US" sz="1400" err="1"/>
              <a:t>UseDirectoryBrowser</a:t>
            </a:r>
            <a:r>
              <a:rPr lang="en-US" sz="140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27426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022F945-E919-459F-AC2B-241845B8D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63" y="1079897"/>
            <a:ext cx="4211637" cy="3429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ASPNETCORE_ENVIRONMENT variable set the runtime environment</a:t>
            </a:r>
          </a:p>
          <a:p>
            <a:r>
              <a:rPr lang="en-US" dirty="0"/>
              <a:t>On development machine we set it in </a:t>
            </a:r>
            <a:r>
              <a:rPr lang="en-US" dirty="0" err="1"/>
              <a:t>launchSettings.json</a:t>
            </a:r>
            <a:endParaRPr lang="en-US" dirty="0"/>
          </a:p>
          <a:p>
            <a:r>
              <a:rPr lang="en-US" dirty="0"/>
              <a:t>On staging or production we set in the operating system environment.</a:t>
            </a:r>
          </a:p>
          <a:p>
            <a:r>
              <a:rPr lang="en-US" dirty="0"/>
              <a:t>Runtime environment default value is Production</a:t>
            </a:r>
          </a:p>
          <a:p>
            <a:r>
              <a:rPr lang="en-US" dirty="0"/>
              <a:t>In addition to standard environments, custom environments like UAT,QA also supported by using </a:t>
            </a:r>
            <a:r>
              <a:rPr lang="en-US" dirty="0" err="1"/>
              <a:t>env.IsEnvironment</a:t>
            </a:r>
            <a:r>
              <a:rPr lang="en-US" dirty="0"/>
              <a:t>("UAT") method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Environment variables</a:t>
            </a:r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463DBF09-74A4-4E09-BEAB-E47B7674593B}"/>
              </a:ext>
            </a:extLst>
          </p:cNvPr>
          <p:cNvSpPr txBox="1">
            <a:spLocks/>
          </p:cNvSpPr>
          <p:nvPr/>
        </p:nvSpPr>
        <p:spPr>
          <a:xfrm>
            <a:off x="4572000" y="1079897"/>
            <a:ext cx="4211637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/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ED2A6185-F030-4AA5-ABBD-FC61C5BCA022}"/>
              </a:ext>
            </a:extLst>
          </p:cNvPr>
          <p:cNvSpPr txBox="1">
            <a:spLocks/>
          </p:cNvSpPr>
          <p:nvPr/>
        </p:nvSpPr>
        <p:spPr>
          <a:xfrm>
            <a:off x="4571999" y="857250"/>
            <a:ext cx="4211637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719BA2-0BD1-47FB-90B2-AF022DFCE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405" y="1457491"/>
            <a:ext cx="4696823" cy="9052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950FD4-1A5A-44FA-B3B7-98B0CAE3A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797" y="2482274"/>
            <a:ext cx="3744839" cy="127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369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Project.json</a:t>
            </a:r>
            <a:endParaRPr lang="en-US"/>
          </a:p>
          <a:p>
            <a:pPr lvl="1"/>
            <a:r>
              <a:rPr lang="en-US"/>
              <a:t>To Manage server-side dependencies</a:t>
            </a:r>
          </a:p>
          <a:p>
            <a:pPr lvl="1"/>
            <a:endParaRPr lang="en-US"/>
          </a:p>
          <a:p>
            <a:r>
              <a:rPr lang="en-US" err="1"/>
              <a:t>Startup.cs</a:t>
            </a:r>
            <a:endParaRPr lang="en-US"/>
          </a:p>
          <a:p>
            <a:pPr lvl="1"/>
            <a:r>
              <a:rPr lang="en-US" err="1"/>
              <a:t>IConfigurationRoot</a:t>
            </a:r>
            <a:endParaRPr lang="en-US"/>
          </a:p>
          <a:p>
            <a:pPr lvl="1"/>
            <a:r>
              <a:rPr lang="en-US" err="1"/>
              <a:t>ConfigureServices</a:t>
            </a:r>
            <a:r>
              <a:rPr lang="en-US"/>
              <a:t>()</a:t>
            </a:r>
          </a:p>
          <a:p>
            <a:pPr lvl="1"/>
            <a:r>
              <a:rPr lang="en-US"/>
              <a:t>Configure()</a:t>
            </a:r>
          </a:p>
          <a:p>
            <a:pPr lvl="1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GETTING STARTED ….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325" y="1079898"/>
            <a:ext cx="46005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99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Register dependencies in </a:t>
            </a:r>
            <a:r>
              <a:rPr lang="en-US" err="1"/>
              <a:t>Startup.cs</a:t>
            </a:r>
            <a:r>
              <a:rPr lang="en-US"/>
              <a:t> from </a:t>
            </a:r>
            <a:r>
              <a:rPr lang="en-US" err="1"/>
              <a:t>ConfigureServices</a:t>
            </a:r>
            <a:r>
              <a:rPr lang="en-US"/>
              <a:t>() method</a:t>
            </a:r>
          </a:p>
          <a:p>
            <a:r>
              <a:rPr lang="en-US" err="1"/>
              <a:t>Services.AddSingleton</a:t>
            </a:r>
            <a:r>
              <a:rPr lang="en-US"/>
              <a:t>()</a:t>
            </a:r>
          </a:p>
          <a:p>
            <a:r>
              <a:rPr lang="en-US" err="1"/>
              <a:t>Services.AddTransient</a:t>
            </a:r>
            <a:r>
              <a:rPr lang="en-US"/>
              <a:t>()</a:t>
            </a:r>
          </a:p>
          <a:p>
            <a:r>
              <a:rPr lang="en-US" err="1"/>
              <a:t>Services.AddScoped</a:t>
            </a:r>
            <a:r>
              <a:rPr lang="en-US"/>
              <a:t>()</a:t>
            </a:r>
          </a:p>
          <a:p>
            <a:r>
              <a:rPr lang="en-US"/>
              <a:t>Can use </a:t>
            </a:r>
            <a:r>
              <a:rPr lang="en-US" err="1"/>
              <a:t>thirdparty</a:t>
            </a:r>
            <a:r>
              <a:rPr lang="en-US"/>
              <a:t> dependency frameworks in </a:t>
            </a:r>
            <a:r>
              <a:rPr lang="en-US" err="1"/>
              <a:t>ConfigureServices</a:t>
            </a:r>
            <a:r>
              <a:rPr lang="en-US"/>
              <a:t>() method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DEPENDENCY INJECTION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407" y="2995274"/>
            <a:ext cx="67246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231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Can inject dependencies into controllers via </a:t>
            </a:r>
          </a:p>
          <a:p>
            <a:pPr lvl="1"/>
            <a:r>
              <a:rPr lang="en-US"/>
              <a:t>Constructor</a:t>
            </a:r>
          </a:p>
          <a:p>
            <a:pPr lvl="1"/>
            <a:r>
              <a:rPr lang="en-US"/>
              <a:t>Action parameters via [</a:t>
            </a:r>
            <a:r>
              <a:rPr lang="en-US" err="1"/>
              <a:t>FromServices</a:t>
            </a:r>
            <a:r>
              <a:rPr lang="en-US"/>
              <a:t>]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DEPENDENCY INJECTION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852" y="1479110"/>
            <a:ext cx="521970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58999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AA299F15E939468D5B9D9F369C29FE" ma:contentTypeVersion="2" ma:contentTypeDescription="Create a new document." ma:contentTypeScope="" ma:versionID="18cd1bb5b307ffc8c6bcf2b18bd34c05">
  <xsd:schema xmlns:xsd="http://www.w3.org/2001/XMLSchema" xmlns:xs="http://www.w3.org/2001/XMLSchema" xmlns:p="http://schemas.microsoft.com/office/2006/metadata/properties" xmlns:ns2="eeda2abb-b16a-47d7-b293-42938ec1b45b" targetNamespace="http://schemas.microsoft.com/office/2006/metadata/properties" ma:root="true" ma:fieldsID="697cc40cf90470d052d29dd3567b5422" ns2:_="">
    <xsd:import namespace="eeda2abb-b16a-47d7-b293-42938ec1b4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da2abb-b16a-47d7-b293-42938ec1b4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9C64811-106B-4503-A95A-03C2F21162FA}">
  <ds:schemaRefs>
    <ds:schemaRef ds:uri="eeda2abb-b16a-47d7-b293-42938ec1b45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E3C081-4081-47AD-A9A6-9F18F525DA1D}">
  <ds:schemaRefs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dcmitype/"/>
    <ds:schemaRef ds:uri="http://purl.org/dc/elements/1.1/"/>
    <ds:schemaRef ds:uri="eeda2abb-b16a-47d7-b293-42938ec1b45b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429</Words>
  <Application>Microsoft Office PowerPoint</Application>
  <PresentationFormat>On-screen Show (16:9)</PresentationFormat>
  <Paragraphs>84</Paragraphs>
  <Slides>13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Black</vt:lpstr>
      <vt:lpstr>Calibri</vt:lpstr>
      <vt:lpstr>Lucida Grande</vt:lpstr>
      <vt:lpstr>Trebuchet MS</vt:lpstr>
      <vt:lpstr>Cover Slides</vt:lpstr>
      <vt:lpstr>1_Cover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Q and A</vt:lpstr>
      <vt:lpstr>PowerPoint Presentation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</dc:title>
  <dc:creator>Michelle Canning</dc:creator>
  <cp:lastModifiedBy>Kumar Uppe</cp:lastModifiedBy>
  <cp:revision>5</cp:revision>
  <cp:lastPrinted>2014-07-09T13:30:36Z</cp:lastPrinted>
  <dcterms:created xsi:type="dcterms:W3CDTF">2014-07-08T13:27:24Z</dcterms:created>
  <dcterms:modified xsi:type="dcterms:W3CDTF">2019-08-05T09:21:01Z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0x010100B2AA299F15E939468D5B9D9F369C29FE</vt:lpwstr>
  </property>
  <property fmtid="{D5CDD505-2E9C-101B-9397-08002B2CF9AE}" pid="3" name="fldLanguagesOfEvent">
    <vt:lpwstr>7;#ENG|da095e14-b5d3-4c64-bd53-2e71ac03c15d</vt:lpwstr>
  </property>
  <property fmtid="{D5CDD505-2E9C-101B-9397-08002B2CF9AE}" pid="4" name="fldCategoriesOfEvent">
    <vt:lpwstr>18;#.NET|d1ba5db2-f785-44a3-af7a-72f00a184592</vt:lpwstr>
  </property>
  <property fmtid="{D5CDD505-2E9C-101B-9397-08002B2CF9AE}" pid="5" name="_dlc_DocIdItemGuid">
    <vt:lpwstr>b0fcd016-cfea-4239-b8da-f126cf1c47bf</vt:lpwstr>
  </property>
</Properties>
</file>