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67" r:id="rId5"/>
  </p:sldMasterIdLst>
  <p:notesMasterIdLst>
    <p:notesMasterId r:id="rId29"/>
  </p:notesMasterIdLst>
  <p:handoutMasterIdLst>
    <p:handoutMasterId r:id="rId30"/>
  </p:handoutMasterIdLst>
  <p:sldIdLst>
    <p:sldId id="620" r:id="rId6"/>
    <p:sldId id="353" r:id="rId7"/>
    <p:sldId id="649" r:id="rId8"/>
    <p:sldId id="559" r:id="rId9"/>
    <p:sldId id="646" r:id="rId10"/>
    <p:sldId id="647" r:id="rId11"/>
    <p:sldId id="668" r:id="rId12"/>
    <p:sldId id="645" r:id="rId13"/>
    <p:sldId id="475" r:id="rId14"/>
    <p:sldId id="497" r:id="rId15"/>
    <p:sldId id="477" r:id="rId16"/>
    <p:sldId id="563" r:id="rId17"/>
    <p:sldId id="643" r:id="rId18"/>
    <p:sldId id="667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21" r:id="rId27"/>
    <p:sldId id="414" r:id="rId2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Internationalization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6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1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1649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4248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0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67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503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605434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90857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64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0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7239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853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18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4" r:id="rId5"/>
    <p:sldLayoutId id="2147483755" r:id="rId6"/>
    <p:sldLayoutId id="2147483757" r:id="rId7"/>
    <p:sldLayoutId id="2147483762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/>
              <a:t>‹#›</a:t>
            </a:fld>
            <a:endParaRPr lang="en-US" sz="80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kern="0" spc="15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MetaPackages/blob/release/2.2/src/Microsoft.AspNetCore/WebHost.cs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https:/github.com/dotnet/standar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otnet/core/blob/master/roadmap.m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3780" y="1959126"/>
            <a:ext cx="6910388" cy="586314"/>
          </a:xfrm>
        </p:spPr>
        <p:txBody>
          <a:bodyPr/>
          <a:lstStyle/>
          <a:p>
            <a:r>
              <a:rPr lang="en-US"/>
              <a:t>.NET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342380" cy="715581"/>
          </a:xfrm>
        </p:spPr>
        <p:txBody>
          <a:bodyPr/>
          <a:lstStyle/>
          <a:p>
            <a:r>
              <a:rPr lang="en-US"/>
              <a:t>SURESH KANCHAMREDDY, ANIMESH BULUSU, KUMAR UPPE, SRAVAN GUMPENA, MAHESH PULLAGURA, MAHESH GALI, RAJESH PRASAD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rebuchet MS"/>
                <a:cs typeface="Trebuchet MS"/>
              </a:rPr>
              <a:t>July 2019</a:t>
            </a:r>
          </a:p>
          <a:p>
            <a:endParaRPr lang="en-US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515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363" y="1079770"/>
            <a:ext cx="7791416" cy="1130038"/>
          </a:xfrm>
        </p:spPr>
        <p:txBody>
          <a:bodyPr>
            <a:normAutofit/>
          </a:bodyPr>
          <a:lstStyle/>
          <a:p>
            <a:r>
              <a:rPr lang="en-US"/>
              <a:t>Empty Template</a:t>
            </a:r>
          </a:p>
          <a:p>
            <a:pPr lvl="1"/>
            <a:r>
              <a:rPr lang="en-US"/>
              <a:t>Provides the bare minimum folders and files for an ASP.NET web site, such as a project file (</a:t>
            </a:r>
            <a:r>
              <a:rPr lang="en-US" i="1"/>
              <a:t>.</a:t>
            </a:r>
            <a:r>
              <a:rPr lang="en-US" i="1" err="1"/>
              <a:t>csproj</a:t>
            </a:r>
            <a:r>
              <a:rPr lang="en-US"/>
              <a:t> or .</a:t>
            </a:r>
            <a:r>
              <a:rPr lang="en-US" i="1" err="1"/>
              <a:t>vbproj</a:t>
            </a:r>
            <a:r>
              <a:rPr lang="en-US"/>
              <a:t>), </a:t>
            </a:r>
            <a:r>
              <a:rPr lang="en-US" err="1"/>
              <a:t>project.json</a:t>
            </a:r>
            <a:r>
              <a:rPr lang="en-US"/>
              <a:t> and a </a:t>
            </a:r>
            <a:r>
              <a:rPr lang="en-US" i="1" err="1"/>
              <a:t>Web.config</a:t>
            </a:r>
            <a:r>
              <a:rPr lang="en-US"/>
              <a:t> file.</a:t>
            </a:r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/>
              <a:t>GETTING STARTED – PROJECT TEMPLATES 2017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60363" y="2273417"/>
            <a:ext cx="7791416" cy="63328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Web API Template</a:t>
            </a:r>
          </a:p>
          <a:p>
            <a:pPr lvl="1"/>
            <a:r>
              <a:rPr lang="en-US"/>
              <a:t>Creates a sample web service based on Web API 2</a:t>
            </a:r>
            <a:endParaRPr lang="en-IN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360363" y="3308093"/>
            <a:ext cx="7791416" cy="8774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Web Application Template</a:t>
            </a:r>
          </a:p>
          <a:p>
            <a:pPr lvl="1"/>
            <a:r>
              <a:rPr lang="en-US"/>
              <a:t>Creates a sample web application that uses JavaScript, HTML 5, and client side technology on the client, and ASP.NET Web API 2 on the server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PROJECT TEMPLATE - AUTHENTICATION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5679" y="2091447"/>
            <a:ext cx="8329612" cy="8415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A1E4"/>
              </a:buClr>
            </a:pPr>
            <a:r>
              <a:rPr lang="en-US"/>
              <a:t>No Authentication</a:t>
            </a:r>
          </a:p>
          <a:p>
            <a:pPr lvl="1">
              <a:buClr>
                <a:srgbClr val="00A1E4"/>
              </a:buClr>
            </a:pPr>
            <a:r>
              <a:rPr lang="en-US"/>
              <a:t>The sample application will contain no web pages for logging in, no UI indicating who is logged in, no entity classes for a membership database, and no connection string for a membership database.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65679" y="3122579"/>
            <a:ext cx="8329612" cy="16997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User Accounts</a:t>
            </a:r>
          </a:p>
          <a:p>
            <a:pPr lvl="1"/>
            <a:r>
              <a:rPr lang="en-US"/>
              <a:t>The sample application will be configured to use ASP.NET Identity (formerly known as ASP.NET membership) for user authentication. </a:t>
            </a:r>
          </a:p>
          <a:p>
            <a:pPr lvl="1"/>
            <a:r>
              <a:rPr lang="en-US"/>
              <a:t>ASP.NET Identity enables a user to register an account, by creating a username and password on the site or by signing in with social providers such as Facebook, Google, Microsoft Account, or Twitter. </a:t>
            </a:r>
          </a:p>
          <a:p>
            <a:pPr lvl="1"/>
            <a:r>
              <a:rPr lang="en-US"/>
              <a:t>The default data store for user profiles in ASP.NET Identity is a SQL Server </a:t>
            </a:r>
            <a:r>
              <a:rPr lang="en-US" err="1"/>
              <a:t>LocalDB</a:t>
            </a:r>
            <a:r>
              <a:rPr lang="en-US"/>
              <a:t> database.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06600"/>
            <a:ext cx="4053886" cy="16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file</a:t>
            </a:r>
          </a:p>
          <a:p>
            <a:pPr lvl="1"/>
            <a:r>
              <a:rPr lang="en-US"/>
              <a:t>.</a:t>
            </a:r>
            <a:r>
              <a:rPr lang="en-US" err="1"/>
              <a:t>csproj</a:t>
            </a:r>
            <a:r>
              <a:rPr lang="en-US"/>
              <a:t> or .</a:t>
            </a:r>
            <a:r>
              <a:rPr lang="en-US" err="1"/>
              <a:t>vbproj</a:t>
            </a:r>
            <a:r>
              <a:rPr lang="en-US"/>
              <a:t> depending on programing </a:t>
            </a:r>
          </a:p>
          <a:p>
            <a:pPr marL="342900" lvl="1" indent="0">
              <a:buNone/>
            </a:pPr>
            <a:r>
              <a:rPr lang="en-US"/>
              <a:t>    language used.</a:t>
            </a:r>
          </a:p>
          <a:p>
            <a:pPr lvl="1">
              <a:buFontTx/>
              <a:buChar char="-"/>
            </a:pPr>
            <a:r>
              <a:rPr lang="en-US"/>
              <a:t>No need to unload the project and edit the file</a:t>
            </a:r>
          </a:p>
          <a:p>
            <a:pPr lvl="1">
              <a:buFontTx/>
              <a:buChar char="-"/>
            </a:pPr>
            <a:r>
              <a:rPr lang="en-US"/>
              <a:t>File folder references is no longer included in</a:t>
            </a:r>
          </a:p>
          <a:p>
            <a:pPr marL="342900" lvl="1" indent="0">
              <a:buNone/>
            </a:pPr>
            <a:r>
              <a:rPr lang="en-US"/>
              <a:t>    file.</a:t>
            </a:r>
          </a:p>
          <a:p>
            <a:pPr lvl="1"/>
            <a:r>
              <a:rPr lang="en-US"/>
              <a:t>The file system determines what files and </a:t>
            </a:r>
          </a:p>
          <a:p>
            <a:pPr marL="342900" lvl="1" indent="0">
              <a:buNone/>
            </a:pPr>
            <a:r>
              <a:rPr lang="en-US"/>
              <a:t>     folders belongs to project</a:t>
            </a:r>
          </a:p>
          <a:p>
            <a:pPr lvl="1">
              <a:buFontTx/>
              <a:buChar char="-"/>
            </a:pPr>
            <a:r>
              <a:rPr lang="en-US"/>
              <a:t>Target Framework Moniker(TFM)</a:t>
            </a:r>
          </a:p>
          <a:p>
            <a:pPr marL="342900" lvl="1" indent="0">
              <a:buNone/>
            </a:pPr>
            <a:r>
              <a:rPr lang="en-US"/>
              <a:t>    </a:t>
            </a:r>
            <a:r>
              <a:rPr lang="en-US" err="1"/>
              <a:t>.Net</a:t>
            </a:r>
            <a:r>
              <a:rPr lang="en-US"/>
              <a:t> framework –net451,net472…</a:t>
            </a:r>
          </a:p>
          <a:p>
            <a:pPr marL="342900" lvl="1" indent="0">
              <a:buNone/>
            </a:pPr>
            <a:r>
              <a:rPr lang="en-US"/>
              <a:t>    </a:t>
            </a:r>
            <a:r>
              <a:rPr lang="en-US" err="1"/>
              <a:t>.Net</a:t>
            </a:r>
            <a:r>
              <a:rPr lang="en-US"/>
              <a:t> Core –netcoreapp2.1,netcoreapp2.2</a:t>
            </a:r>
          </a:p>
          <a:p>
            <a:pPr marL="342900" lvl="1" indent="0">
              <a:buNone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C09EB-7FE6-40C7-BD58-F62EDD29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76" y="797644"/>
            <a:ext cx="4659608" cy="27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0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17F71-1934-4CB6-9340-F820E3B71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699516"/>
            <a:ext cx="7612380" cy="35436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Target Framework</a:t>
            </a:r>
          </a:p>
        </p:txBody>
      </p:sp>
    </p:spTree>
    <p:extLst>
      <p:ext uri="{BB962C8B-B14F-4D97-AF65-F5344CB8AC3E}">
        <p14:creationId xmlns:p14="http://schemas.microsoft.com/office/powerpoint/2010/main" val="164519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D6B6-66EC-473D-A75B-64A7B0E36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Conditional References 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086D1F-6CC6-4697-84CF-DFC75287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6" y="1147151"/>
            <a:ext cx="4047945" cy="320503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788DDF-B136-44CE-AB7D-7A9D762D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83" y="1149185"/>
            <a:ext cx="4554746" cy="32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file</a:t>
            </a:r>
          </a:p>
          <a:p>
            <a:pPr lvl="1"/>
            <a:r>
              <a:rPr lang="en-US" err="1"/>
              <a:t>AppNetCoreHostingModel</a:t>
            </a:r>
            <a:endParaRPr lang="en-US"/>
          </a:p>
          <a:p>
            <a:pPr lvl="2"/>
            <a:r>
              <a:rPr lang="en-US" err="1"/>
              <a:t>InProcess</a:t>
            </a:r>
            <a:r>
              <a:rPr lang="en-US"/>
              <a:t> or </a:t>
            </a:r>
            <a:r>
              <a:rPr lang="en-US" err="1"/>
              <a:t>OutOfProcess</a:t>
            </a:r>
            <a:endParaRPr lang="en-US"/>
          </a:p>
          <a:p>
            <a:pPr lvl="1" indent="-171450"/>
            <a:r>
              <a:rPr lang="en-US" err="1"/>
              <a:t>InProcess</a:t>
            </a:r>
            <a:r>
              <a:rPr lang="en-US"/>
              <a:t> hosts the app inside of the </a:t>
            </a:r>
          </a:p>
          <a:p>
            <a:pPr marL="385763" lvl="1" indent="0">
              <a:buNone/>
            </a:pPr>
            <a:r>
              <a:rPr lang="en-US"/>
              <a:t>    IIS Worker process(w3wp.exe)</a:t>
            </a:r>
          </a:p>
          <a:p>
            <a:pPr lvl="1" indent="-171450"/>
            <a:r>
              <a:rPr lang="en-US" err="1"/>
              <a:t>OutOfProcess</a:t>
            </a:r>
            <a:r>
              <a:rPr lang="en-US"/>
              <a:t> Hosting model Forward</a:t>
            </a:r>
          </a:p>
          <a:p>
            <a:pPr marL="385763" lvl="1" indent="0">
              <a:buNone/>
            </a:pPr>
            <a:r>
              <a:rPr lang="en-US"/>
              <a:t>    to a backed ASP.NET core app running</a:t>
            </a:r>
          </a:p>
          <a:p>
            <a:pPr marL="385763" lvl="1" indent="0">
              <a:buNone/>
            </a:pPr>
            <a:r>
              <a:rPr lang="en-US"/>
              <a:t>    the Kestrel server</a:t>
            </a:r>
          </a:p>
          <a:p>
            <a:pPr marL="385763" lvl="1" indent="0">
              <a:buNone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Project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266CC-A4DD-4D93-9EA0-38F074C1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80" y="807104"/>
            <a:ext cx="5221811" cy="30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1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171450"/>
            <a:r>
              <a:rPr lang="en-US" dirty="0"/>
              <a:t>Webhost create the </a:t>
            </a:r>
            <a:r>
              <a:rPr lang="en-US" dirty="0" err="1"/>
              <a:t>IWebhostBuilder</a:t>
            </a:r>
            <a:r>
              <a:rPr lang="en-US" dirty="0"/>
              <a:t> instance</a:t>
            </a:r>
          </a:p>
          <a:p>
            <a:pPr lvl="1" indent="-171450"/>
            <a:r>
              <a:rPr lang="en-US" dirty="0"/>
              <a:t>Build method will, host the web application</a:t>
            </a:r>
          </a:p>
          <a:p>
            <a:pPr lvl="1" indent="-171450"/>
            <a:r>
              <a:rPr lang="en-US" dirty="0"/>
              <a:t>Run method will run web application and</a:t>
            </a:r>
          </a:p>
          <a:p>
            <a:pPr marL="385763" lvl="1" indent="0">
              <a:buNone/>
            </a:pPr>
            <a:r>
              <a:rPr lang="en-US" dirty="0"/>
              <a:t>	start listen the http request.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819AE-1677-437A-9992-45E6DD4B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14" y="1076232"/>
            <a:ext cx="4626226" cy="22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171450"/>
            <a:r>
              <a:rPr lang="en-US" dirty="0" err="1"/>
              <a:t>CreateDefaultBuilder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Setting up the web server</a:t>
            </a:r>
          </a:p>
          <a:p>
            <a:pPr lvl="2"/>
            <a:r>
              <a:rPr lang="en-US" dirty="0"/>
              <a:t>Loading the host and application configuration from various configuration sources</a:t>
            </a:r>
          </a:p>
          <a:p>
            <a:pPr lvl="2"/>
            <a:r>
              <a:rPr lang="en-US" dirty="0"/>
              <a:t>Configuration logging</a:t>
            </a:r>
          </a:p>
          <a:p>
            <a:pPr lvl="1"/>
            <a:r>
              <a:rPr lang="en-US" dirty="0" err="1"/>
              <a:t>InProcess</a:t>
            </a:r>
            <a:r>
              <a:rPr lang="en-US" dirty="0"/>
              <a:t> Hosting</a:t>
            </a:r>
          </a:p>
          <a:p>
            <a:pPr lvl="2"/>
            <a:r>
              <a:rPr lang="en-US" dirty="0" err="1"/>
              <a:t>CreateDefaultBuilder</a:t>
            </a:r>
            <a:r>
              <a:rPr lang="en-US" dirty="0"/>
              <a:t>() method calls </a:t>
            </a:r>
            <a:r>
              <a:rPr lang="en-US" dirty="0" err="1"/>
              <a:t>UseIIS</a:t>
            </a:r>
            <a:r>
              <a:rPr lang="en-US" dirty="0"/>
              <a:t>() method and host the app inside the IIS worker process (w3wp.exe or issexpress.exe)</a:t>
            </a:r>
          </a:p>
          <a:p>
            <a:pPr lvl="2"/>
            <a:r>
              <a:rPr lang="en-US" dirty="0" err="1"/>
              <a:t>InProcess</a:t>
            </a:r>
            <a:r>
              <a:rPr lang="en-US" dirty="0"/>
              <a:t> hosting delivers significantly higher request throughput than the </a:t>
            </a:r>
            <a:r>
              <a:rPr lang="en-US" dirty="0" err="1"/>
              <a:t>OutProcess</a:t>
            </a:r>
            <a:r>
              <a:rPr lang="en-US" dirty="0"/>
              <a:t> hosting.</a:t>
            </a:r>
          </a:p>
          <a:p>
            <a:pPr lvl="2"/>
            <a:r>
              <a:rPr lang="en-US" dirty="0"/>
              <a:t>There is only one web server in case of </a:t>
            </a:r>
            <a:r>
              <a:rPr lang="en-US" dirty="0" err="1"/>
              <a:t>InProcess</a:t>
            </a:r>
            <a:r>
              <a:rPr lang="en-US" dirty="0"/>
              <a:t> hosting</a:t>
            </a:r>
          </a:p>
          <a:p>
            <a:pPr lvl="2"/>
            <a:r>
              <a:rPr lang="en-US" dirty="0"/>
              <a:t>From a performance standpoint, </a:t>
            </a:r>
            <a:r>
              <a:rPr lang="en-US" dirty="0" err="1"/>
              <a:t>InProcess</a:t>
            </a:r>
            <a:r>
              <a:rPr lang="en-US" dirty="0"/>
              <a:t> hosting is better than </a:t>
            </a:r>
            <a:r>
              <a:rPr lang="en-US" dirty="0" err="1"/>
              <a:t>OutOfProcess</a:t>
            </a:r>
            <a:r>
              <a:rPr lang="en-US" dirty="0"/>
              <a:t> hosting.</a:t>
            </a:r>
          </a:p>
          <a:p>
            <a:pPr lvl="2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InProcess</a:t>
            </a:r>
            <a:r>
              <a:rPr lang="en-US"/>
              <a:t> Hosting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9DB9B-3843-4C29-B0E6-EFF7E6CD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23" y="1912589"/>
            <a:ext cx="4745368" cy="1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Kestrel</a:t>
            </a:r>
          </a:p>
          <a:p>
            <a:pPr lvl="2"/>
            <a:r>
              <a:rPr lang="en-US" dirty="0"/>
              <a:t>Cross-Platform webserver for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2"/>
            <a:r>
              <a:rPr lang="en-US" dirty="0"/>
              <a:t>Kestrel can be used by itself as an edge sever</a:t>
            </a:r>
          </a:p>
          <a:p>
            <a:pPr lvl="2"/>
            <a:r>
              <a:rPr lang="en-US" dirty="0"/>
              <a:t>Kestrel can be used as the internet facing web server</a:t>
            </a:r>
          </a:p>
          <a:p>
            <a:pPr lvl="2"/>
            <a:r>
              <a:rPr lang="en-US" dirty="0" err="1"/>
              <a:t>Kestral</a:t>
            </a:r>
            <a:r>
              <a:rPr lang="en-US" dirty="0"/>
              <a:t> can be used in combination with a proxy server IIS….</a:t>
            </a:r>
          </a:p>
          <a:p>
            <a:pPr lvl="2"/>
            <a:r>
              <a:rPr lang="en-US" dirty="0"/>
              <a:t>The process used to host the app is dotnet.exe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OutOfProcess</a:t>
            </a:r>
            <a:r>
              <a:rPr lang="en-US" dirty="0"/>
              <a:t> Hosting</a:t>
            </a:r>
          </a:p>
          <a:p>
            <a:pPr lvl="2"/>
            <a:r>
              <a:rPr lang="en-US" dirty="0"/>
              <a:t>If there is not </a:t>
            </a:r>
            <a:r>
              <a:rPr lang="en-US" dirty="0" err="1"/>
              <a:t>AspNetCoreHostingModel</a:t>
            </a:r>
            <a:r>
              <a:rPr lang="en-US" dirty="0"/>
              <a:t> tag then by default it will take as </a:t>
            </a:r>
            <a:r>
              <a:rPr lang="en-US" dirty="0" err="1"/>
              <a:t>OutOfProcess</a:t>
            </a:r>
            <a:r>
              <a:rPr lang="en-US" dirty="0"/>
              <a:t> hosting</a:t>
            </a:r>
          </a:p>
          <a:p>
            <a:pPr lvl="2"/>
            <a:r>
              <a:rPr lang="en-US" dirty="0"/>
              <a:t>If we ran application from VS, by default it will run on </a:t>
            </a:r>
            <a:r>
              <a:rPr lang="en-US" dirty="0" err="1"/>
              <a:t>IISexpress</a:t>
            </a:r>
            <a:endParaRPr lang="en-US" dirty="0"/>
          </a:p>
          <a:p>
            <a:pPr lvl="1" indent="-171450"/>
            <a:r>
              <a:rPr lang="en-US" dirty="0"/>
              <a:t>What is advantage of reverse proxy server</a:t>
            </a:r>
          </a:p>
          <a:p>
            <a:pPr lvl="2"/>
            <a:r>
              <a:rPr lang="en-US" dirty="0"/>
              <a:t>It will provide additional configuration and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OutOfProcess</a:t>
            </a:r>
            <a:r>
              <a:rPr lang="en-US"/>
              <a:t> Hosting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44CA8-1CC1-4AD3-965A-704E88AD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27" y="3454132"/>
            <a:ext cx="4535733" cy="22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828F2-C37B-4039-9FB9-730285D1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6" y="1416907"/>
            <a:ext cx="3068290" cy="952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E7BBB-F6E7-465D-BC8A-2F05C1E1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16" y="3748121"/>
            <a:ext cx="4449974" cy="10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InProcess</a:t>
            </a:r>
            <a:r>
              <a:rPr lang="en-US"/>
              <a:t> v/s </a:t>
            </a:r>
            <a:r>
              <a:rPr lang="en-US" err="1"/>
              <a:t>OutOfProcess</a:t>
            </a:r>
            <a:r>
              <a:rPr lang="en-US"/>
              <a:t> Hosting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B92C0F7-78D2-4346-A6D6-F2DC20AF7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09581"/>
              </p:ext>
            </p:extLst>
          </p:nvPr>
        </p:nvGraphicFramePr>
        <p:xfrm>
          <a:off x="504825" y="1025525"/>
          <a:ext cx="833913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569">
                  <a:extLst>
                    <a:ext uri="{9D8B030D-6E8A-4147-A177-3AD203B41FA5}">
                      <a16:colId xmlns:a16="http://schemas.microsoft.com/office/drawing/2014/main" val="2287487553"/>
                    </a:ext>
                  </a:extLst>
                </a:gridCol>
                <a:gridCol w="4169569">
                  <a:extLst>
                    <a:ext uri="{9D8B030D-6E8A-4147-A177-3AD203B41FA5}">
                      <a16:colId xmlns:a16="http://schemas.microsoft.com/office/drawing/2014/main" val="3156346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InProcess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OutOfProcess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Process name is w3wp.exe or issexress.exe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dotnet.exe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Only one 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Two webservers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4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Penalty of proxying requests between internal and external webservers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7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93726" y="1106108"/>
            <a:ext cx="3652837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Introduction</a:t>
            </a:r>
          </a:p>
          <a:p>
            <a:r>
              <a:rPr lang="en-IN"/>
              <a:t>dotnet CLI, packages and deployment</a:t>
            </a:r>
          </a:p>
          <a:p>
            <a:r>
              <a:rPr lang="en-IN"/>
              <a:t>Middleware and Dependency Injection</a:t>
            </a:r>
          </a:p>
          <a:p>
            <a:r>
              <a:rPr lang="en-IN"/>
              <a:t>ASP.NET Core with MVC #1</a:t>
            </a:r>
          </a:p>
          <a:p>
            <a:r>
              <a:rPr lang="en-IN"/>
              <a:t>ASP.NET Core with MVC #2</a:t>
            </a:r>
          </a:p>
          <a:p>
            <a:r>
              <a:rPr lang="en-IN"/>
              <a:t>ASP.NET Core Advanced Topics</a:t>
            </a:r>
          </a:p>
          <a:p>
            <a:r>
              <a:rPr lang="en-IN"/>
              <a:t>Web API</a:t>
            </a:r>
          </a:p>
          <a:p>
            <a:r>
              <a:rPr lang="en-IN"/>
              <a:t>Conclusion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Launchsetting</a:t>
            </a:r>
            <a:r>
              <a:rPr lang="en-US"/>
              <a:t>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748E7-B1BF-4AB1-9BD5-73FB9078C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90" y="839695"/>
            <a:ext cx="3440798" cy="37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appsettings.json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FF99C-3286-4B72-9F9F-DC8B90AC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sources in </a:t>
            </a:r>
            <a:r>
              <a:rPr lang="en-US" err="1"/>
              <a:t>.Net</a:t>
            </a:r>
            <a:r>
              <a:rPr lang="en-US"/>
              <a:t> core</a:t>
            </a:r>
          </a:p>
          <a:p>
            <a:pPr lvl="1"/>
            <a:r>
              <a:rPr lang="en-US" err="1"/>
              <a:t>Fies</a:t>
            </a:r>
            <a:r>
              <a:rPr lang="en-US"/>
              <a:t>(</a:t>
            </a:r>
            <a:r>
              <a:rPr lang="en-US" err="1"/>
              <a:t>appsettings.json,appsettings</a:t>
            </a:r>
            <a:r>
              <a:rPr lang="en-US"/>
              <a:t>.{environment}.json)</a:t>
            </a:r>
          </a:p>
          <a:p>
            <a:pPr lvl="1"/>
            <a:r>
              <a:rPr lang="en-US"/>
              <a:t>User secrets</a:t>
            </a:r>
          </a:p>
          <a:p>
            <a:pPr lvl="1"/>
            <a:r>
              <a:rPr lang="en-US"/>
              <a:t>Environments</a:t>
            </a:r>
          </a:p>
          <a:p>
            <a:pPr lvl="1"/>
            <a:r>
              <a:rPr lang="en-US"/>
              <a:t>Command line arguments</a:t>
            </a:r>
          </a:p>
          <a:p>
            <a:r>
              <a:rPr lang="en-US"/>
              <a:t>To access configuration information</a:t>
            </a:r>
          </a:p>
          <a:p>
            <a:pPr lvl="1"/>
            <a:r>
              <a:rPr lang="en-US" err="1"/>
              <a:t>IConfiguration</a:t>
            </a:r>
            <a:r>
              <a:rPr lang="en-US"/>
              <a:t> Service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https://github.com/aspnet/MetaPackages/blob/release/2.2/src/Microsoft.AspNetCore/WebHost.cs</a:t>
            </a:r>
            <a:endParaRPr lang="en-US"/>
          </a:p>
          <a:p>
            <a:pPr lvl="1"/>
            <a:r>
              <a:rPr lang="en-US"/>
              <a:t>Method </a:t>
            </a:r>
            <a:r>
              <a:rPr lang="en-US" err="1"/>
              <a:t>ConfigureAppConfiguration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029851" cy="647100"/>
          </a:xfrm>
        </p:spPr>
        <p:txBody>
          <a:bodyPr/>
          <a:lstStyle/>
          <a:p>
            <a:r>
              <a:rPr lang="en-IN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273587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132" y="2652060"/>
            <a:ext cx="7574494" cy="517642"/>
          </a:xfrm>
        </p:spPr>
        <p:txBody>
          <a:bodyPr wrap="square">
            <a:sp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956812-564F-4559-BA74-02A1CB11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3914457" cy="338328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Getting Started</a:t>
            </a:r>
          </a:p>
          <a:p>
            <a:r>
              <a:rPr lang="en-US"/>
              <a:t>Application Startup</a:t>
            </a:r>
          </a:p>
          <a:p>
            <a:r>
              <a:rPr lang="en-US"/>
              <a:t>Future direction  </a:t>
            </a:r>
          </a:p>
          <a:p>
            <a:r>
              <a:rPr lang="en-US"/>
              <a:t>dotnet CLI </a:t>
            </a:r>
          </a:p>
          <a:p>
            <a:r>
              <a:rPr lang="en-US"/>
              <a:t>Versioning, packages</a:t>
            </a:r>
          </a:p>
          <a:p>
            <a:r>
              <a:rPr lang="en-US"/>
              <a:t>Deployment</a:t>
            </a:r>
          </a:p>
          <a:p>
            <a:r>
              <a:rPr lang="en-US"/>
              <a:t>Middleware</a:t>
            </a:r>
          </a:p>
          <a:p>
            <a:r>
              <a:rPr lang="en-US"/>
              <a:t>Dependency Injection</a:t>
            </a:r>
          </a:p>
          <a:p>
            <a:r>
              <a:rPr lang="en-US"/>
              <a:t>Introduction</a:t>
            </a:r>
          </a:p>
          <a:p>
            <a:r>
              <a:rPr lang="en-US"/>
              <a:t>MVC</a:t>
            </a:r>
          </a:p>
          <a:p>
            <a:r>
              <a:rPr lang="en-US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1EBFE-8C43-4815-A435-DFDD8FD3D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Topic List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1599F68-1184-4772-A942-914E9BB8755B}"/>
              </a:ext>
            </a:extLst>
          </p:cNvPr>
          <p:cNvSpPr txBox="1">
            <a:spLocks/>
          </p:cNvSpPr>
          <p:nvPr/>
        </p:nvSpPr>
        <p:spPr>
          <a:xfrm>
            <a:off x="4734243" y="1079898"/>
            <a:ext cx="3914457" cy="3383280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CSRF</a:t>
            </a:r>
          </a:p>
          <a:p>
            <a:r>
              <a:rPr lang="en-US"/>
              <a:t>Model Binding</a:t>
            </a:r>
          </a:p>
          <a:p>
            <a:r>
              <a:rPr lang="en-US"/>
              <a:t>Razor</a:t>
            </a:r>
          </a:p>
          <a:p>
            <a:r>
              <a:rPr lang="en-US"/>
              <a:t>Tag Helpers</a:t>
            </a:r>
          </a:p>
          <a:p>
            <a:r>
              <a:rPr lang="en-US"/>
              <a:t>Filters</a:t>
            </a:r>
          </a:p>
          <a:p>
            <a:r>
              <a:rPr lang="en-US"/>
              <a:t>Formatters</a:t>
            </a:r>
          </a:p>
          <a:p>
            <a:r>
              <a:rPr lang="en-US"/>
              <a:t>Compression</a:t>
            </a:r>
          </a:p>
          <a:p>
            <a:r>
              <a:rPr lang="en-US"/>
              <a:t>Caching</a:t>
            </a:r>
          </a:p>
          <a:p>
            <a:r>
              <a:rPr lang="en-US"/>
              <a:t>Web API</a:t>
            </a:r>
          </a:p>
          <a:p>
            <a:r>
              <a:rPr lang="en-US"/>
              <a:t>CORS</a:t>
            </a:r>
          </a:p>
          <a:p>
            <a:r>
              <a:rPr lang="en-US"/>
              <a:t>Best practices</a:t>
            </a:r>
          </a:p>
          <a:p>
            <a:r>
              <a:rPr lang="en-US"/>
              <a:t>Q and 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.NET Core is an open-source, cross-platform framework for building modern, cloud-based web applications on Windows, macOS, or Linux.</a:t>
            </a:r>
          </a:p>
          <a:p>
            <a:r>
              <a:rPr lang="en-IN"/>
              <a:t>A cloud and environment-based configuration system.</a:t>
            </a:r>
          </a:p>
          <a:p>
            <a:r>
              <a:rPr lang="en-US"/>
              <a:t>Built-in dependency injection.</a:t>
            </a:r>
          </a:p>
          <a:p>
            <a:r>
              <a:rPr lang="en-US"/>
              <a:t>Testability(Unit testing)</a:t>
            </a:r>
          </a:p>
          <a:p>
            <a:r>
              <a:rPr lang="en-IN"/>
              <a:t>Ability to host on IIS, Apache, Docker or self-host in your own process.</a:t>
            </a:r>
          </a:p>
          <a:p>
            <a:r>
              <a:rPr lang="en-IN"/>
              <a:t>Build web APIs and web UI using ASP.NET Core MVC</a:t>
            </a:r>
          </a:p>
          <a:p>
            <a:r>
              <a:rPr lang="en-US"/>
              <a:t>Can Integrate with any client-side technology.</a:t>
            </a:r>
          </a:p>
          <a:p>
            <a:r>
              <a:rPr lang="en-US"/>
              <a:t>Editors support:- VS, VS Code, Sublime, Vim, Atom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49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1DCE-E277-46B7-89EE-DF6998605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.NET ECOSYSTEM ARCHITECTURE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FB26C-2A0E-4448-8470-FC4C749B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5" y="999313"/>
            <a:ext cx="7111969" cy="36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FDE78-9F0B-4231-A043-5490B05D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pPr marL="130175" indent="-130175"/>
            <a:r>
              <a:rPr lang="en-US" b="1"/>
              <a:t>.NET Framework:</a:t>
            </a:r>
            <a:r>
              <a:rPr lang="en-US"/>
              <a:t> </a:t>
            </a:r>
            <a:br>
              <a:rPr lang="en-US"/>
            </a:br>
            <a:r>
              <a:rPr lang="en-US"/>
              <a:t>The most well-known runtime is the .NET Framework. You can build more application types with the .NET Framework, but the types are mainly Windows-centric.</a:t>
            </a:r>
            <a:br>
              <a:rPr lang="en-US"/>
            </a:br>
            <a:endParaRPr lang="en-US"/>
          </a:p>
          <a:p>
            <a:pPr marL="130175" indent="-130175"/>
            <a:r>
              <a:rPr lang="en-US" b="1"/>
              <a:t>.NET Core:</a:t>
            </a:r>
            <a:r>
              <a:rPr lang="en-US"/>
              <a:t> </a:t>
            </a:r>
            <a:br>
              <a:rPr lang="en-US"/>
            </a:br>
            <a:r>
              <a:rPr lang="en-US"/>
              <a:t>Then there is the .NET Core runtime which has cross-platform support. Can be used to create ASP.NET Core and Universal Windows Platform (UWP) applications. And it is optimized for performance.</a:t>
            </a:r>
            <a:br>
              <a:rPr lang="en-US"/>
            </a:br>
            <a:endParaRPr lang="en-US"/>
          </a:p>
          <a:p>
            <a:pPr marL="130175" indent="-130175"/>
            <a:r>
              <a:rPr lang="en-US" b="1"/>
              <a:t>Mono for Xamarin: </a:t>
            </a:r>
            <a:br>
              <a:rPr lang="en-US"/>
            </a:br>
            <a:r>
              <a:rPr lang="en-US"/>
              <a:t>Finally, there is the Mono runtime, which is used by Xamarin applications. The Mono runtime itself is a cross-platform implementation of the .NET Framework and it can run all sorts of applications, like console and Windows Forms applications.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B39-5D47-40E3-8DDA-7315A23CA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48768"/>
            <a:ext cx="9144000" cy="699516"/>
          </a:xfrm>
        </p:spPr>
        <p:txBody>
          <a:bodyPr/>
          <a:lstStyle/>
          <a:p>
            <a:r>
              <a:rPr lang="en-US"/>
              <a:t>BRIEF ABOUT RUNTIMES</a:t>
            </a:r>
          </a:p>
        </p:txBody>
      </p:sp>
    </p:spTree>
    <p:extLst>
      <p:ext uri="{BB962C8B-B14F-4D97-AF65-F5344CB8AC3E}">
        <p14:creationId xmlns:p14="http://schemas.microsoft.com/office/powerpoint/2010/main" val="206244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B9085B-DC5A-4171-A09E-9F13EA0B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82" y="896587"/>
            <a:ext cx="8565771" cy="356659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.NET Standard solves the code sharing problem for .NET developers across all platforms by bringing all the APIs that you expect and love across the environments that you need: desktop applications, mobile apps &amp; games, and cloud services: 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pPr marL="130175" indent="-130175"/>
            <a:r>
              <a:rPr lang="en-US">
                <a:ea typeface="+mn-lt"/>
                <a:cs typeface="+mn-lt"/>
              </a:rPr>
              <a:t>.NET Standard is a set of APIs that all .NET platforms must implement. This unifies the .NET platforms and prevents future fragmentation.</a:t>
            </a:r>
          </a:p>
          <a:p>
            <a:pPr marL="130175" indent="-130175"/>
            <a:r>
              <a:rPr lang="en-US">
                <a:ea typeface="+mn-lt"/>
                <a:cs typeface="+mn-lt"/>
              </a:rPr>
              <a:t>.NET Standard 2.0 will be implemented by .NET Framework, .NET Core, and Xamarin. For .NET Core, this will add many of the existing APIs that have been requested.</a:t>
            </a:r>
          </a:p>
          <a:p>
            <a:pPr marL="130175" indent="-130175"/>
            <a:r>
              <a:rPr lang="en-US">
                <a:ea typeface="+mn-lt"/>
                <a:cs typeface="+mn-lt"/>
              </a:rPr>
              <a:t>.NET Standard 2.0 includes a compatibility shim for .NET Framework binaries, significantly increasing the set of libraries that you can reference from your .NET Standard libraries.</a:t>
            </a:r>
          </a:p>
          <a:p>
            <a:pPr marL="130175" indent="-130175"/>
            <a:r>
              <a:rPr lang="en-US">
                <a:ea typeface="+mn-lt"/>
                <a:cs typeface="+mn-lt"/>
              </a:rPr>
              <a:t>.NET Standard will replace Portable Class Libraries (PCLs) as the tooling story for building multi-platform .NET libraries.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D99F-AC61-4249-89B5-50770A34A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.NET Standard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6A55-9CA7-4F80-9902-7BE551E828EB}"/>
              </a:ext>
            </a:extLst>
          </p:cNvPr>
          <p:cNvSpPr txBox="1"/>
          <p:nvPr/>
        </p:nvSpPr>
        <p:spPr>
          <a:xfrm>
            <a:off x="288985" y="4532103"/>
            <a:ext cx="38646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https://github.com/dotnet/standard</a:t>
            </a:r>
            <a:endParaRPr lang="en-US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8657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5BFC-79B3-459D-BC8C-5C41193A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F3F03-7C1C-4893-8DB7-F7651AF520CB}"/>
              </a:ext>
            </a:extLst>
          </p:cNvPr>
          <p:cNvSpPr txBox="1"/>
          <p:nvPr/>
        </p:nvSpPr>
        <p:spPr>
          <a:xfrm>
            <a:off x="446468" y="4427061"/>
            <a:ext cx="433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2"/>
              </a:rPr>
              <a:t>https://github.com/dotnet/core/blob/master/roadmap.md</a:t>
            </a:r>
            <a:endParaRPr lang="en-US" sz="120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72DC2-9092-4E89-9721-A16B035E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360" y="847423"/>
            <a:ext cx="8309384" cy="3604022"/>
          </a:xfrm>
        </p:spPr>
      </p:pic>
    </p:spTree>
    <p:extLst>
      <p:ext uri="{BB962C8B-B14F-4D97-AF65-F5344CB8AC3E}">
        <p14:creationId xmlns:p14="http://schemas.microsoft.com/office/powerpoint/2010/main" val="206925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GETTING STARTED – PROJECT TEMPLATES 2015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4" y="826746"/>
            <a:ext cx="5960891" cy="38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98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8FC314BF7C548AB7FA1137F5E5042" ma:contentTypeVersion="2" ma:contentTypeDescription="Create a new document." ma:contentTypeScope="" ma:versionID="4a750becffbb663f082c6233fe9c72bd">
  <xsd:schema xmlns:xsd="http://www.w3.org/2001/XMLSchema" xmlns:xs="http://www.w3.org/2001/XMLSchema" xmlns:p="http://schemas.microsoft.com/office/2006/metadata/properties" xmlns:ns2="fc14fcc8-4d7f-4516-b2eb-d77d9eeaacf8" targetNamespace="http://schemas.microsoft.com/office/2006/metadata/properties" ma:root="true" ma:fieldsID="23545def0b4c36dfd6134ce243d1de4f" ns2:_="">
    <xsd:import namespace="fc14fcc8-4d7f-4516-b2eb-d77d9eeaac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4fcc8-4d7f-4516-b2eb-d77d9eeaa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238527-C61E-40EF-ADB2-504E3A2CA6E6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eeda2abb-b16a-47d7-b293-42938ec1b45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860</Words>
  <Application>Microsoft Office PowerPoint</Application>
  <PresentationFormat>On-screen Show (16:9)</PresentationFormat>
  <Paragraphs>153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Lucida Grande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and A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</dc:title>
  <dc:creator>Michelle Canning</dc:creator>
  <cp:lastModifiedBy>Kumar Uppe</cp:lastModifiedBy>
  <cp:revision>7</cp:revision>
  <cp:lastPrinted>2014-07-09T13:30:36Z</cp:lastPrinted>
  <dcterms:created xsi:type="dcterms:W3CDTF">2014-07-08T13:27:24Z</dcterms:created>
  <dcterms:modified xsi:type="dcterms:W3CDTF">2019-07-31T10:28:19Z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0x0101003F78FC314BF7C548AB7FA1137F5E5042</vt:lpwstr>
  </property>
  <property fmtid="{D5CDD505-2E9C-101B-9397-08002B2CF9AE}" pid="3" name="fldLanguagesOfEvent">
    <vt:lpwstr>7;#ENG|da095e14-b5d3-4c64-bd53-2e71ac03c15d</vt:lpwstr>
  </property>
  <property fmtid="{D5CDD505-2E9C-101B-9397-08002B2CF9AE}" pid="4" name="fldCategoriesOfEvent">
    <vt:lpwstr>18;#.NET|d1ba5db2-f785-44a3-af7a-72f00a184592</vt:lpwstr>
  </property>
  <property fmtid="{D5CDD505-2E9C-101B-9397-08002B2CF9AE}" pid="5" name="_dlc_DocIdItemGuid">
    <vt:lpwstr>b0fcd016-cfea-4239-b8da-f126cf1c47bf</vt:lpwstr>
  </property>
</Properties>
</file>