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2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175-82A5-4DFA-4DC2-3BDECD8B2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9B6AB-CEE9-2850-6795-4CD841DA8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4D222-FF86-856A-FB31-FC92CABAAC75}"/>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D402362C-B600-6F79-7213-72ADBD5A6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3F-2CFA-3A3E-433B-8B45296E310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854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F4A7-9CFE-B58A-E50D-4211B4A2F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B1B99-0E27-BEF5-8C4C-C209EA6F2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D738E-73D1-6708-E5E6-6F9E25762DE2}"/>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49E086F2-2A9F-2BE2-96A6-491087FEC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620E8-3109-A912-6137-27AA13CAB7AE}"/>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9203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4DCE8-40AF-DDCD-28F9-BE7C744955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6D8B4D-D645-48BA-DBB6-76F0D16D8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794E3-7B14-F785-C54B-299BEEE84489}"/>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0803B9EA-2758-3ED2-1F9F-2EA84E461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A0D2-FA87-5985-CB6E-8B02029853C7}"/>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07660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4922-167B-7E74-113D-45CF7EDEB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4A132-733B-AC4D-C896-C66F95016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B5D08-2367-73F9-3FB7-8C0582C35E8B}"/>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C9C387DD-50A9-4CA2-131A-A79C6426C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B9A06-309D-092E-961F-AC1434C431D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15777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AD66-E5A6-7E09-B95C-CB1B319CB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5D3F9A-1DA8-3831-4F55-37645FD316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7586D-F9E4-C96C-A0E1-F2C0625DC7B5}"/>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F310F3B6-0B5C-E696-198B-5E8BEAB87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40A25-F2BD-9A42-5894-BC51F83EEEF3}"/>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7107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452A-4892-5D4B-4BFF-609509CA6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9130F-83F2-F77F-FF44-14D2C9969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13A40A-490B-FA9A-CFB8-565A771C0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9FC03-E772-32E1-486C-A84E147A0A17}"/>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6" name="Footer Placeholder 5">
            <a:extLst>
              <a:ext uri="{FF2B5EF4-FFF2-40B4-BE49-F238E27FC236}">
                <a16:creationId xmlns:a16="http://schemas.microsoft.com/office/drawing/2014/main" id="{76E2F1C1-D972-5CBE-AAD8-6B5B68DF5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FBB13-C0E6-4351-E1B7-47BAD8935436}"/>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6647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248D-5A58-ADBE-11EC-57F6060D9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DDB9-7526-1750-EDA3-58C8ED0B7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CF122-9A10-663A-E8A0-5119554C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C8521-8286-9181-1624-8DD572607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A5511-E727-CE9A-A266-2407F9FF7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B0D08-4BE2-BBF8-0789-5EC84C3BC9D6}"/>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8" name="Footer Placeholder 7">
            <a:extLst>
              <a:ext uri="{FF2B5EF4-FFF2-40B4-BE49-F238E27FC236}">
                <a16:creationId xmlns:a16="http://schemas.microsoft.com/office/drawing/2014/main" id="{1CD8A379-B737-9EDD-6B9A-05FA6C8843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F13E9-421C-E7FF-0095-A4902A7B77C4}"/>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423091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16F0-DC8F-5E09-1159-B06F222A63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C3544-1DC5-AB24-4B7C-A38F6EDDD75A}"/>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4" name="Footer Placeholder 3">
            <a:extLst>
              <a:ext uri="{FF2B5EF4-FFF2-40B4-BE49-F238E27FC236}">
                <a16:creationId xmlns:a16="http://schemas.microsoft.com/office/drawing/2014/main" id="{5C3E858B-5458-0093-C805-BD56BA3E81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5502B-5BE7-B62F-59EC-23AB3951EC3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41134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A347D-169B-FCB3-9F97-E77FDA73B145}"/>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3" name="Footer Placeholder 2">
            <a:extLst>
              <a:ext uri="{FF2B5EF4-FFF2-40B4-BE49-F238E27FC236}">
                <a16:creationId xmlns:a16="http://schemas.microsoft.com/office/drawing/2014/main" id="{EF30C867-0A2D-C0ED-21AA-5BE8D3456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9B590-B79E-7582-95E4-2F612630F8ED}"/>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424846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246-E032-D905-887B-DF11EF6AA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8FD85-5335-EF58-2D39-DD5ACD942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F352F-7E45-10A8-9533-C3D09A7A1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50F54-AC32-CE29-DE44-80EE7AF208A0}"/>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6" name="Footer Placeholder 5">
            <a:extLst>
              <a:ext uri="{FF2B5EF4-FFF2-40B4-BE49-F238E27FC236}">
                <a16:creationId xmlns:a16="http://schemas.microsoft.com/office/drawing/2014/main" id="{2175C551-CBB4-A676-9D7C-513A9F542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8D70F-A55B-B51A-C8E4-A2568834FDC8}"/>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266783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AA8C-A624-AEF9-1F90-3DB55E190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7055D-B618-278B-F04C-75B868955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60C4A7-776E-8414-C4E4-8A84AE46C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C9B89-5509-7266-3ED2-22B908ADA943}"/>
              </a:ext>
            </a:extLst>
          </p:cNvPr>
          <p:cNvSpPr>
            <a:spLocks noGrp="1"/>
          </p:cNvSpPr>
          <p:nvPr>
            <p:ph type="dt" sz="half" idx="10"/>
          </p:nvPr>
        </p:nvSpPr>
        <p:spPr/>
        <p:txBody>
          <a:bodyPr/>
          <a:lstStyle/>
          <a:p>
            <a:fld id="{30AB76DE-EE83-4E99-86E3-D1699FE0E613}" type="datetimeFigureOut">
              <a:rPr lang="en-US" smtClean="0"/>
              <a:t>4/19/2023</a:t>
            </a:fld>
            <a:endParaRPr lang="en-US"/>
          </a:p>
        </p:txBody>
      </p:sp>
      <p:sp>
        <p:nvSpPr>
          <p:cNvPr id="6" name="Footer Placeholder 5">
            <a:extLst>
              <a:ext uri="{FF2B5EF4-FFF2-40B4-BE49-F238E27FC236}">
                <a16:creationId xmlns:a16="http://schemas.microsoft.com/office/drawing/2014/main" id="{FB3D4414-6EA9-0ED2-0041-0DC31BD4C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64BFF-EBC3-7918-5544-A3863B300805}"/>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9136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5D86F-396F-8F1D-896F-B2246CEE1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FB29B-C189-AFDE-32E5-7C8DBA0B3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22DAA-BA64-6168-B6E0-3D0DA9521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B76DE-EE83-4E99-86E3-D1699FE0E613}" type="datetimeFigureOut">
              <a:rPr lang="en-US" smtClean="0"/>
              <a:t>4/19/2023</a:t>
            </a:fld>
            <a:endParaRPr lang="en-US"/>
          </a:p>
        </p:txBody>
      </p:sp>
      <p:sp>
        <p:nvSpPr>
          <p:cNvPr id="5" name="Footer Placeholder 4">
            <a:extLst>
              <a:ext uri="{FF2B5EF4-FFF2-40B4-BE49-F238E27FC236}">
                <a16:creationId xmlns:a16="http://schemas.microsoft.com/office/drawing/2014/main" id="{2AED6960-FAD3-79B6-A2A5-C33589BAA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E1465-9BAC-52BA-1923-2567A94AA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1F2CE-CDBD-4DDC-8BAD-4C6A8272F249}" type="slidenum">
              <a:rPr lang="en-US" smtClean="0"/>
              <a:t>‹#›</a:t>
            </a:fld>
            <a:endParaRPr lang="en-US"/>
          </a:p>
        </p:txBody>
      </p:sp>
    </p:spTree>
    <p:extLst>
      <p:ext uri="{BB962C8B-B14F-4D97-AF65-F5344CB8AC3E}">
        <p14:creationId xmlns:p14="http://schemas.microsoft.com/office/powerpoint/2010/main" val="298176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7884CA-AE14-EA08-3CE4-33D39FC8A821}"/>
              </a:ext>
            </a:extLst>
          </p:cNvPr>
          <p:cNvSpPr txBox="1"/>
          <p:nvPr/>
        </p:nvSpPr>
        <p:spPr>
          <a:xfrm>
            <a:off x="3048000" y="-4234636"/>
            <a:ext cx="6096000" cy="15327273"/>
          </a:xfrm>
          <a:prstGeom prst="rect">
            <a:avLst/>
          </a:prstGeom>
          <a:noFill/>
        </p:spPr>
        <p:txBody>
          <a:bodyPr wrap="square">
            <a:spAutoFit/>
          </a:bodyPr>
          <a:lstStyle/>
          <a:p>
            <a:pPr algn="l"/>
            <a:r>
              <a:rPr lang="en-US" b="1" i="0">
                <a:solidFill>
                  <a:srgbClr val="000000"/>
                </a:solidFill>
                <a:effectLst/>
                <a:latin typeface="verizon nhg"/>
              </a:rPr>
              <a:t>Device Diagnostics API</a:t>
            </a:r>
          </a:p>
          <a:p>
            <a:pPr algn="l"/>
            <a:r>
              <a:rPr lang="en-US" b="0" i="0" dirty="0">
                <a:solidFill>
                  <a:srgbClr val="000000"/>
                </a:solidFill>
                <a:effectLst/>
                <a:latin typeface="verizon nhg"/>
              </a:rPr>
              <a:t>The Device Diagnostics API lets you troubleshoot the connectivity of IoT devices. Using this API you can do the following things:</a:t>
            </a:r>
          </a:p>
          <a:p>
            <a:pPr algn="l"/>
            <a:r>
              <a:rPr lang="en-US" b="1" i="0" dirty="0">
                <a:solidFill>
                  <a:srgbClr val="000000"/>
                </a:solidFill>
                <a:effectLst/>
                <a:latin typeface="verizon nhg"/>
              </a:rPr>
              <a:t>Verify all information about the device including:</a:t>
            </a:r>
            <a:endParaRPr lang="en-US" b="0" i="0" dirty="0">
              <a:solidFill>
                <a:srgbClr val="000000"/>
              </a:solidFill>
              <a:effectLst/>
              <a:latin typeface="verizon nhg"/>
            </a:endParaRPr>
          </a:p>
          <a:p>
            <a:pPr algn="l">
              <a:buFont typeface="Arial" panose="020B0604020202020204" pitchFamily="34" charset="0"/>
              <a:buChar char="•"/>
            </a:pPr>
            <a:r>
              <a:rPr lang="en-US" b="0" i="0" dirty="0">
                <a:solidFill>
                  <a:srgbClr val="000000"/>
                </a:solidFill>
                <a:effectLst/>
                <a:latin typeface="verizon nhg"/>
              </a:rPr>
              <a:t>Make and model and its Verizon certification SKU</a:t>
            </a:r>
          </a:p>
          <a:p>
            <a:pPr algn="l">
              <a:buFont typeface="Arial" panose="020B0604020202020204" pitchFamily="34" charset="0"/>
              <a:buChar char="•"/>
            </a:pPr>
            <a:r>
              <a:rPr lang="en-US" b="0" i="0" dirty="0">
                <a:solidFill>
                  <a:srgbClr val="000000"/>
                </a:solidFill>
                <a:effectLst/>
                <a:latin typeface="verizon nhg"/>
              </a:rPr>
              <a:t>Verizon data and SMS plans and other features and subscriptions of the device</a:t>
            </a:r>
          </a:p>
          <a:p>
            <a:pPr algn="l">
              <a:buFont typeface="Arial" panose="020B0604020202020204" pitchFamily="34" charset="0"/>
              <a:buChar char="•"/>
            </a:pPr>
            <a:r>
              <a:rPr lang="en-US" b="0" i="0" dirty="0">
                <a:solidFill>
                  <a:srgbClr val="000000"/>
                </a:solidFill>
                <a:effectLst/>
                <a:latin typeface="verizon nhg"/>
              </a:rPr>
              <a:t>Device identifiers associated with the device such as device hardware IMEI, ICCID of the SIM in the device, and its mobile directory number (MDN or MSISDN).</a:t>
            </a:r>
          </a:p>
          <a:p>
            <a:pPr algn="l">
              <a:buFont typeface="Arial" panose="020B0604020202020204" pitchFamily="34" charset="0"/>
              <a:buChar char="•"/>
            </a:pPr>
            <a:r>
              <a:rPr lang="en-US" b="0" i="0" dirty="0">
                <a:solidFill>
                  <a:srgbClr val="000000"/>
                </a:solidFill>
                <a:effectLst/>
                <a:latin typeface="verizon nhg"/>
              </a:rPr>
              <a:t>Provisioning status (e.g. Active, Pending Activation, </a:t>
            </a:r>
            <a:r>
              <a:rPr lang="en-US" b="0" i="0" dirty="0" err="1">
                <a:solidFill>
                  <a:srgbClr val="000000"/>
                </a:solidFill>
                <a:effectLst/>
                <a:latin typeface="verizon nhg"/>
              </a:rPr>
              <a:t>Deactive</a:t>
            </a:r>
            <a:r>
              <a:rPr lang="en-US" b="0" i="0" dirty="0">
                <a:solidFill>
                  <a:srgbClr val="000000"/>
                </a:solidFill>
                <a:effectLst/>
                <a:latin typeface="verizon nhg"/>
              </a:rPr>
              <a:t>, Suspended) of the device on the Verizon network</a:t>
            </a:r>
          </a:p>
          <a:p>
            <a:pPr algn="l">
              <a:buFont typeface="Arial" panose="020B0604020202020204" pitchFamily="34" charset="0"/>
              <a:buChar char="•"/>
            </a:pPr>
            <a:r>
              <a:rPr lang="en-US" b="0" i="0" dirty="0">
                <a:solidFill>
                  <a:srgbClr val="000000"/>
                </a:solidFill>
                <a:effectLst/>
                <a:latin typeface="verizon nhg"/>
              </a:rPr>
              <a:t>Connectivity status of the device such as whether the device is Connected for data traffic, the IP address, and the Roaming status of the device</a:t>
            </a:r>
          </a:p>
          <a:p>
            <a:pPr algn="l">
              <a:buFont typeface="Arial" panose="020B0604020202020204" pitchFamily="34" charset="0"/>
              <a:buChar char="•"/>
            </a:pPr>
            <a:r>
              <a:rPr lang="en-US" b="0" i="0" dirty="0">
                <a:solidFill>
                  <a:srgbClr val="000000"/>
                </a:solidFill>
                <a:effectLst/>
                <a:latin typeface="verizon nhg"/>
              </a:rPr>
              <a:t>Billing cycle of the device and its current bill cycle usage for data traffic as well as SMS messages</a:t>
            </a:r>
          </a:p>
          <a:p>
            <a:pPr algn="l">
              <a:buFont typeface="Arial" panose="020B0604020202020204" pitchFamily="34" charset="0"/>
              <a:buChar char="•"/>
            </a:pPr>
            <a:r>
              <a:rPr lang="en-US" b="0" i="0" dirty="0">
                <a:solidFill>
                  <a:srgbClr val="000000"/>
                </a:solidFill>
                <a:effectLst/>
                <a:latin typeface="verizon nhg"/>
              </a:rPr>
              <a:t>Last known location of the Device</a:t>
            </a:r>
            <a:r>
              <a:rPr lang="en-US" b="0" i="0" baseline="30000" dirty="0">
                <a:solidFill>
                  <a:srgbClr val="000000"/>
                </a:solidFill>
                <a:effectLst/>
                <a:latin typeface="verizon nhg"/>
              </a:rPr>
              <a:t>*</a:t>
            </a:r>
            <a:endParaRPr lang="en-US" b="0" i="0" dirty="0">
              <a:solidFill>
                <a:srgbClr val="000000"/>
              </a:solidFill>
              <a:effectLst/>
              <a:latin typeface="verizon nhg"/>
            </a:endParaRPr>
          </a:p>
          <a:p>
            <a:pPr algn="l">
              <a:buFont typeface="Arial" panose="020B0604020202020204" pitchFamily="34" charset="0"/>
              <a:buChar char="•"/>
            </a:pPr>
            <a:r>
              <a:rPr lang="en-US" b="0" i="0" dirty="0">
                <a:solidFill>
                  <a:srgbClr val="000000"/>
                </a:solidFill>
                <a:effectLst/>
                <a:latin typeface="verizon nhg"/>
              </a:rPr>
              <a:t>Current software version of the device</a:t>
            </a:r>
            <a:r>
              <a:rPr lang="en-US" b="0" i="0" baseline="30000" dirty="0">
                <a:solidFill>
                  <a:srgbClr val="000000"/>
                </a:solidFill>
                <a:effectLst/>
                <a:latin typeface="verizon nhg"/>
              </a:rPr>
              <a:t>*</a:t>
            </a:r>
            <a:endParaRPr lang="en-US" b="0" i="0" dirty="0">
              <a:solidFill>
                <a:srgbClr val="000000"/>
              </a:solidFill>
              <a:effectLst/>
              <a:latin typeface="verizon nhg"/>
            </a:endParaRPr>
          </a:p>
          <a:p>
            <a:pPr algn="l">
              <a:buFont typeface="Arial" panose="020B0604020202020204" pitchFamily="34" charset="0"/>
              <a:buChar char="•"/>
            </a:pPr>
            <a:r>
              <a:rPr lang="en-US" b="0" i="0" dirty="0">
                <a:solidFill>
                  <a:srgbClr val="000000"/>
                </a:solidFill>
                <a:effectLst/>
                <a:latin typeface="verizon nhg"/>
              </a:rPr>
              <a:t>Quality and Strength of the RF signal received by the device</a:t>
            </a:r>
            <a:r>
              <a:rPr lang="en-US" b="0" i="0" baseline="30000" dirty="0">
                <a:solidFill>
                  <a:srgbClr val="000000"/>
                </a:solidFill>
                <a:effectLst/>
                <a:latin typeface="verizon nhg"/>
              </a:rPr>
              <a:t>**</a:t>
            </a:r>
            <a:endParaRPr lang="en-US" b="0" i="0" dirty="0">
              <a:solidFill>
                <a:srgbClr val="000000"/>
              </a:solidFill>
              <a:effectLst/>
              <a:latin typeface="verizon nhg"/>
            </a:endParaRPr>
          </a:p>
          <a:p>
            <a:pPr algn="l"/>
            <a:br>
              <a:rPr lang="en-US" b="0" i="0" dirty="0">
                <a:solidFill>
                  <a:srgbClr val="000000"/>
                </a:solidFill>
                <a:effectLst/>
                <a:latin typeface="verizon nhg"/>
              </a:rPr>
            </a:br>
            <a:r>
              <a:rPr lang="en-US" b="1" i="0" dirty="0">
                <a:solidFill>
                  <a:srgbClr val="000000"/>
                </a:solidFill>
                <a:effectLst/>
                <a:latin typeface="verizon nhg"/>
              </a:rPr>
              <a:t>Live Stream RF data from the device</a:t>
            </a:r>
            <a:r>
              <a:rPr lang="en-US" b="1" i="0" baseline="30000" dirty="0">
                <a:solidFill>
                  <a:srgbClr val="000000"/>
                </a:solidFill>
                <a:effectLst/>
                <a:latin typeface="verizon nhg"/>
              </a:rPr>
              <a:t>**</a:t>
            </a:r>
            <a:endParaRPr lang="en-US" b="0" i="0" dirty="0">
              <a:solidFill>
                <a:srgbClr val="000000"/>
              </a:solidFill>
              <a:effectLst/>
              <a:latin typeface="verizon nhg"/>
            </a:endParaRPr>
          </a:p>
          <a:p>
            <a:pPr algn="l">
              <a:buFont typeface="Arial" panose="020B0604020202020204" pitchFamily="34" charset="0"/>
              <a:buChar char="•"/>
            </a:pPr>
            <a:r>
              <a:rPr lang="en-US" b="0" i="0" dirty="0">
                <a:solidFill>
                  <a:srgbClr val="000000"/>
                </a:solidFill>
                <a:effectLst/>
                <a:latin typeface="verizon nhg"/>
              </a:rPr>
              <a:t>RF Signal Strength</a:t>
            </a:r>
          </a:p>
          <a:p>
            <a:pPr algn="l">
              <a:buFont typeface="Arial" panose="020B0604020202020204" pitchFamily="34" charset="0"/>
              <a:buChar char="•"/>
            </a:pPr>
            <a:r>
              <a:rPr lang="en-US" b="0" i="0" dirty="0">
                <a:solidFill>
                  <a:srgbClr val="000000"/>
                </a:solidFill>
                <a:effectLst/>
                <a:latin typeface="verizon nhg"/>
              </a:rPr>
              <a:t>RF Link Quality</a:t>
            </a:r>
          </a:p>
          <a:p>
            <a:pPr algn="l">
              <a:buFont typeface="Arial" panose="020B0604020202020204" pitchFamily="34" charset="0"/>
              <a:buChar char="•"/>
            </a:pPr>
            <a:r>
              <a:rPr lang="en-US" b="0" i="0" dirty="0">
                <a:solidFill>
                  <a:srgbClr val="000000"/>
                </a:solidFill>
                <a:effectLst/>
                <a:latin typeface="verizon nhg"/>
              </a:rPr>
              <a:t>Cell Tower where the device is attached to the Verizon network</a:t>
            </a:r>
          </a:p>
          <a:p>
            <a:pPr algn="l">
              <a:buFont typeface="Arial" panose="020B0604020202020204" pitchFamily="34" charset="0"/>
              <a:buChar char="•"/>
            </a:pPr>
            <a:r>
              <a:rPr lang="en-US" b="0" i="0" dirty="0">
                <a:solidFill>
                  <a:srgbClr val="000000"/>
                </a:solidFill>
                <a:effectLst/>
                <a:latin typeface="verizon nhg"/>
              </a:rPr>
              <a:t>Network technology used by the device to connect to the Verizon network (e.g. 3G, EVDO, LTE, NB-IOT), etc.</a:t>
            </a:r>
          </a:p>
          <a:p>
            <a:pPr algn="l"/>
            <a:br>
              <a:rPr lang="en-US" b="0" i="0" dirty="0">
                <a:solidFill>
                  <a:srgbClr val="000000"/>
                </a:solidFill>
                <a:effectLst/>
                <a:latin typeface="verizon nhg"/>
              </a:rPr>
            </a:br>
            <a:r>
              <a:rPr lang="en-US" b="0" i="0" baseline="30000" dirty="0">
                <a:solidFill>
                  <a:srgbClr val="000000"/>
                </a:solidFill>
                <a:effectLst/>
                <a:latin typeface="verizon nhg"/>
              </a:rPr>
              <a:t>*</a:t>
            </a:r>
            <a:r>
              <a:rPr lang="en-US" b="0" i="0" dirty="0">
                <a:solidFill>
                  <a:srgbClr val="000000"/>
                </a:solidFill>
                <a:effectLst/>
                <a:latin typeface="verizon nhg"/>
              </a:rPr>
              <a:t>These items (including all the items that can be live streamed) require certain service subscriptions that the device must have.</a:t>
            </a:r>
          </a:p>
          <a:p>
            <a:pPr algn="l">
              <a:buFont typeface="Arial" panose="020B0604020202020204" pitchFamily="34" charset="0"/>
              <a:buChar char="•"/>
            </a:pPr>
            <a:r>
              <a:rPr lang="en-US" b="0" i="0" dirty="0">
                <a:solidFill>
                  <a:srgbClr val="000000"/>
                </a:solidFill>
                <a:effectLst/>
                <a:latin typeface="verizon nhg"/>
              </a:rPr>
              <a:t>For device Location information, a Location Services Subscription or a Bundles Services subscription must be added to the customer account to which the device is billed.</a:t>
            </a:r>
          </a:p>
          <a:p>
            <a:pPr algn="l">
              <a:buFont typeface="Arial" panose="020B0604020202020204" pitchFamily="34" charset="0"/>
              <a:buChar char="•"/>
            </a:pPr>
            <a:r>
              <a:rPr lang="en-US" b="0" i="0" dirty="0">
                <a:solidFill>
                  <a:srgbClr val="000000"/>
                </a:solidFill>
                <a:effectLst/>
                <a:latin typeface="verizon nhg"/>
              </a:rPr>
              <a:t>For device Software version information as well as to update device software, a Software Management subscription of a Bundled Services subscription must be added to the customer account to which the device is billed.</a:t>
            </a:r>
          </a:p>
          <a:p>
            <a:pPr algn="l"/>
            <a:r>
              <a:rPr lang="en-US" b="0" i="0" dirty="0">
                <a:solidFill>
                  <a:srgbClr val="000000"/>
                </a:solidFill>
                <a:effectLst/>
                <a:latin typeface="verizon nhg"/>
              </a:rPr>
              <a:t> </a:t>
            </a:r>
          </a:p>
          <a:p>
            <a:pPr algn="l"/>
            <a:br>
              <a:rPr lang="en-US" b="0" i="0" dirty="0">
                <a:solidFill>
                  <a:srgbClr val="000000"/>
                </a:solidFill>
                <a:effectLst/>
                <a:latin typeface="verizon nhg"/>
              </a:rPr>
            </a:br>
            <a:r>
              <a:rPr lang="en-US" b="0" i="0" baseline="30000" dirty="0">
                <a:solidFill>
                  <a:srgbClr val="000000"/>
                </a:solidFill>
                <a:effectLst/>
                <a:latin typeface="verizon nhg"/>
              </a:rPr>
              <a:t>**</a:t>
            </a:r>
            <a:r>
              <a:rPr lang="en-US" b="0" i="0" dirty="0">
                <a:solidFill>
                  <a:srgbClr val="000000"/>
                </a:solidFill>
                <a:effectLst/>
                <a:latin typeface="verizon nhg"/>
              </a:rPr>
              <a:t>For RF quality information and live streaming, a Bundled services subscription must be added to the account to which the device is billed. Also, the RF communications module used by the IOT device must be certified for LwM2M diagnostics through the Verizon Open Development certification program. Certification for LwM2M diagnostics is now mandatory for communications modules being submitted for Verizon certification that support the LwM2M communication protocol. For example, most modules that support LTE CAT M communications do support the LwM2M protocol.</a:t>
            </a:r>
          </a:p>
          <a:p>
            <a:pPr algn="l"/>
            <a:br>
              <a:rPr lang="en-US" b="0" i="0" dirty="0">
                <a:solidFill>
                  <a:srgbClr val="000000"/>
                </a:solidFill>
                <a:effectLst/>
                <a:latin typeface="verizon nhg"/>
              </a:rPr>
            </a:br>
            <a:r>
              <a:rPr lang="en-US" b="0" i="0" dirty="0">
                <a:solidFill>
                  <a:srgbClr val="000000"/>
                </a:solidFill>
                <a:effectLst/>
                <a:latin typeface="verizon nhg"/>
              </a:rPr>
              <a:t>For more information on Location, Software Management and Bundles Services subscriptions, please contact your Verizon account representative.</a:t>
            </a:r>
          </a:p>
        </p:txBody>
      </p:sp>
    </p:spTree>
    <p:extLst>
      <p:ext uri="{BB962C8B-B14F-4D97-AF65-F5344CB8AC3E}">
        <p14:creationId xmlns:p14="http://schemas.microsoft.com/office/powerpoint/2010/main" val="239747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435</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verizon nhg</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Shekar Gadamoni</dc:creator>
  <cp:lastModifiedBy>Shekar Gadamoni</cp:lastModifiedBy>
  <cp:revision>1</cp:revision>
  <dcterms:created xsi:type="dcterms:W3CDTF">2023-04-19T19:51:43Z</dcterms:created>
  <dcterms:modified xsi:type="dcterms:W3CDTF">2023-04-19T19:53:50Z</dcterms:modified>
</cp:coreProperties>
</file>