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4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6FF8-B332-4F43-BCA3-D4BE5EE3E46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CBCB5-6E37-2843-B587-3672F6117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problem:</a:t>
            </a:r>
          </a:p>
          <a:p>
            <a:r>
              <a:rPr lang="en-US" dirty="0" smtClean="0"/>
              <a:t>There is no way to get</a:t>
            </a:r>
            <a:r>
              <a:rPr lang="en-US" baseline="0" dirty="0" smtClean="0"/>
              <a:t> reviews of the best restaurant “dishes” in your area.</a:t>
            </a:r>
          </a:p>
          <a:p>
            <a:r>
              <a:rPr lang="en-US" baseline="0" dirty="0" smtClean="0"/>
              <a:t>If you want a burrito, and you search yelp, you’ll get the highest rated restaurants that serve burritos. However, reviewers rate restaurants based on many qualities, not just burritos. These may include: tacos, enchiladas, guacamole, service, décor, etc. My app scours the text of reviews from each restaurant to compute a rating of each quality on which users judge the restaurant.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CBCB5-6E37-2843-B587-3672F611736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9594A-EA35-A54F-9DF4-7D46CC854684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4091"/>
            <a:ext cx="9144000" cy="335972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1335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Food Finder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10808"/>
            <a:ext cx="6400800" cy="95809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Finding you the best burrito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4004504"/>
            <a:ext cx="8015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Problem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There is no way to</a:t>
            </a:r>
            <a:r>
              <a:rPr lang="en-US" sz="2400" dirty="0" smtClean="0"/>
              <a:t> evaluate </a:t>
            </a:r>
            <a:r>
              <a:rPr lang="en-US" sz="2400" baseline="0" dirty="0" smtClean="0"/>
              <a:t>reviews </a:t>
            </a:r>
            <a:r>
              <a:rPr lang="en-US" sz="2400" baseline="0" dirty="0" smtClean="0"/>
              <a:t>of the best restaurant “dishes” in your area.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3637" y="3068904"/>
            <a:ext cx="221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Kevin Wecht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Visualizing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Process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085" y="1351502"/>
            <a:ext cx="856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800 Mexican restaurants in Phoenix, AZ							40,000  Yelp reviews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78778" y="5848740"/>
            <a:ext cx="7912707" cy="380982"/>
            <a:chOff x="978778" y="6209921"/>
            <a:chExt cx="7912707" cy="3809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978778" y="6209921"/>
              <a:ext cx="7352487" cy="1165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63294" y="6221571"/>
              <a:ext cx="687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59599" y="6209921"/>
              <a:ext cx="687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2427" y="6221571"/>
              <a:ext cx="687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72713" y="6209921"/>
              <a:ext cx="687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04010" y="6221571"/>
              <a:ext cx="687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305037" y="6218072"/>
            <a:ext cx="666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Yelp Review Rating</a:t>
            </a:r>
            <a:endParaRPr lang="en-US" sz="2800" dirty="0"/>
          </a:p>
        </p:txBody>
      </p:sp>
      <p:sp>
        <p:nvSpPr>
          <p:cNvPr id="34" name="Multiply 33"/>
          <p:cNvSpPr/>
          <p:nvPr/>
        </p:nvSpPr>
        <p:spPr>
          <a:xfrm>
            <a:off x="3059599" y="5428244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3059599" y="5592424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2965331" y="5428887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2965331" y="5592424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3129511" y="5493161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1269026" y="5592424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1433206" y="5532030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1363294" y="5328981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1269026" y="5493161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1433206" y="5428887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977984" y="1957348"/>
            <a:ext cx="6282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Pull apart Yelp reviews for sentiment on the sentence level.</a:t>
            </a:r>
            <a:endParaRPr lang="en-US" sz="2000" dirty="0"/>
          </a:p>
        </p:txBody>
      </p:sp>
      <p:sp>
        <p:nvSpPr>
          <p:cNvPr id="60" name="Multiply 59"/>
          <p:cNvSpPr/>
          <p:nvPr/>
        </p:nvSpPr>
        <p:spPr>
          <a:xfrm rot="16200000">
            <a:off x="4872427" y="5596304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 rot="16200000">
            <a:off x="4802515" y="5393255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 rot="16200000">
            <a:off x="4708247" y="5557435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 rot="16200000">
            <a:off x="4872427" y="5493161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8199106" y="5439123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8199106" y="5603303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8104838" y="5439766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8104838" y="5603303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8269018" y="5504040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6408533" y="5603303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6572713" y="5542909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6502801" y="5339860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6408533" y="5504040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572713" y="5439766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Visualizing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Process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085" y="1351502"/>
            <a:ext cx="856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800 Mexican restaurants in Phoenix, AZ							40,000  Yelp reviews </a:t>
            </a:r>
          </a:p>
        </p:txBody>
      </p:sp>
      <p:grpSp>
        <p:nvGrpSpPr>
          <p:cNvPr id="2" name="Group 21"/>
          <p:cNvGrpSpPr/>
          <p:nvPr/>
        </p:nvGrpSpPr>
        <p:grpSpPr>
          <a:xfrm>
            <a:off x="978778" y="5848740"/>
            <a:ext cx="7912707" cy="380982"/>
            <a:chOff x="978778" y="6209921"/>
            <a:chExt cx="7912707" cy="3809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978778" y="6209921"/>
              <a:ext cx="7352487" cy="1165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63294" y="6221571"/>
              <a:ext cx="687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59599" y="6209921"/>
              <a:ext cx="687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2427" y="6221571"/>
              <a:ext cx="687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72713" y="6209921"/>
              <a:ext cx="687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04010" y="6221571"/>
              <a:ext cx="687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305037" y="6218072"/>
            <a:ext cx="666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Yelp Review Rating</a:t>
            </a:r>
            <a:endParaRPr lang="en-US" sz="2800" dirty="0"/>
          </a:p>
        </p:txBody>
      </p:sp>
      <p:cxnSp>
        <p:nvCxnSpPr>
          <p:cNvPr id="25" name="Straight Connector 24"/>
          <p:cNvCxnSpPr/>
          <p:nvPr/>
        </p:nvCxnSpPr>
        <p:spPr>
          <a:xfrm rot="5400000" flipH="1" flipV="1">
            <a:off x="-623217" y="4246745"/>
            <a:ext cx="320399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0954" y="5304647"/>
            <a:ext cx="40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0954" y="4637050"/>
            <a:ext cx="40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0954" y="4009651"/>
            <a:ext cx="40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2542" y="3423611"/>
            <a:ext cx="40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2542" y="2796212"/>
            <a:ext cx="40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1269525" y="3816595"/>
            <a:ext cx="3028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Food Finder Score</a:t>
            </a:r>
            <a:endParaRPr lang="en-US" sz="2800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977984" y="2796212"/>
            <a:ext cx="7621279" cy="3064178"/>
          </a:xfrm>
          <a:prstGeom prst="line">
            <a:avLst/>
          </a:prstGeom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Multiply 33"/>
          <p:cNvSpPr/>
          <p:nvPr/>
        </p:nvSpPr>
        <p:spPr>
          <a:xfrm>
            <a:off x="3059599" y="5428244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3059599" y="4009651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3059599" y="4707343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2965331" y="4871523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3129511" y="4807249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4802515" y="4707343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4802515" y="3288750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4802515" y="3986442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4708247" y="4150622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4872427" y="4086348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1363294" y="4004791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1363294" y="4631289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1363294" y="5328981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1269026" y="5493161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1433206" y="5428887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6642625" y="5428244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6572713" y="2743458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6572713" y="3336291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6478445" y="3500471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6572713" y="4050623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8270903" y="3336291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8167085" y="2645544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8270903" y="2615390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8176635" y="2779570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8340815" y="2715296"/>
            <a:ext cx="328360" cy="328360"/>
          </a:xfrm>
          <a:prstGeom prst="mathMultiply">
            <a:avLst>
              <a:gd name="adj1" fmla="val 1332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977984" y="1957348"/>
            <a:ext cx="6282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Pull apart Yelp reviews for sentiment on the sentence level.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Visualizing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6" y="1619472"/>
            <a:ext cx="3963578" cy="3172492"/>
          </a:xfrm>
          <a:prstGeom prst="rect">
            <a:avLst/>
          </a:prstGeom>
        </p:spPr>
      </p:pic>
      <p:pic>
        <p:nvPicPr>
          <p:cNvPr id="8" name="Picture 7" descr="WordCloud_1_Stars.png"/>
          <p:cNvPicPr>
            <a:picLocks noChangeAspect="1"/>
          </p:cNvPicPr>
          <p:nvPr/>
        </p:nvPicPr>
        <p:blipFill>
          <a:blip r:embed="rId3"/>
          <a:srcRect t="14039"/>
          <a:stretch>
            <a:fillRect/>
          </a:stretch>
        </p:blipFill>
        <p:spPr>
          <a:xfrm>
            <a:off x="5446187" y="1293246"/>
            <a:ext cx="3517301" cy="17759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143000"/>
            <a:ext cx="432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Reviews grouped by star rating</a:t>
            </a:r>
            <a:endParaRPr lang="en-US" sz="2400" dirty="0"/>
          </a:p>
        </p:txBody>
      </p:sp>
      <p:pic>
        <p:nvPicPr>
          <p:cNvPr id="13" name="Picture 12" descr="WordCloud_3_Stars.png"/>
          <p:cNvPicPr>
            <a:picLocks noChangeAspect="1"/>
          </p:cNvPicPr>
          <p:nvPr/>
        </p:nvPicPr>
        <p:blipFill>
          <a:blip r:embed="rId4"/>
          <a:srcRect t="14115"/>
          <a:stretch>
            <a:fillRect/>
          </a:stretch>
        </p:blipFill>
        <p:spPr>
          <a:xfrm>
            <a:off x="5446187" y="3139130"/>
            <a:ext cx="3517301" cy="1774422"/>
          </a:xfrm>
          <a:prstGeom prst="rect">
            <a:avLst/>
          </a:prstGeom>
        </p:spPr>
      </p:pic>
      <p:pic>
        <p:nvPicPr>
          <p:cNvPr id="14" name="Picture 13" descr="WordCloud_5_Stars.png"/>
          <p:cNvPicPr>
            <a:picLocks noChangeAspect="1"/>
          </p:cNvPicPr>
          <p:nvPr/>
        </p:nvPicPr>
        <p:blipFill>
          <a:blip r:embed="rId5"/>
          <a:srcRect t="13931"/>
          <a:stretch>
            <a:fillRect/>
          </a:stretch>
        </p:blipFill>
        <p:spPr>
          <a:xfrm>
            <a:off x="5446185" y="4983458"/>
            <a:ext cx="3517301" cy="17782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6200000">
            <a:off x="4303195" y="1851463"/>
            <a:ext cx="17012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 Star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4303196" y="3705072"/>
            <a:ext cx="17012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3 Star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303197" y="5541674"/>
            <a:ext cx="17012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5 Star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98086" y="5138039"/>
            <a:ext cx="4126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group of ratings has a unique vocabulary that we exploit to classify individual sentences.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Algorithm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824" y="1491313"/>
            <a:ext cx="8331265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Natural Language Processing</a:t>
            </a:r>
          </a:p>
          <a:p>
            <a:pPr marL="800100" lvl="1" indent="-342900"/>
            <a:r>
              <a:rPr lang="en-US" dirty="0" smtClean="0"/>
              <a:t>- tokenizing, POS tagging, lemmatizing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negation handling, N-grams</a:t>
            </a:r>
          </a:p>
          <a:p>
            <a:pPr marL="342900" indent="-342900">
              <a:buAutoNum type="arabicPeriod"/>
            </a:pPr>
            <a:r>
              <a:rPr lang="en-US" dirty="0" smtClean="0"/>
              <a:t>Classification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Multinomial naïve </a:t>
            </a:r>
            <a:r>
              <a:rPr lang="en-US" dirty="0" err="1" smtClean="0"/>
              <a:t>bayes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“logistic regression”, SVM</a:t>
            </a:r>
          </a:p>
          <a:p>
            <a:pPr marL="800100" lvl="1" indent="-342900">
              <a:buFontTx/>
              <a:buChar char="-"/>
            </a:pPr>
            <a:endParaRPr lang="en-US" dirty="0" smtClean="0"/>
          </a:p>
          <a:p>
            <a:pPr marL="800100" lvl="1" indent="-342900">
              <a:buFontTx/>
              <a:buChar char="-"/>
            </a:pPr>
            <a:r>
              <a:rPr lang="en-US" dirty="0" smtClean="0"/>
              <a:t>What is the probability that your sentence was constructed by randomly picking from each of the 5 distributions? Returns rating with highest probability.</a:t>
            </a:r>
          </a:p>
          <a:p>
            <a:pPr marL="800100" lvl="1" indent="-342900">
              <a:buFontTx/>
              <a:buChar char="-"/>
            </a:pPr>
            <a:endParaRPr lang="en-US" dirty="0" smtClean="0"/>
          </a:p>
          <a:p>
            <a:pPr marL="800100" lvl="1" indent="-342900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Interpretability: Examine most distinguishing features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Feature selection: word frequency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tf-idf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doc2vec</a:t>
            </a:r>
          </a:p>
          <a:p>
            <a:pPr marL="800100" lvl="1" indent="-342900">
              <a:buFontTx/>
              <a:buChar char="-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/>
              <a:t>Calculate “burrito score”</a:t>
            </a:r>
          </a:p>
          <a:p>
            <a:pPr marL="800100" lvl="1" indent="-342900"/>
            <a:r>
              <a:rPr lang="en-US" dirty="0" smtClean="0"/>
              <a:t>SELECT </a:t>
            </a:r>
            <a:r>
              <a:rPr lang="en-US" dirty="0" err="1" smtClean="0"/>
              <a:t>AVG(sentence</a:t>
            </a:r>
            <a:r>
              <a:rPr lang="en-US" dirty="0" smtClean="0"/>
              <a:t>)</a:t>
            </a:r>
          </a:p>
          <a:p>
            <a:pPr marL="800100" lvl="1" indent="-342900"/>
            <a:r>
              <a:rPr lang="en-US" dirty="0" smtClean="0"/>
              <a:t>FROM </a:t>
            </a:r>
            <a:r>
              <a:rPr lang="en-US" dirty="0" err="1" smtClean="0"/>
              <a:t>all_sentences</a:t>
            </a:r>
            <a:endParaRPr lang="en-US" dirty="0" smtClean="0"/>
          </a:p>
          <a:p>
            <a:pPr marL="800100" lvl="1" indent="-342900"/>
            <a:r>
              <a:rPr lang="en-US" dirty="0" smtClean="0"/>
              <a:t>WHERE text LIKE “%burrito%”</a:t>
            </a:r>
          </a:p>
          <a:p>
            <a:pPr marL="800100" lvl="1" indent="-342900"/>
            <a:r>
              <a:rPr lang="en-US" dirty="0" smtClean="0"/>
              <a:t>GROUP BY </a:t>
            </a:r>
            <a:r>
              <a:rPr lang="en-US" dirty="0" err="1" smtClean="0"/>
              <a:t>Restaurant_ID</a:t>
            </a:r>
            <a:r>
              <a:rPr lang="en-US" dirty="0" smtClean="0"/>
              <a:t>;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723" y="3586996"/>
            <a:ext cx="4789081" cy="6469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338</Words>
  <Application>Microsoft Macintosh PowerPoint</Application>
  <PresentationFormat>On-screen Show (4:3)</PresentationFormat>
  <Paragraphs>57</Paragraphs>
  <Slides>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Food Finder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Finder</dc:title>
  <dc:creator>Kevin Wecht</dc:creator>
  <cp:lastModifiedBy>Kevin Wecht</cp:lastModifiedBy>
  <cp:revision>21</cp:revision>
  <dcterms:created xsi:type="dcterms:W3CDTF">2015-01-23T18:34:58Z</dcterms:created>
  <dcterms:modified xsi:type="dcterms:W3CDTF">2015-01-23T21:05:33Z</dcterms:modified>
</cp:coreProperties>
</file>