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4" r:id="rId4"/>
    <p:sldId id="273" r:id="rId5"/>
    <p:sldId id="276" r:id="rId6"/>
    <p:sldId id="277" r:id="rId7"/>
    <p:sldId id="27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984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C6FF8-B332-4F43-BCA3-D4BE5EE3E46D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CBCB5-6E37-2843-B587-3672F6117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problem:</a:t>
            </a:r>
          </a:p>
          <a:p>
            <a:r>
              <a:rPr lang="en-US" dirty="0" smtClean="0"/>
              <a:t>There is no way to get</a:t>
            </a:r>
            <a:r>
              <a:rPr lang="en-US" baseline="0" dirty="0" smtClean="0"/>
              <a:t> reviews of the best restaurant “dishes” in your area.</a:t>
            </a:r>
          </a:p>
          <a:p>
            <a:r>
              <a:rPr lang="en-US" baseline="0" dirty="0" smtClean="0"/>
              <a:t>If you want a burrito, and you search yelp, you’ll get the highest rated restaurants that serve burritos. However, reviewers rate restaurants based on many qualities, not just burritos. These may include: tacos, enchiladas, guacamole, service, décor, etc. My app scours the text of reviews from each restaurant to compute a rating of each quality on which users judge the restaurant.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CBCB5-6E37-2843-B587-3672F611736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9594A-EA35-A54F-9DF4-7D46CC854684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4091"/>
            <a:ext cx="9144000" cy="3359727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1335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Food Finder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10808"/>
            <a:ext cx="6400800" cy="958096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Finding you the best burrito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4004504"/>
            <a:ext cx="80157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Problem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 smtClean="0"/>
              <a:t>There is no way to evaluate </a:t>
            </a:r>
            <a:r>
              <a:rPr lang="en-US" sz="2400" baseline="0" dirty="0" smtClean="0"/>
              <a:t>reviews of the best restaurant “dishes” in your area.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3637" y="3068904"/>
            <a:ext cx="221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Kevin Wecht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Mining Yelp reviews for sentiment of individual sentences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085" y="1069310"/>
            <a:ext cx="85643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The Data</a:t>
            </a:r>
            <a:r>
              <a:rPr lang="en-US" sz="2800" dirty="0" smtClean="0"/>
              <a:t>:</a:t>
            </a:r>
          </a:p>
          <a:p>
            <a:r>
              <a:rPr lang="en-US" dirty="0" smtClean="0"/>
              <a:t>Yelp Academic Dataset (Phoenix, AZ)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800 Mexican restaurants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40,000 reviews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300,000 sentences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8085" y="5161581"/>
            <a:ext cx="8564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The Strategy</a:t>
            </a:r>
            <a:r>
              <a:rPr lang="en-US" sz="2800" dirty="0" smtClean="0"/>
              <a:t>:</a:t>
            </a:r>
            <a:endParaRPr lang="en-US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98085" y="3268884"/>
            <a:ext cx="54344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“The burrito was amazing…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	… service was terrible.”</a:t>
            </a:r>
            <a:endParaRPr lang="en-US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198085" y="5661285"/>
            <a:ext cx="4735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Extract unique vocabulary of 1-5 star reviews</a:t>
            </a:r>
          </a:p>
          <a:p>
            <a:r>
              <a:rPr lang="en-US" dirty="0" smtClean="0"/>
              <a:t>2. Use unique vocabulary to classify sentences</a:t>
            </a:r>
          </a:p>
          <a:p>
            <a:r>
              <a:rPr lang="en-US" dirty="0" smtClean="0"/>
              <a:t>3. Find search term in classified sentences</a:t>
            </a:r>
          </a:p>
        </p:txBody>
      </p:sp>
      <p:pic>
        <p:nvPicPr>
          <p:cNvPr id="76" name="Picture 75" descr="WordCloud_1_Stars.png"/>
          <p:cNvPicPr>
            <a:picLocks noChangeAspect="1"/>
          </p:cNvPicPr>
          <p:nvPr/>
        </p:nvPicPr>
        <p:blipFill>
          <a:blip r:embed="rId2"/>
          <a:srcRect t="10760"/>
          <a:stretch>
            <a:fillRect/>
          </a:stretch>
        </p:blipFill>
        <p:spPr>
          <a:xfrm>
            <a:off x="4933997" y="1594850"/>
            <a:ext cx="4210003" cy="2125051"/>
          </a:xfrm>
          <a:prstGeom prst="rect">
            <a:avLst/>
          </a:prstGeom>
        </p:spPr>
      </p:pic>
      <p:pic>
        <p:nvPicPr>
          <p:cNvPr id="77" name="Picture 76" descr="WordCloud_5_Stars.png"/>
          <p:cNvPicPr>
            <a:picLocks noChangeAspect="1"/>
          </p:cNvPicPr>
          <p:nvPr/>
        </p:nvPicPr>
        <p:blipFill>
          <a:blip r:embed="rId3"/>
          <a:srcRect t="11856"/>
          <a:stretch>
            <a:fillRect/>
          </a:stretch>
        </p:blipFill>
        <p:spPr>
          <a:xfrm>
            <a:off x="4933996" y="4427653"/>
            <a:ext cx="4210004" cy="2098966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4933997" y="1143000"/>
            <a:ext cx="4210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1-Star Words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4933997" y="3965988"/>
            <a:ext cx="4210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5-Star Words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198085" y="2792696"/>
            <a:ext cx="1533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 smtClean="0"/>
              <a:t>The Idea</a:t>
            </a:r>
            <a:r>
              <a:rPr lang="en-US" sz="2800" dirty="0" smtClean="0"/>
              <a:t>:</a:t>
            </a:r>
          </a:p>
        </p:txBody>
      </p:sp>
      <p:sp>
        <p:nvSpPr>
          <p:cNvPr id="84" name="Bent-Up Arrow 83"/>
          <p:cNvSpPr/>
          <p:nvPr/>
        </p:nvSpPr>
        <p:spPr>
          <a:xfrm rot="5400000">
            <a:off x="183007" y="3889666"/>
            <a:ext cx="1407130" cy="973538"/>
          </a:xfrm>
          <a:prstGeom prst="bentUpArrow">
            <a:avLst>
              <a:gd name="adj1" fmla="val 8029"/>
              <a:gd name="adj2" fmla="val 13060"/>
              <a:gd name="adj3" fmla="val 15963"/>
            </a:avLst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Bent-Up Arrow 85"/>
          <p:cNvSpPr/>
          <p:nvPr/>
        </p:nvSpPr>
        <p:spPr>
          <a:xfrm rot="5400000">
            <a:off x="912064" y="4114725"/>
            <a:ext cx="522287" cy="400266"/>
          </a:xfrm>
          <a:prstGeom prst="bentUpArrow">
            <a:avLst>
              <a:gd name="adj1" fmla="val 17151"/>
              <a:gd name="adj2" fmla="val 30695"/>
              <a:gd name="adj3" fmla="val 38017"/>
            </a:avLst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626" y="4755786"/>
            <a:ext cx="1701800" cy="393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326" y="4261343"/>
            <a:ext cx="1689100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Mining Yelp reviews for sentiment of individual sentences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0" y="1143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NLP</a:t>
            </a:r>
            <a:r>
              <a:rPr lang="en-US" sz="2000" dirty="0" smtClean="0"/>
              <a:t>: Lemmatization, negation handling, N-grams, TF-IDF</a:t>
            </a:r>
          </a:p>
          <a:p>
            <a:r>
              <a:rPr lang="en-US" sz="2000" b="1" dirty="0" smtClean="0"/>
              <a:t>Classification</a:t>
            </a:r>
            <a:r>
              <a:rPr lang="en-US" sz="2000" dirty="0" smtClean="0"/>
              <a:t>: Multinomial Naïve </a:t>
            </a:r>
            <a:r>
              <a:rPr lang="en-US" sz="2000" dirty="0" err="1" smtClean="0"/>
              <a:t>Bayes</a:t>
            </a:r>
            <a:endParaRPr lang="en-US" sz="2800" dirty="0" smtClean="0"/>
          </a:p>
        </p:txBody>
      </p:sp>
      <p:pic>
        <p:nvPicPr>
          <p:cNvPr id="61" name="Picture 60" descr="test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922"/>
            <a:ext cx="4174671" cy="367565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0" y="1943935"/>
            <a:ext cx="431981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Classification of Reviews</a:t>
            </a:r>
            <a:endParaRPr lang="en-US" sz="3200" dirty="0"/>
          </a:p>
        </p:txBody>
      </p:sp>
      <p:sp>
        <p:nvSpPr>
          <p:cNvPr id="63" name="TextBox 62"/>
          <p:cNvSpPr txBox="1"/>
          <p:nvPr/>
        </p:nvSpPr>
        <p:spPr>
          <a:xfrm>
            <a:off x="4824186" y="1943935"/>
            <a:ext cx="431981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Extension to Sentences</a:t>
            </a:r>
            <a:endParaRPr lang="en-US" sz="3200" dirty="0"/>
          </a:p>
        </p:txBody>
      </p:sp>
      <p:pic>
        <p:nvPicPr>
          <p:cNvPr id="64" name="Picture 63" descr="accurace_vs_ReviewLength.png"/>
          <p:cNvPicPr>
            <a:picLocks noChangeAspect="1"/>
          </p:cNvPicPr>
          <p:nvPr/>
        </p:nvPicPr>
        <p:blipFill>
          <a:blip r:embed="rId3"/>
          <a:srcRect b="4530"/>
          <a:stretch>
            <a:fillRect/>
          </a:stretch>
        </p:blipFill>
        <p:spPr>
          <a:xfrm>
            <a:off x="4383932" y="2552901"/>
            <a:ext cx="4711687" cy="3252817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5333999" y="5805718"/>
            <a:ext cx="3761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# Sentences/Review</a:t>
            </a:r>
            <a:endParaRPr lang="en-US" sz="2800" dirty="0"/>
          </a:p>
        </p:txBody>
      </p:sp>
      <p:cxnSp>
        <p:nvCxnSpPr>
          <p:cNvPr id="67" name="Straight Connector 66"/>
          <p:cNvCxnSpPr/>
          <p:nvPr/>
        </p:nvCxnSpPr>
        <p:spPr>
          <a:xfrm rot="16200000" flipH="1">
            <a:off x="2116098" y="4282512"/>
            <a:ext cx="428330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-48381" y="648866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55% classification accuracy for full reviews, applicable to individual sentences.</a:t>
            </a:r>
            <a:endParaRPr lang="en-US" sz="2000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Enhancing Customer and Business Experience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 descr="baseline_distribution_all.png"/>
          <p:cNvPicPr>
            <a:picLocks noChangeAspect="1"/>
          </p:cNvPicPr>
          <p:nvPr/>
        </p:nvPicPr>
        <p:blipFill>
          <a:blip r:embed="rId2"/>
          <a:srcRect l="12302" t="9821" r="9436" b="12136"/>
          <a:stretch>
            <a:fillRect/>
          </a:stretch>
        </p:blipFill>
        <p:spPr>
          <a:xfrm>
            <a:off x="2165047" y="1800346"/>
            <a:ext cx="5273524" cy="35057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5047" y="1215570"/>
            <a:ext cx="52735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Distribution of Ratings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614712" y="449295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614712" y="349552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0.2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614712" y="249809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0.3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523068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569299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621585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666614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718900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182264" y="5607131"/>
            <a:ext cx="31435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Star Rating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-351024" y="3340389"/>
            <a:ext cx="33466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Relative Frequency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Enhancing Customer and Business Experience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 descr="baseline_distribution_all.png"/>
          <p:cNvPicPr>
            <a:picLocks noChangeAspect="1"/>
          </p:cNvPicPr>
          <p:nvPr/>
        </p:nvPicPr>
        <p:blipFill>
          <a:blip r:embed="rId2"/>
          <a:srcRect l="12302" t="9821" r="9436" b="12136"/>
          <a:stretch>
            <a:fillRect/>
          </a:stretch>
        </p:blipFill>
        <p:spPr>
          <a:xfrm>
            <a:off x="2165047" y="1800346"/>
            <a:ext cx="5273524" cy="35057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5047" y="1215570"/>
            <a:ext cx="52735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Distribution of Ratings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614712" y="449295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614712" y="349552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0.2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614712" y="249809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0.3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523068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569299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621585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666614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718900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182264" y="5607131"/>
            <a:ext cx="31435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Star Rating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-351024" y="3340389"/>
            <a:ext cx="33466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Relative Frequency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619190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Food </a:t>
            </a:r>
            <a:r>
              <a:rPr lang="en-US" sz="2000" b="1" dirty="0" err="1" smtClean="0">
                <a:solidFill>
                  <a:srgbClr val="800000"/>
                </a:solidFill>
              </a:rPr>
              <a:t>Findr</a:t>
            </a:r>
            <a:r>
              <a:rPr lang="en-US" sz="2000" b="1" dirty="0" smtClean="0">
                <a:solidFill>
                  <a:srgbClr val="800000"/>
                </a:solidFill>
              </a:rPr>
              <a:t> successfully extracts sentiments associated with different common terms</a:t>
            </a:r>
          </a:p>
          <a:p>
            <a:r>
              <a:rPr lang="en-US" sz="2000" b="1" dirty="0" smtClean="0">
                <a:solidFill>
                  <a:srgbClr val="800000"/>
                </a:solidFill>
              </a:rPr>
              <a:t>Provides more precise review summary to customers.</a:t>
            </a:r>
            <a:endParaRPr lang="en-US" sz="2000" b="1" dirty="0">
              <a:solidFill>
                <a:srgbClr val="8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047" y="1800345"/>
            <a:ext cx="5273524" cy="35414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Enhancing Customer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</a:t>
            </a:r>
            <a:r>
              <a:rPr kumimoji="0" lang="en-US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Busines</a:t>
            </a:r>
            <a:r>
              <a:rPr lang="en-US" sz="4400" dirty="0" err="1" smtClean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Experience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619190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Food </a:t>
            </a:r>
            <a:r>
              <a:rPr lang="en-US" sz="2000" b="1" dirty="0" err="1" smtClean="0">
                <a:solidFill>
                  <a:srgbClr val="800000"/>
                </a:solidFill>
              </a:rPr>
              <a:t>Findr</a:t>
            </a:r>
            <a:r>
              <a:rPr lang="en-US" sz="2000" b="1" dirty="0" smtClean="0">
                <a:solidFill>
                  <a:srgbClr val="800000"/>
                </a:solidFill>
              </a:rPr>
              <a:t> successfully extracts sentiments associated with different common terms</a:t>
            </a:r>
          </a:p>
          <a:p>
            <a:r>
              <a:rPr lang="en-US" sz="2000" b="1" dirty="0" smtClean="0">
                <a:solidFill>
                  <a:srgbClr val="800000"/>
                </a:solidFill>
              </a:rPr>
              <a:t>Provides more precise review summary to customers.</a:t>
            </a:r>
            <a:endParaRPr lang="en-US" sz="2000" b="1" dirty="0">
              <a:solidFill>
                <a:srgbClr val="8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69" y="1330476"/>
            <a:ext cx="6489700" cy="330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381" y="4632476"/>
            <a:ext cx="6519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review on the restaurant’s Yelp page:</a:t>
            </a:r>
          </a:p>
          <a:p>
            <a:r>
              <a:rPr lang="en-US" dirty="0" smtClean="0"/>
              <a:t>      “It is super cute and I love the décor…</a:t>
            </a:r>
          </a:p>
          <a:p>
            <a:r>
              <a:rPr lang="en-US" dirty="0" smtClean="0"/>
              <a:t>      I have to say that the food is inconsistent…</a:t>
            </a:r>
          </a:p>
          <a:p>
            <a:r>
              <a:rPr lang="en-US" dirty="0" smtClean="0"/>
              <a:t>      I am still thinking about how good the veggie burrito is…”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Improving Customer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Experience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9441" y="2987463"/>
            <a:ext cx="884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69441" y="2244028"/>
            <a:ext cx="884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0.2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69441" y="1512688"/>
            <a:ext cx="884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0.3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464881" y="6096040"/>
            <a:ext cx="527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305497" y="6096040"/>
            <a:ext cx="527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127978" y="6096040"/>
            <a:ext cx="527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943202" y="6096040"/>
            <a:ext cx="527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781811" y="6096040"/>
            <a:ext cx="527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-1380960" y="3600391"/>
            <a:ext cx="33466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Relative Frequency</a:t>
            </a:r>
            <a:endParaRPr lang="en-US" sz="3200" dirty="0"/>
          </a:p>
        </p:txBody>
      </p:sp>
      <p:pic>
        <p:nvPicPr>
          <p:cNvPr id="24" name="Picture 23" descr="Ref_distribution_all.png"/>
          <p:cNvPicPr>
            <a:picLocks noChangeAspect="1"/>
          </p:cNvPicPr>
          <p:nvPr/>
        </p:nvPicPr>
        <p:blipFill>
          <a:blip r:embed="rId2"/>
          <a:srcRect l="11861" t="9491" r="9215" b="11806"/>
          <a:stretch>
            <a:fillRect/>
          </a:stretch>
        </p:blipFill>
        <p:spPr>
          <a:xfrm>
            <a:off x="1210740" y="3655823"/>
            <a:ext cx="4195832" cy="260274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1536" y="5572820"/>
            <a:ext cx="884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681536" y="4829385"/>
            <a:ext cx="884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0.2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681536" y="4098045"/>
            <a:ext cx="884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0.3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1566340" y="6345794"/>
            <a:ext cx="33466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Star Rating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5866190" y="1512688"/>
            <a:ext cx="2806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Food </a:t>
            </a:r>
            <a:r>
              <a:rPr lang="en-US" dirty="0" err="1" smtClean="0"/>
              <a:t>Findr</a:t>
            </a:r>
            <a:r>
              <a:rPr lang="en-US" dirty="0" smtClean="0"/>
              <a:t> pulls extracts sentiments out of reviews more effectively than the simpler thing to do.</a:t>
            </a:r>
            <a:endParaRPr lang="en-US" dirty="0"/>
          </a:p>
        </p:txBody>
      </p:sp>
      <p:pic>
        <p:nvPicPr>
          <p:cNvPr id="30" name="Picture 29" descr="FFscore_distribution_all.png"/>
          <p:cNvPicPr>
            <a:picLocks noChangeAspect="1"/>
          </p:cNvPicPr>
          <p:nvPr/>
        </p:nvPicPr>
        <p:blipFill>
          <a:blip r:embed="rId3"/>
          <a:srcRect l="11772" t="9321" r="9414" b="11806"/>
          <a:stretch>
            <a:fillRect/>
          </a:stretch>
        </p:blipFill>
        <p:spPr>
          <a:xfrm>
            <a:off x="1198791" y="1137743"/>
            <a:ext cx="4219876" cy="26027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421</Words>
  <Application>Microsoft Macintosh PowerPoint</Application>
  <PresentationFormat>On-screen Show (4:3)</PresentationFormat>
  <Paragraphs>80</Paragraphs>
  <Slides>7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Food Finder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Finder</dc:title>
  <dc:creator>Kevin Wecht</dc:creator>
  <cp:lastModifiedBy>Kevin Wecht</cp:lastModifiedBy>
  <cp:revision>37</cp:revision>
  <dcterms:created xsi:type="dcterms:W3CDTF">2015-01-30T23:29:43Z</dcterms:created>
  <dcterms:modified xsi:type="dcterms:W3CDTF">2015-01-30T23:30:17Z</dcterms:modified>
</cp:coreProperties>
</file>