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79" r:id="rId5"/>
    <p:sldId id="280" r:id="rId6"/>
    <p:sldId id="277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8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6FF8-B332-4F43-BCA3-D4BE5EE3E46D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BCB5-6E37-2843-B587-3672F6117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problem:</a:t>
            </a:r>
          </a:p>
          <a:p>
            <a:r>
              <a:rPr lang="en-US" dirty="0" smtClean="0"/>
              <a:t>There is no way to get</a:t>
            </a:r>
            <a:r>
              <a:rPr lang="en-US" baseline="0" dirty="0" smtClean="0"/>
              <a:t> reviews of the best restaurant “dishes” in your area.</a:t>
            </a:r>
          </a:p>
          <a:p>
            <a:r>
              <a:rPr lang="en-US" baseline="0" dirty="0" smtClean="0"/>
              <a:t>If you want a burrito, and you search yelp, you’ll get the highest rated restaurants that serve burritos. However, reviewers rate restaurants based on many qualities, not just burritos. These may include: tacos, enchiladas, guacamole, service, décor, etc. My app scours the text of reviews from each restaurant to compute a rating of each quality on which users judge the restaurant.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CBCB5-6E37-2843-B587-3672F61173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594A-EA35-A54F-9DF4-7D46CC854684}" type="datetimeFigureOut">
              <a:rPr lang="en-US" smtClean="0"/>
              <a:pPr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DA90-5858-C94E-B158-4B7027DAC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7694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Light"/>
                <a:cs typeface="Copperplate Gothic Light"/>
              </a:rPr>
              <a:t>Insight Data Science Fellow			2 February 2015</a:t>
            </a:r>
            <a:endParaRPr lang="en-US" dirty="0">
              <a:latin typeface="Copperplate Gothic Light"/>
              <a:cs typeface="Copperplate Gothic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9" y="1425076"/>
            <a:ext cx="8877905" cy="17801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4982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opperplate Gothic Light"/>
                <a:cs typeface="Copperplate Gothic Light"/>
              </a:rPr>
              <a:t>Kevin </a:t>
            </a:r>
            <a:r>
              <a:rPr lang="en-US" sz="3600" dirty="0" smtClean="0">
                <a:latin typeface="Copperplate Gothic Light"/>
                <a:cs typeface="Copperplate Gothic Light"/>
              </a:rPr>
              <a:t>Wecht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Mining Yelp reviews for sentiment of individual sentences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085" y="1069310"/>
            <a:ext cx="8564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The Data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Yelp</a:t>
            </a:r>
            <a:r>
              <a:rPr lang="en-US" dirty="0" smtClean="0"/>
              <a:t> Public Dataset </a:t>
            </a:r>
            <a:r>
              <a:rPr lang="en-US" dirty="0" smtClean="0"/>
              <a:t>(Phoenix, AZ)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800 Mexican restaurants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40,000 reviews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300,000 sentences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98085" y="3234935"/>
            <a:ext cx="5434420" cy="2356790"/>
            <a:chOff x="198085" y="2792696"/>
            <a:chExt cx="5434420" cy="2356790"/>
          </a:xfrm>
        </p:grpSpPr>
        <p:sp>
          <p:nvSpPr>
            <p:cNvPr id="39" name="TextBox 38"/>
            <p:cNvSpPr txBox="1"/>
            <p:nvPr/>
          </p:nvSpPr>
          <p:spPr>
            <a:xfrm>
              <a:off x="198085" y="3268884"/>
              <a:ext cx="54344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 smtClean="0"/>
                <a:t>“The</a:t>
              </a:r>
              <a:r>
                <a:rPr lang="en-US" sz="2000" dirty="0" smtClean="0"/>
                <a:t> guacamole was </a:t>
              </a:r>
              <a:r>
                <a:rPr lang="en-US" sz="2000" dirty="0" smtClean="0"/>
                <a:t>amazing…</a:t>
              </a:r>
            </a:p>
            <a:p>
              <a:pPr>
                <a:spcAft>
                  <a:spcPts val="600"/>
                </a:spcAft>
              </a:pPr>
              <a:r>
                <a:rPr lang="en-US" sz="2000" dirty="0" smtClean="0"/>
                <a:t>	… service was terrible.”</a:t>
              </a:r>
              <a:endParaRPr lang="en-US" sz="2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8085" y="2792696"/>
              <a:ext cx="15339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u="sng" dirty="0" smtClean="0"/>
                <a:t>The Idea</a:t>
              </a:r>
              <a:r>
                <a:rPr lang="en-US" sz="2800" dirty="0" smtClean="0"/>
                <a:t>:</a:t>
              </a:r>
            </a:p>
          </p:txBody>
        </p:sp>
        <p:sp>
          <p:nvSpPr>
            <p:cNvPr id="84" name="Bent-Up Arrow 83"/>
            <p:cNvSpPr/>
            <p:nvPr/>
          </p:nvSpPr>
          <p:spPr>
            <a:xfrm rot="5400000">
              <a:off x="183007" y="3889666"/>
              <a:ext cx="1407130" cy="973538"/>
            </a:xfrm>
            <a:prstGeom prst="bentUpArrow">
              <a:avLst>
                <a:gd name="adj1" fmla="val 8029"/>
                <a:gd name="adj2" fmla="val 13060"/>
                <a:gd name="adj3" fmla="val 15963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Bent-Up Arrow 85"/>
            <p:cNvSpPr/>
            <p:nvPr/>
          </p:nvSpPr>
          <p:spPr>
            <a:xfrm rot="5400000">
              <a:off x="912064" y="4114725"/>
              <a:ext cx="522287" cy="400266"/>
            </a:xfrm>
            <a:prstGeom prst="bentUpArrow">
              <a:avLst>
                <a:gd name="adj1" fmla="val 17151"/>
                <a:gd name="adj2" fmla="val 30695"/>
                <a:gd name="adj3" fmla="val 38017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9626" y="4755786"/>
              <a:ext cx="1701800" cy="3937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2326" y="4261343"/>
              <a:ext cx="1689100" cy="381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rcRect t="50000" b="40303"/>
            <a:stretch>
              <a:fillRect/>
            </a:stretch>
          </p:blipFill>
          <p:spPr>
            <a:xfrm>
              <a:off x="1732079" y="3000932"/>
              <a:ext cx="1689100" cy="31498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Scalable: feature creation requires no domain expertise.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Accuracy on 1-sentence reviews equals that of full test set --&gt; Apply </a:t>
            </a:r>
            <a:r>
              <a:rPr lang="en-US" b="1" dirty="0" smtClean="0">
                <a:solidFill>
                  <a:srgbClr val="800000"/>
                </a:solidFill>
                <a:sym typeface="Wingdings"/>
              </a:rPr>
              <a:t>to individual sentences</a:t>
            </a:r>
            <a:r>
              <a:rPr lang="en-US" b="1" dirty="0" smtClean="0">
                <a:solidFill>
                  <a:srgbClr val="800000"/>
                </a:solidFill>
              </a:rPr>
              <a:t>.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0695" y="1143000"/>
            <a:ext cx="4503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NLP</a:t>
            </a:r>
            <a:r>
              <a:rPr lang="en-US" sz="2000" dirty="0" smtClean="0"/>
              <a:t>: Lemmatization, negation handling,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	  </a:t>
            </a:r>
            <a:r>
              <a:rPr lang="en-US" sz="2000" dirty="0" smtClean="0"/>
              <a:t>bi/tri-</a:t>
            </a:r>
            <a:r>
              <a:rPr lang="en-US" sz="2000" dirty="0" smtClean="0"/>
              <a:t>grams, TF-IDF</a:t>
            </a:r>
          </a:p>
          <a:p>
            <a:r>
              <a:rPr lang="en-US" sz="2000" b="1" dirty="0" smtClean="0"/>
              <a:t>Classification</a:t>
            </a:r>
            <a:r>
              <a:rPr lang="en-US" sz="2000" dirty="0" smtClean="0"/>
              <a:t>: Multinomial Naïve </a:t>
            </a:r>
            <a:r>
              <a:rPr lang="en-US" sz="2000" dirty="0" err="1" smtClean="0"/>
              <a:t>Bayes</a:t>
            </a:r>
            <a:endParaRPr lang="en-US" sz="2800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4448143" y="2194948"/>
            <a:ext cx="4865187" cy="4278050"/>
            <a:chOff x="4230433" y="2158663"/>
            <a:chExt cx="4865187" cy="42780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5940" y="2677879"/>
              <a:ext cx="2882900" cy="2921000"/>
            </a:xfrm>
            <a:prstGeom prst="rect">
              <a:avLst/>
            </a:prstGeom>
          </p:spPr>
        </p:pic>
        <p:grpSp>
          <p:nvGrpSpPr>
            <p:cNvPr id="62" name="Group 61"/>
            <p:cNvGrpSpPr/>
            <p:nvPr/>
          </p:nvGrpSpPr>
          <p:grpSpPr>
            <a:xfrm>
              <a:off x="4230433" y="2158663"/>
              <a:ext cx="4865187" cy="4278050"/>
              <a:chOff x="4230433" y="2158663"/>
              <a:chExt cx="4865187" cy="427805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625443" y="5405359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20" name="5-Point Star 19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048254" y="5417312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25" name="5-Point Star 24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463805" y="5417312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28" name="5-Point Star 27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14579" y="5417312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31" name="5-Point Star 30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330130" y="5417312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34" name="5-Point Star 33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2627" y="2614379"/>
                <a:ext cx="203200" cy="2984500"/>
              </a:xfrm>
              <a:prstGeom prst="rect">
                <a:avLst/>
              </a:prstGeom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4825511" y="4998005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38" name="5-Point Star 37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825511" y="4454577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43" name="5-Point Star 42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4825511" y="3884882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46" name="5-Point Star 45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825511" y="3341454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49" name="5-Point Star 48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825511" y="2785191"/>
                <a:ext cx="786194" cy="496481"/>
                <a:chOff x="4305905" y="3315916"/>
                <a:chExt cx="786194" cy="496481"/>
              </a:xfrm>
              <a:solidFill>
                <a:srgbClr val="C0504D"/>
              </a:solidFill>
            </p:grpSpPr>
            <p:sp>
              <p:nvSpPr>
                <p:cNvPr id="52" name="5-Point Star 51"/>
                <p:cNvSpPr/>
                <p:nvPr/>
              </p:nvSpPr>
              <p:spPr>
                <a:xfrm>
                  <a:off x="4305905" y="3315916"/>
                  <a:ext cx="538809" cy="496481"/>
                </a:xfrm>
                <a:prstGeom prst="star5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435080" y="3382590"/>
                  <a:ext cx="6570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5330131" y="5975048"/>
                <a:ext cx="2834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True Review Rating</a:t>
                </a:r>
                <a:endParaRPr lang="en-US" sz="2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3044205" y="3907546"/>
                <a:ext cx="2834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Food </a:t>
                </a:r>
                <a:r>
                  <a:rPr lang="en-US" sz="2400" dirty="0" err="1" smtClean="0"/>
                  <a:t>Findr</a:t>
                </a:r>
                <a:r>
                  <a:rPr lang="en-US" sz="2400" dirty="0" smtClean="0"/>
                  <a:t> Rating</a:t>
                </a:r>
                <a:endParaRPr lang="en-US" sz="2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7447" y="5308599"/>
                <a:ext cx="70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387447" y="3928296"/>
                <a:ext cx="70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387447" y="2614379"/>
                <a:ext cx="70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825511" y="2158663"/>
                <a:ext cx="39368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Classification of test data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Extracting information from reviews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810" y="1215570"/>
            <a:ext cx="67733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</a:t>
            </a:r>
            <a:r>
              <a:rPr lang="en-US" sz="3200" dirty="0" smtClean="0"/>
              <a:t> </a:t>
            </a:r>
            <a:r>
              <a:rPr lang="en-US" sz="3200" dirty="0" err="1" smtClean="0"/>
              <a:t>FoodFindr</a:t>
            </a:r>
            <a:r>
              <a:rPr lang="en-US" sz="3200" dirty="0" smtClean="0"/>
              <a:t>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47" y="1759330"/>
            <a:ext cx="5273524" cy="3546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Extracting information from reviews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047" y="1215570"/>
            <a:ext cx="5273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47" y="1759330"/>
            <a:ext cx="5273524" cy="35467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47" y="1759329"/>
            <a:ext cx="5289080" cy="3546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</a:rPr>
              <a:t>Extracting information from reviews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047" y="1215570"/>
            <a:ext cx="5273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Distribution of Ratings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4712" y="449295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14712" y="349552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4712" y="249809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0.3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23068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9299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1585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6614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18900" y="5168576"/>
            <a:ext cx="65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182264" y="5607131"/>
            <a:ext cx="31435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 Rating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51024" y="3340389"/>
            <a:ext cx="33466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Relative Frequency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47" y="1759330"/>
            <a:ext cx="5273524" cy="35467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6211669"/>
            <a:ext cx="915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Food </a:t>
            </a:r>
            <a:r>
              <a:rPr lang="en-US" b="1" dirty="0" err="1" smtClean="0">
                <a:solidFill>
                  <a:srgbClr val="800000"/>
                </a:solidFill>
              </a:rPr>
              <a:t>Findr</a:t>
            </a:r>
            <a:r>
              <a:rPr lang="en-US" b="1" dirty="0" smtClean="0">
                <a:solidFill>
                  <a:srgbClr val="800000"/>
                </a:solidFill>
              </a:rPr>
              <a:t> extracts sentiments associated with common terms,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providing a richer information experience to customers.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47" y="1774886"/>
            <a:ext cx="5273524" cy="3531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Examining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single business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Extract and visualize </a:t>
            </a:r>
            <a:r>
              <a:rPr lang="en-US" sz="2000" b="1" dirty="0" smtClean="0">
                <a:solidFill>
                  <a:srgbClr val="800000"/>
                </a:solidFill>
              </a:rPr>
              <a:t>actionable information regarding customer sentiment of a business’s products.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9" y="2119992"/>
            <a:ext cx="4148667" cy="2086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capability becomes particularly valuable to both customers and businesses when looking at a single restaurant.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91" y="3017387"/>
            <a:ext cx="4318000" cy="2908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189" y="4644571"/>
            <a:ext cx="391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page of Yelp reviews:</a:t>
            </a:r>
          </a:p>
          <a:p>
            <a:r>
              <a:rPr lang="en-US" dirty="0" smtClean="0"/>
              <a:t>“The salsa was ok…</a:t>
            </a:r>
          </a:p>
          <a:p>
            <a:r>
              <a:rPr lang="en-US" dirty="0" smtClean="0"/>
              <a:t>The guacamole was actually very good…</a:t>
            </a:r>
          </a:p>
          <a:p>
            <a:r>
              <a:rPr lang="en-US" dirty="0" smtClean="0"/>
              <a:t>Tacos and </a:t>
            </a:r>
            <a:r>
              <a:rPr lang="en-US" dirty="0" err="1" smtClean="0"/>
              <a:t>chile</a:t>
            </a:r>
            <a:r>
              <a:rPr lang="en-US" dirty="0" smtClean="0"/>
              <a:t> </a:t>
            </a:r>
            <a:r>
              <a:rPr lang="en-US" dirty="0" err="1" smtClean="0"/>
              <a:t>relleno</a:t>
            </a:r>
            <a:r>
              <a:rPr lang="en-US" dirty="0" smtClean="0"/>
              <a:t> were mediocre.”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Kevin Wecht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3102001"/>
            <a:ext cx="349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page is about 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372</Words>
  <Application>Microsoft Macintosh PowerPoint</Application>
  <PresentationFormat>On-screen Show (4:3)</PresentationFormat>
  <Paragraphs>83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Finder</dc:title>
  <dc:creator>Kevin Wecht</dc:creator>
  <cp:lastModifiedBy>Kevin Wecht</cp:lastModifiedBy>
  <cp:revision>54</cp:revision>
  <dcterms:created xsi:type="dcterms:W3CDTF">2015-02-02T17:02:13Z</dcterms:created>
  <dcterms:modified xsi:type="dcterms:W3CDTF">2015-02-02T18:48:46Z</dcterms:modified>
</cp:coreProperties>
</file>