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6" r:id="rId3"/>
    <p:sldId id="267" r:id="rId4"/>
    <p:sldId id="284" r:id="rId5"/>
    <p:sldId id="286" r:id="rId6"/>
    <p:sldId id="288" r:id="rId7"/>
    <p:sldId id="287" r:id="rId8"/>
    <p:sldId id="283" r:id="rId9"/>
    <p:sldId id="289" r:id="rId10"/>
    <p:sldId id="290" r:id="rId11"/>
    <p:sldId id="291" r:id="rId12"/>
    <p:sldId id="292" r:id="rId13"/>
    <p:sldId id="295" r:id="rId14"/>
    <p:sldId id="294" r:id="rId15"/>
    <p:sldId id="285"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A93E68-A7F5-4DC5-9762-77B85643B8D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ED78BBA0-DA9A-47B7-BC52-4E9E6DEEF972}">
      <dgm:prSet phldrT="[Text]"/>
      <dgm:spPr/>
      <dgm:t>
        <a:bodyPr/>
        <a:lstStyle/>
        <a:p>
          <a:r>
            <a:rPr lang="en-US" dirty="0"/>
            <a:t>Master Dataset</a:t>
          </a:r>
          <a:endParaRPr lang="en-IN" dirty="0"/>
        </a:p>
      </dgm:t>
    </dgm:pt>
    <dgm:pt modelId="{2936050E-2FD6-4522-A0D1-340CC083F1F6}" type="parTrans" cxnId="{9E1881F1-F86E-438E-8B8D-1927BA5A5759}">
      <dgm:prSet/>
      <dgm:spPr/>
      <dgm:t>
        <a:bodyPr/>
        <a:lstStyle/>
        <a:p>
          <a:endParaRPr lang="en-IN"/>
        </a:p>
      </dgm:t>
    </dgm:pt>
    <dgm:pt modelId="{20E9F336-CE8D-442B-ADF7-D1BF9CD7B83A}" type="sibTrans" cxnId="{9E1881F1-F86E-438E-8B8D-1927BA5A5759}">
      <dgm:prSet/>
      <dgm:spPr/>
      <dgm:t>
        <a:bodyPr/>
        <a:lstStyle/>
        <a:p>
          <a:endParaRPr lang="en-IN"/>
        </a:p>
      </dgm:t>
    </dgm:pt>
    <dgm:pt modelId="{3DCCC6EF-95AB-4EE4-86E7-AF12EE648B54}" type="asst">
      <dgm:prSet phldrT="[Text]"/>
      <dgm:spPr/>
      <dgm:t>
        <a:bodyPr/>
        <a:lstStyle/>
        <a:p>
          <a:r>
            <a:rPr lang="en-US" dirty="0"/>
            <a:t>Customer ID Dataset</a:t>
          </a:r>
          <a:endParaRPr lang="en-IN" dirty="0"/>
        </a:p>
      </dgm:t>
    </dgm:pt>
    <dgm:pt modelId="{7788C0C6-5833-46EB-A485-F1F388700D87}" type="parTrans" cxnId="{792048C1-495B-440B-B191-7CB0E19111F5}">
      <dgm:prSet/>
      <dgm:spPr/>
      <dgm:t>
        <a:bodyPr/>
        <a:lstStyle/>
        <a:p>
          <a:endParaRPr lang="en-IN"/>
        </a:p>
      </dgm:t>
    </dgm:pt>
    <dgm:pt modelId="{F0FBBE94-3B7A-49B4-AE29-A1F31C891C43}" type="sibTrans" cxnId="{792048C1-495B-440B-B191-7CB0E19111F5}">
      <dgm:prSet/>
      <dgm:spPr/>
      <dgm:t>
        <a:bodyPr/>
        <a:lstStyle/>
        <a:p>
          <a:endParaRPr lang="en-IN"/>
        </a:p>
      </dgm:t>
    </dgm:pt>
    <dgm:pt modelId="{1A48CA6F-27C0-4C02-A190-BBD3F0868987}">
      <dgm:prSet phldrT="[Text]"/>
      <dgm:spPr/>
      <dgm:t>
        <a:bodyPr/>
        <a:lstStyle/>
        <a:p>
          <a:r>
            <a:rPr lang="en-US" dirty="0"/>
            <a:t>Transaction ID Dataset</a:t>
          </a:r>
          <a:endParaRPr lang="en-IN" dirty="0"/>
        </a:p>
      </dgm:t>
    </dgm:pt>
    <dgm:pt modelId="{D690035E-D5B7-4EC9-9D1D-034A58227E04}" type="parTrans" cxnId="{EDA7EA40-7DC8-4C11-8031-A52C9C8DDDCF}">
      <dgm:prSet/>
      <dgm:spPr/>
      <dgm:t>
        <a:bodyPr/>
        <a:lstStyle/>
        <a:p>
          <a:endParaRPr lang="en-IN"/>
        </a:p>
      </dgm:t>
    </dgm:pt>
    <dgm:pt modelId="{33AE9BF8-DC5C-46C1-96D4-533DDA8D69F6}" type="sibTrans" cxnId="{EDA7EA40-7DC8-4C11-8031-A52C9C8DDDCF}">
      <dgm:prSet/>
      <dgm:spPr/>
      <dgm:t>
        <a:bodyPr/>
        <a:lstStyle/>
        <a:p>
          <a:endParaRPr lang="en-IN"/>
        </a:p>
      </dgm:t>
    </dgm:pt>
    <dgm:pt modelId="{F950D823-68C9-4842-B80D-4DC56FCBB7F4}">
      <dgm:prSet phldrT="[Text]"/>
      <dgm:spPr/>
      <dgm:t>
        <a:bodyPr/>
        <a:lstStyle/>
        <a:p>
          <a:r>
            <a:rPr lang="en-US" dirty="0"/>
            <a:t>Cab Dataset</a:t>
          </a:r>
          <a:endParaRPr lang="en-IN" dirty="0"/>
        </a:p>
      </dgm:t>
    </dgm:pt>
    <dgm:pt modelId="{59A51CC3-8BAE-47DD-AE2C-7116EC7DA39F}" type="parTrans" cxnId="{C7DD386A-018F-4CCA-B3ED-D97C14DC8183}">
      <dgm:prSet/>
      <dgm:spPr/>
      <dgm:t>
        <a:bodyPr/>
        <a:lstStyle/>
        <a:p>
          <a:endParaRPr lang="en-IN"/>
        </a:p>
      </dgm:t>
    </dgm:pt>
    <dgm:pt modelId="{622AFD4B-77FD-4225-8730-E86AA7F50E9A}" type="sibTrans" cxnId="{C7DD386A-018F-4CCA-B3ED-D97C14DC8183}">
      <dgm:prSet/>
      <dgm:spPr/>
      <dgm:t>
        <a:bodyPr/>
        <a:lstStyle/>
        <a:p>
          <a:endParaRPr lang="en-IN"/>
        </a:p>
      </dgm:t>
    </dgm:pt>
    <dgm:pt modelId="{4F91B54B-AF3A-409A-8431-D6788F04B76F}">
      <dgm:prSet phldrT="[Text]"/>
      <dgm:spPr/>
      <dgm:t>
        <a:bodyPr/>
        <a:lstStyle/>
        <a:p>
          <a:r>
            <a:rPr lang="en-US" dirty="0"/>
            <a:t>City Dataset</a:t>
          </a:r>
          <a:endParaRPr lang="en-IN" dirty="0"/>
        </a:p>
      </dgm:t>
    </dgm:pt>
    <dgm:pt modelId="{DB0B5D44-E00A-4545-BB9D-0ED020C85EB0}" type="parTrans" cxnId="{ABD3A6AF-1E6D-405A-BFC1-EB4FE74FB665}">
      <dgm:prSet/>
      <dgm:spPr/>
      <dgm:t>
        <a:bodyPr/>
        <a:lstStyle/>
        <a:p>
          <a:endParaRPr lang="en-IN"/>
        </a:p>
      </dgm:t>
    </dgm:pt>
    <dgm:pt modelId="{50354664-922F-48F4-9712-F86C2239CE75}" type="sibTrans" cxnId="{ABD3A6AF-1E6D-405A-BFC1-EB4FE74FB665}">
      <dgm:prSet/>
      <dgm:spPr/>
      <dgm:t>
        <a:bodyPr/>
        <a:lstStyle/>
        <a:p>
          <a:endParaRPr lang="en-IN"/>
        </a:p>
      </dgm:t>
    </dgm:pt>
    <dgm:pt modelId="{ECB991AC-A02F-4E85-82A4-10E01E81A89B}" type="pres">
      <dgm:prSet presAssocID="{C9A93E68-A7F5-4DC5-9762-77B85643B8DE}" presName="hierChild1" presStyleCnt="0">
        <dgm:presLayoutVars>
          <dgm:orgChart val="1"/>
          <dgm:chPref val="1"/>
          <dgm:dir/>
          <dgm:animOne val="branch"/>
          <dgm:animLvl val="lvl"/>
          <dgm:resizeHandles/>
        </dgm:presLayoutVars>
      </dgm:prSet>
      <dgm:spPr/>
    </dgm:pt>
    <dgm:pt modelId="{954FD3BC-B9CB-4CFB-B1CB-D825B652DB32}" type="pres">
      <dgm:prSet presAssocID="{ED78BBA0-DA9A-47B7-BC52-4E9E6DEEF972}" presName="hierRoot1" presStyleCnt="0">
        <dgm:presLayoutVars>
          <dgm:hierBranch val="init"/>
        </dgm:presLayoutVars>
      </dgm:prSet>
      <dgm:spPr/>
    </dgm:pt>
    <dgm:pt modelId="{BED87D15-1BC3-4855-9FFC-CA2B802ABDCB}" type="pres">
      <dgm:prSet presAssocID="{ED78BBA0-DA9A-47B7-BC52-4E9E6DEEF972}" presName="rootComposite1" presStyleCnt="0"/>
      <dgm:spPr/>
    </dgm:pt>
    <dgm:pt modelId="{24791F02-CB0C-40AA-864E-E76F65ACA520}" type="pres">
      <dgm:prSet presAssocID="{ED78BBA0-DA9A-47B7-BC52-4E9E6DEEF972}" presName="rootText1" presStyleLbl="node0" presStyleIdx="0" presStyleCnt="1">
        <dgm:presLayoutVars>
          <dgm:chPref val="3"/>
        </dgm:presLayoutVars>
      </dgm:prSet>
      <dgm:spPr/>
    </dgm:pt>
    <dgm:pt modelId="{0A245A0C-E7D2-47F2-95C2-672E8822BE82}" type="pres">
      <dgm:prSet presAssocID="{ED78BBA0-DA9A-47B7-BC52-4E9E6DEEF972}" presName="rootConnector1" presStyleLbl="node1" presStyleIdx="0" presStyleCnt="0"/>
      <dgm:spPr/>
    </dgm:pt>
    <dgm:pt modelId="{17496062-8872-4AE5-9F5E-F06797DA1651}" type="pres">
      <dgm:prSet presAssocID="{ED78BBA0-DA9A-47B7-BC52-4E9E6DEEF972}" presName="hierChild2" presStyleCnt="0"/>
      <dgm:spPr/>
    </dgm:pt>
    <dgm:pt modelId="{3A1AAC27-021D-41BA-A322-0F5B606E4E32}" type="pres">
      <dgm:prSet presAssocID="{D690035E-D5B7-4EC9-9D1D-034A58227E04}" presName="Name37" presStyleLbl="parChTrans1D2" presStyleIdx="0" presStyleCnt="4"/>
      <dgm:spPr/>
    </dgm:pt>
    <dgm:pt modelId="{C9AB56CC-CECB-4A9C-97D0-7E03FDFD5D3F}" type="pres">
      <dgm:prSet presAssocID="{1A48CA6F-27C0-4C02-A190-BBD3F0868987}" presName="hierRoot2" presStyleCnt="0">
        <dgm:presLayoutVars>
          <dgm:hierBranch val="init"/>
        </dgm:presLayoutVars>
      </dgm:prSet>
      <dgm:spPr/>
    </dgm:pt>
    <dgm:pt modelId="{AE62B9D4-1C61-4FF3-8BBB-5349104A3C16}" type="pres">
      <dgm:prSet presAssocID="{1A48CA6F-27C0-4C02-A190-BBD3F0868987}" presName="rootComposite" presStyleCnt="0"/>
      <dgm:spPr/>
    </dgm:pt>
    <dgm:pt modelId="{C3FC5657-6E2F-41EF-82C3-3F5CEBAC9BFA}" type="pres">
      <dgm:prSet presAssocID="{1A48CA6F-27C0-4C02-A190-BBD3F0868987}" presName="rootText" presStyleLbl="node2" presStyleIdx="0" presStyleCnt="3">
        <dgm:presLayoutVars>
          <dgm:chPref val="3"/>
        </dgm:presLayoutVars>
      </dgm:prSet>
      <dgm:spPr/>
    </dgm:pt>
    <dgm:pt modelId="{2FBAFD0E-7C95-463F-9C22-E281401501D5}" type="pres">
      <dgm:prSet presAssocID="{1A48CA6F-27C0-4C02-A190-BBD3F0868987}" presName="rootConnector" presStyleLbl="node2" presStyleIdx="0" presStyleCnt="3"/>
      <dgm:spPr/>
    </dgm:pt>
    <dgm:pt modelId="{3D450874-C359-4042-B362-6C68262937FF}" type="pres">
      <dgm:prSet presAssocID="{1A48CA6F-27C0-4C02-A190-BBD3F0868987}" presName="hierChild4" presStyleCnt="0"/>
      <dgm:spPr/>
    </dgm:pt>
    <dgm:pt modelId="{93A14925-A6F6-4509-9C30-00D657175662}" type="pres">
      <dgm:prSet presAssocID="{1A48CA6F-27C0-4C02-A190-BBD3F0868987}" presName="hierChild5" presStyleCnt="0"/>
      <dgm:spPr/>
    </dgm:pt>
    <dgm:pt modelId="{6AC9D47E-0D98-4462-A610-B374C66F9EDB}" type="pres">
      <dgm:prSet presAssocID="{59A51CC3-8BAE-47DD-AE2C-7116EC7DA39F}" presName="Name37" presStyleLbl="parChTrans1D2" presStyleIdx="1" presStyleCnt="4"/>
      <dgm:spPr/>
    </dgm:pt>
    <dgm:pt modelId="{E2177520-FF84-47D7-9542-23D7D8166C42}" type="pres">
      <dgm:prSet presAssocID="{F950D823-68C9-4842-B80D-4DC56FCBB7F4}" presName="hierRoot2" presStyleCnt="0">
        <dgm:presLayoutVars>
          <dgm:hierBranch val="init"/>
        </dgm:presLayoutVars>
      </dgm:prSet>
      <dgm:spPr/>
    </dgm:pt>
    <dgm:pt modelId="{D08A4904-6497-4815-84EA-696360EDE948}" type="pres">
      <dgm:prSet presAssocID="{F950D823-68C9-4842-B80D-4DC56FCBB7F4}" presName="rootComposite" presStyleCnt="0"/>
      <dgm:spPr/>
    </dgm:pt>
    <dgm:pt modelId="{E999D501-DAE4-465D-A19B-301368929122}" type="pres">
      <dgm:prSet presAssocID="{F950D823-68C9-4842-B80D-4DC56FCBB7F4}" presName="rootText" presStyleLbl="node2" presStyleIdx="1" presStyleCnt="3">
        <dgm:presLayoutVars>
          <dgm:chPref val="3"/>
        </dgm:presLayoutVars>
      </dgm:prSet>
      <dgm:spPr/>
    </dgm:pt>
    <dgm:pt modelId="{0BEDF857-F207-4B2D-9D04-6FA209F0C3D0}" type="pres">
      <dgm:prSet presAssocID="{F950D823-68C9-4842-B80D-4DC56FCBB7F4}" presName="rootConnector" presStyleLbl="node2" presStyleIdx="1" presStyleCnt="3"/>
      <dgm:spPr/>
    </dgm:pt>
    <dgm:pt modelId="{70C58425-A20D-4764-B76F-B73959A56C10}" type="pres">
      <dgm:prSet presAssocID="{F950D823-68C9-4842-B80D-4DC56FCBB7F4}" presName="hierChild4" presStyleCnt="0"/>
      <dgm:spPr/>
    </dgm:pt>
    <dgm:pt modelId="{BD78B1FB-578D-4068-9E5F-75BE8D90269B}" type="pres">
      <dgm:prSet presAssocID="{F950D823-68C9-4842-B80D-4DC56FCBB7F4}" presName="hierChild5" presStyleCnt="0"/>
      <dgm:spPr/>
    </dgm:pt>
    <dgm:pt modelId="{B98BA5E0-E30C-4EDE-B483-F0F729A5B32A}" type="pres">
      <dgm:prSet presAssocID="{DB0B5D44-E00A-4545-BB9D-0ED020C85EB0}" presName="Name37" presStyleLbl="parChTrans1D2" presStyleIdx="2" presStyleCnt="4"/>
      <dgm:spPr/>
    </dgm:pt>
    <dgm:pt modelId="{4E788EFE-7E19-4299-BE9A-8FE836A6D4BE}" type="pres">
      <dgm:prSet presAssocID="{4F91B54B-AF3A-409A-8431-D6788F04B76F}" presName="hierRoot2" presStyleCnt="0">
        <dgm:presLayoutVars>
          <dgm:hierBranch val="init"/>
        </dgm:presLayoutVars>
      </dgm:prSet>
      <dgm:spPr/>
    </dgm:pt>
    <dgm:pt modelId="{F0814389-8FE0-4670-9CAE-3FF9E2C2800F}" type="pres">
      <dgm:prSet presAssocID="{4F91B54B-AF3A-409A-8431-D6788F04B76F}" presName="rootComposite" presStyleCnt="0"/>
      <dgm:spPr/>
    </dgm:pt>
    <dgm:pt modelId="{0A84DDEC-BF91-4D90-9E72-B3E4CF979086}" type="pres">
      <dgm:prSet presAssocID="{4F91B54B-AF3A-409A-8431-D6788F04B76F}" presName="rootText" presStyleLbl="node2" presStyleIdx="2" presStyleCnt="3">
        <dgm:presLayoutVars>
          <dgm:chPref val="3"/>
        </dgm:presLayoutVars>
      </dgm:prSet>
      <dgm:spPr/>
    </dgm:pt>
    <dgm:pt modelId="{47C2D331-CECC-46C3-8C40-05529C89994C}" type="pres">
      <dgm:prSet presAssocID="{4F91B54B-AF3A-409A-8431-D6788F04B76F}" presName="rootConnector" presStyleLbl="node2" presStyleIdx="2" presStyleCnt="3"/>
      <dgm:spPr/>
    </dgm:pt>
    <dgm:pt modelId="{95EFBEA4-8BAF-4CF5-927D-E6BBEF32C614}" type="pres">
      <dgm:prSet presAssocID="{4F91B54B-AF3A-409A-8431-D6788F04B76F}" presName="hierChild4" presStyleCnt="0"/>
      <dgm:spPr/>
    </dgm:pt>
    <dgm:pt modelId="{7395CA44-8A93-4B16-89CC-9EC9CF69098E}" type="pres">
      <dgm:prSet presAssocID="{4F91B54B-AF3A-409A-8431-D6788F04B76F}" presName="hierChild5" presStyleCnt="0"/>
      <dgm:spPr/>
    </dgm:pt>
    <dgm:pt modelId="{B5437DBD-B8B3-4932-BFA7-C923956ADEA3}" type="pres">
      <dgm:prSet presAssocID="{ED78BBA0-DA9A-47B7-BC52-4E9E6DEEF972}" presName="hierChild3" presStyleCnt="0"/>
      <dgm:spPr/>
    </dgm:pt>
    <dgm:pt modelId="{F3776254-EFA7-4E33-8AD3-0DCC0734666D}" type="pres">
      <dgm:prSet presAssocID="{7788C0C6-5833-46EB-A485-F1F388700D87}" presName="Name111" presStyleLbl="parChTrans1D2" presStyleIdx="3" presStyleCnt="4"/>
      <dgm:spPr/>
    </dgm:pt>
    <dgm:pt modelId="{4619D83A-C7BD-43C3-8E64-0763DF8529E1}" type="pres">
      <dgm:prSet presAssocID="{3DCCC6EF-95AB-4EE4-86E7-AF12EE648B54}" presName="hierRoot3" presStyleCnt="0">
        <dgm:presLayoutVars>
          <dgm:hierBranch val="init"/>
        </dgm:presLayoutVars>
      </dgm:prSet>
      <dgm:spPr/>
    </dgm:pt>
    <dgm:pt modelId="{7069EC98-7AAA-4A34-874B-9BE3B1AB9CEF}" type="pres">
      <dgm:prSet presAssocID="{3DCCC6EF-95AB-4EE4-86E7-AF12EE648B54}" presName="rootComposite3" presStyleCnt="0"/>
      <dgm:spPr/>
    </dgm:pt>
    <dgm:pt modelId="{A0627F66-8766-4485-8BA6-DF6831655059}" type="pres">
      <dgm:prSet presAssocID="{3DCCC6EF-95AB-4EE4-86E7-AF12EE648B54}" presName="rootText3" presStyleLbl="asst1" presStyleIdx="0" presStyleCnt="1">
        <dgm:presLayoutVars>
          <dgm:chPref val="3"/>
        </dgm:presLayoutVars>
      </dgm:prSet>
      <dgm:spPr/>
    </dgm:pt>
    <dgm:pt modelId="{4A16BAED-8608-43DF-B569-4903DAAD9272}" type="pres">
      <dgm:prSet presAssocID="{3DCCC6EF-95AB-4EE4-86E7-AF12EE648B54}" presName="rootConnector3" presStyleLbl="asst1" presStyleIdx="0" presStyleCnt="1"/>
      <dgm:spPr/>
    </dgm:pt>
    <dgm:pt modelId="{BB0DCA3D-1A71-4D24-89F8-6FC55D14A776}" type="pres">
      <dgm:prSet presAssocID="{3DCCC6EF-95AB-4EE4-86E7-AF12EE648B54}" presName="hierChild6" presStyleCnt="0"/>
      <dgm:spPr/>
    </dgm:pt>
    <dgm:pt modelId="{E0578B00-337A-488E-AE70-0ED57A8B5685}" type="pres">
      <dgm:prSet presAssocID="{3DCCC6EF-95AB-4EE4-86E7-AF12EE648B54}" presName="hierChild7" presStyleCnt="0"/>
      <dgm:spPr/>
    </dgm:pt>
  </dgm:ptLst>
  <dgm:cxnLst>
    <dgm:cxn modelId="{F8BC3F00-26A5-47FC-A764-2E184EC19FB4}" type="presOf" srcId="{59A51CC3-8BAE-47DD-AE2C-7116EC7DA39F}" destId="{6AC9D47E-0D98-4462-A610-B374C66F9EDB}" srcOrd="0" destOrd="0" presId="urn:microsoft.com/office/officeart/2005/8/layout/orgChart1"/>
    <dgm:cxn modelId="{3C85F80D-5894-4813-AA45-E5A7135D8015}" type="presOf" srcId="{1A48CA6F-27C0-4C02-A190-BBD3F0868987}" destId="{2FBAFD0E-7C95-463F-9C22-E281401501D5}" srcOrd="1" destOrd="0" presId="urn:microsoft.com/office/officeart/2005/8/layout/orgChart1"/>
    <dgm:cxn modelId="{B312782B-60DD-4BFB-B32A-FE564D1526E7}" type="presOf" srcId="{F950D823-68C9-4842-B80D-4DC56FCBB7F4}" destId="{0BEDF857-F207-4B2D-9D04-6FA209F0C3D0}" srcOrd="1" destOrd="0" presId="urn:microsoft.com/office/officeart/2005/8/layout/orgChart1"/>
    <dgm:cxn modelId="{D0072A35-E778-4CFA-BA77-7BD33B24A989}" type="presOf" srcId="{DB0B5D44-E00A-4545-BB9D-0ED020C85EB0}" destId="{B98BA5E0-E30C-4EDE-B483-F0F729A5B32A}" srcOrd="0" destOrd="0" presId="urn:microsoft.com/office/officeart/2005/8/layout/orgChart1"/>
    <dgm:cxn modelId="{EDA7EA40-7DC8-4C11-8031-A52C9C8DDDCF}" srcId="{ED78BBA0-DA9A-47B7-BC52-4E9E6DEEF972}" destId="{1A48CA6F-27C0-4C02-A190-BBD3F0868987}" srcOrd="1" destOrd="0" parTransId="{D690035E-D5B7-4EC9-9D1D-034A58227E04}" sibTransId="{33AE9BF8-DC5C-46C1-96D4-533DDA8D69F6}"/>
    <dgm:cxn modelId="{CFDE8844-A365-4AD6-9E78-2D0EB1AFA5FD}" type="presOf" srcId="{3DCCC6EF-95AB-4EE4-86E7-AF12EE648B54}" destId="{A0627F66-8766-4485-8BA6-DF6831655059}" srcOrd="0" destOrd="0" presId="urn:microsoft.com/office/officeart/2005/8/layout/orgChart1"/>
    <dgm:cxn modelId="{D3E37747-2965-4B19-B81F-25DD8244A880}" type="presOf" srcId="{F950D823-68C9-4842-B80D-4DC56FCBB7F4}" destId="{E999D501-DAE4-465D-A19B-301368929122}" srcOrd="0" destOrd="0" presId="urn:microsoft.com/office/officeart/2005/8/layout/orgChart1"/>
    <dgm:cxn modelId="{5D658847-70F6-4117-A3A1-D8893AA95742}" type="presOf" srcId="{D690035E-D5B7-4EC9-9D1D-034A58227E04}" destId="{3A1AAC27-021D-41BA-A322-0F5B606E4E32}" srcOrd="0" destOrd="0" presId="urn:microsoft.com/office/officeart/2005/8/layout/orgChart1"/>
    <dgm:cxn modelId="{C7DD386A-018F-4CCA-B3ED-D97C14DC8183}" srcId="{ED78BBA0-DA9A-47B7-BC52-4E9E6DEEF972}" destId="{F950D823-68C9-4842-B80D-4DC56FCBB7F4}" srcOrd="2" destOrd="0" parTransId="{59A51CC3-8BAE-47DD-AE2C-7116EC7DA39F}" sibTransId="{622AFD4B-77FD-4225-8730-E86AA7F50E9A}"/>
    <dgm:cxn modelId="{B39CCE4A-3F97-4942-B76C-CFDC2D29B471}" type="presOf" srcId="{ED78BBA0-DA9A-47B7-BC52-4E9E6DEEF972}" destId="{0A245A0C-E7D2-47F2-95C2-672E8822BE82}" srcOrd="1" destOrd="0" presId="urn:microsoft.com/office/officeart/2005/8/layout/orgChart1"/>
    <dgm:cxn modelId="{C47B8B74-0986-47D8-8344-16251E0CB179}" type="presOf" srcId="{3DCCC6EF-95AB-4EE4-86E7-AF12EE648B54}" destId="{4A16BAED-8608-43DF-B569-4903DAAD9272}" srcOrd="1" destOrd="0" presId="urn:microsoft.com/office/officeart/2005/8/layout/orgChart1"/>
    <dgm:cxn modelId="{4B749B81-1FEB-4068-A893-5BB6B64FD566}" type="presOf" srcId="{7788C0C6-5833-46EB-A485-F1F388700D87}" destId="{F3776254-EFA7-4E33-8AD3-0DCC0734666D}" srcOrd="0" destOrd="0" presId="urn:microsoft.com/office/officeart/2005/8/layout/orgChart1"/>
    <dgm:cxn modelId="{6BD73589-29F8-401F-BF96-1DA4663A1C6D}" type="presOf" srcId="{ED78BBA0-DA9A-47B7-BC52-4E9E6DEEF972}" destId="{24791F02-CB0C-40AA-864E-E76F65ACA520}" srcOrd="0" destOrd="0" presId="urn:microsoft.com/office/officeart/2005/8/layout/orgChart1"/>
    <dgm:cxn modelId="{ABD3A6AF-1E6D-405A-BFC1-EB4FE74FB665}" srcId="{ED78BBA0-DA9A-47B7-BC52-4E9E6DEEF972}" destId="{4F91B54B-AF3A-409A-8431-D6788F04B76F}" srcOrd="3" destOrd="0" parTransId="{DB0B5D44-E00A-4545-BB9D-0ED020C85EB0}" sibTransId="{50354664-922F-48F4-9712-F86C2239CE75}"/>
    <dgm:cxn modelId="{7FB5FBB8-5A15-419B-A78C-6500E0A3293E}" type="presOf" srcId="{1A48CA6F-27C0-4C02-A190-BBD3F0868987}" destId="{C3FC5657-6E2F-41EF-82C3-3F5CEBAC9BFA}" srcOrd="0" destOrd="0" presId="urn:microsoft.com/office/officeart/2005/8/layout/orgChart1"/>
    <dgm:cxn modelId="{792048C1-495B-440B-B191-7CB0E19111F5}" srcId="{ED78BBA0-DA9A-47B7-BC52-4E9E6DEEF972}" destId="{3DCCC6EF-95AB-4EE4-86E7-AF12EE648B54}" srcOrd="0" destOrd="0" parTransId="{7788C0C6-5833-46EB-A485-F1F388700D87}" sibTransId="{F0FBBE94-3B7A-49B4-AE29-A1F31C891C43}"/>
    <dgm:cxn modelId="{C7852DCB-8FCB-40C3-94E0-A05DF3ED979E}" type="presOf" srcId="{4F91B54B-AF3A-409A-8431-D6788F04B76F}" destId="{47C2D331-CECC-46C3-8C40-05529C89994C}" srcOrd="1" destOrd="0" presId="urn:microsoft.com/office/officeart/2005/8/layout/orgChart1"/>
    <dgm:cxn modelId="{55A262DE-573D-4B9B-B1ED-3693D6FD737A}" type="presOf" srcId="{C9A93E68-A7F5-4DC5-9762-77B85643B8DE}" destId="{ECB991AC-A02F-4E85-82A4-10E01E81A89B}" srcOrd="0" destOrd="0" presId="urn:microsoft.com/office/officeart/2005/8/layout/orgChart1"/>
    <dgm:cxn modelId="{31DB6AE7-CE9D-477F-923A-966B6E432FBA}" type="presOf" srcId="{4F91B54B-AF3A-409A-8431-D6788F04B76F}" destId="{0A84DDEC-BF91-4D90-9E72-B3E4CF979086}" srcOrd="0" destOrd="0" presId="urn:microsoft.com/office/officeart/2005/8/layout/orgChart1"/>
    <dgm:cxn modelId="{9E1881F1-F86E-438E-8B8D-1927BA5A5759}" srcId="{C9A93E68-A7F5-4DC5-9762-77B85643B8DE}" destId="{ED78BBA0-DA9A-47B7-BC52-4E9E6DEEF972}" srcOrd="0" destOrd="0" parTransId="{2936050E-2FD6-4522-A0D1-340CC083F1F6}" sibTransId="{20E9F336-CE8D-442B-ADF7-D1BF9CD7B83A}"/>
    <dgm:cxn modelId="{12B8A4FF-89B6-4E2E-AAEB-85460A0113C8}" type="presParOf" srcId="{ECB991AC-A02F-4E85-82A4-10E01E81A89B}" destId="{954FD3BC-B9CB-4CFB-B1CB-D825B652DB32}" srcOrd="0" destOrd="0" presId="urn:microsoft.com/office/officeart/2005/8/layout/orgChart1"/>
    <dgm:cxn modelId="{8F4C3510-10E2-4C49-8040-3D1AD98BD777}" type="presParOf" srcId="{954FD3BC-B9CB-4CFB-B1CB-D825B652DB32}" destId="{BED87D15-1BC3-4855-9FFC-CA2B802ABDCB}" srcOrd="0" destOrd="0" presId="urn:microsoft.com/office/officeart/2005/8/layout/orgChart1"/>
    <dgm:cxn modelId="{74DB20A7-404B-4CBF-8598-77BB330DD408}" type="presParOf" srcId="{BED87D15-1BC3-4855-9FFC-CA2B802ABDCB}" destId="{24791F02-CB0C-40AA-864E-E76F65ACA520}" srcOrd="0" destOrd="0" presId="urn:microsoft.com/office/officeart/2005/8/layout/orgChart1"/>
    <dgm:cxn modelId="{278F28E4-8C14-4008-BA52-1ADF76D792EC}" type="presParOf" srcId="{BED87D15-1BC3-4855-9FFC-CA2B802ABDCB}" destId="{0A245A0C-E7D2-47F2-95C2-672E8822BE82}" srcOrd="1" destOrd="0" presId="urn:microsoft.com/office/officeart/2005/8/layout/orgChart1"/>
    <dgm:cxn modelId="{CD155517-C79C-46BD-A63A-6C6807921912}" type="presParOf" srcId="{954FD3BC-B9CB-4CFB-B1CB-D825B652DB32}" destId="{17496062-8872-4AE5-9F5E-F06797DA1651}" srcOrd="1" destOrd="0" presId="urn:microsoft.com/office/officeart/2005/8/layout/orgChart1"/>
    <dgm:cxn modelId="{C459844C-EBAD-44B2-93B6-F122D00F351E}" type="presParOf" srcId="{17496062-8872-4AE5-9F5E-F06797DA1651}" destId="{3A1AAC27-021D-41BA-A322-0F5B606E4E32}" srcOrd="0" destOrd="0" presId="urn:microsoft.com/office/officeart/2005/8/layout/orgChart1"/>
    <dgm:cxn modelId="{3975A52B-BABC-42FC-8B21-FD16BE3A2D6B}" type="presParOf" srcId="{17496062-8872-4AE5-9F5E-F06797DA1651}" destId="{C9AB56CC-CECB-4A9C-97D0-7E03FDFD5D3F}" srcOrd="1" destOrd="0" presId="urn:microsoft.com/office/officeart/2005/8/layout/orgChart1"/>
    <dgm:cxn modelId="{45E04D56-299D-4470-A740-A2A00E5D607C}" type="presParOf" srcId="{C9AB56CC-CECB-4A9C-97D0-7E03FDFD5D3F}" destId="{AE62B9D4-1C61-4FF3-8BBB-5349104A3C16}" srcOrd="0" destOrd="0" presId="urn:microsoft.com/office/officeart/2005/8/layout/orgChart1"/>
    <dgm:cxn modelId="{131D92CE-59ED-4ABD-9CE2-8299B6171E3F}" type="presParOf" srcId="{AE62B9D4-1C61-4FF3-8BBB-5349104A3C16}" destId="{C3FC5657-6E2F-41EF-82C3-3F5CEBAC9BFA}" srcOrd="0" destOrd="0" presId="urn:microsoft.com/office/officeart/2005/8/layout/orgChart1"/>
    <dgm:cxn modelId="{0BA2C39B-8CB4-481D-B55F-662C30FFD7EC}" type="presParOf" srcId="{AE62B9D4-1C61-4FF3-8BBB-5349104A3C16}" destId="{2FBAFD0E-7C95-463F-9C22-E281401501D5}" srcOrd="1" destOrd="0" presId="urn:microsoft.com/office/officeart/2005/8/layout/orgChart1"/>
    <dgm:cxn modelId="{94B4CCD7-1570-4254-871E-E60C249AB3D1}" type="presParOf" srcId="{C9AB56CC-CECB-4A9C-97D0-7E03FDFD5D3F}" destId="{3D450874-C359-4042-B362-6C68262937FF}" srcOrd="1" destOrd="0" presId="urn:microsoft.com/office/officeart/2005/8/layout/orgChart1"/>
    <dgm:cxn modelId="{122CD250-D9A6-428C-97DF-748FF6A1862E}" type="presParOf" srcId="{C9AB56CC-CECB-4A9C-97D0-7E03FDFD5D3F}" destId="{93A14925-A6F6-4509-9C30-00D657175662}" srcOrd="2" destOrd="0" presId="urn:microsoft.com/office/officeart/2005/8/layout/orgChart1"/>
    <dgm:cxn modelId="{A3231CC5-F291-4751-8985-72DBA6073888}" type="presParOf" srcId="{17496062-8872-4AE5-9F5E-F06797DA1651}" destId="{6AC9D47E-0D98-4462-A610-B374C66F9EDB}" srcOrd="2" destOrd="0" presId="urn:microsoft.com/office/officeart/2005/8/layout/orgChart1"/>
    <dgm:cxn modelId="{3585E5D6-9F37-40B3-8271-B0FB6C24BC73}" type="presParOf" srcId="{17496062-8872-4AE5-9F5E-F06797DA1651}" destId="{E2177520-FF84-47D7-9542-23D7D8166C42}" srcOrd="3" destOrd="0" presId="urn:microsoft.com/office/officeart/2005/8/layout/orgChart1"/>
    <dgm:cxn modelId="{BA13EE31-9D32-410E-9228-0FBD25C1BEDD}" type="presParOf" srcId="{E2177520-FF84-47D7-9542-23D7D8166C42}" destId="{D08A4904-6497-4815-84EA-696360EDE948}" srcOrd="0" destOrd="0" presId="urn:microsoft.com/office/officeart/2005/8/layout/orgChart1"/>
    <dgm:cxn modelId="{2C5485A6-A968-4F6D-98C9-FA6254AB421B}" type="presParOf" srcId="{D08A4904-6497-4815-84EA-696360EDE948}" destId="{E999D501-DAE4-465D-A19B-301368929122}" srcOrd="0" destOrd="0" presId="urn:microsoft.com/office/officeart/2005/8/layout/orgChart1"/>
    <dgm:cxn modelId="{03F9CB8E-0F32-4635-9F96-26DDCDD7667A}" type="presParOf" srcId="{D08A4904-6497-4815-84EA-696360EDE948}" destId="{0BEDF857-F207-4B2D-9D04-6FA209F0C3D0}" srcOrd="1" destOrd="0" presId="urn:microsoft.com/office/officeart/2005/8/layout/orgChart1"/>
    <dgm:cxn modelId="{5CEDEA11-4670-4B4F-A2C8-5A4EA91FEDC5}" type="presParOf" srcId="{E2177520-FF84-47D7-9542-23D7D8166C42}" destId="{70C58425-A20D-4764-B76F-B73959A56C10}" srcOrd="1" destOrd="0" presId="urn:microsoft.com/office/officeart/2005/8/layout/orgChart1"/>
    <dgm:cxn modelId="{ADFC1EB1-8B95-4A29-A391-4BF8CBE081EA}" type="presParOf" srcId="{E2177520-FF84-47D7-9542-23D7D8166C42}" destId="{BD78B1FB-578D-4068-9E5F-75BE8D90269B}" srcOrd="2" destOrd="0" presId="urn:microsoft.com/office/officeart/2005/8/layout/orgChart1"/>
    <dgm:cxn modelId="{EE9E7422-4FB5-4B14-A2CD-EAED4655715C}" type="presParOf" srcId="{17496062-8872-4AE5-9F5E-F06797DA1651}" destId="{B98BA5E0-E30C-4EDE-B483-F0F729A5B32A}" srcOrd="4" destOrd="0" presId="urn:microsoft.com/office/officeart/2005/8/layout/orgChart1"/>
    <dgm:cxn modelId="{F14CB607-93FE-44AA-B684-BE61060FA89F}" type="presParOf" srcId="{17496062-8872-4AE5-9F5E-F06797DA1651}" destId="{4E788EFE-7E19-4299-BE9A-8FE836A6D4BE}" srcOrd="5" destOrd="0" presId="urn:microsoft.com/office/officeart/2005/8/layout/orgChart1"/>
    <dgm:cxn modelId="{3D5E0439-F394-4B78-B9BF-10E3418A214D}" type="presParOf" srcId="{4E788EFE-7E19-4299-BE9A-8FE836A6D4BE}" destId="{F0814389-8FE0-4670-9CAE-3FF9E2C2800F}" srcOrd="0" destOrd="0" presId="urn:microsoft.com/office/officeart/2005/8/layout/orgChart1"/>
    <dgm:cxn modelId="{1110B9E4-9409-4756-85B3-CEA27C7AFD57}" type="presParOf" srcId="{F0814389-8FE0-4670-9CAE-3FF9E2C2800F}" destId="{0A84DDEC-BF91-4D90-9E72-B3E4CF979086}" srcOrd="0" destOrd="0" presId="urn:microsoft.com/office/officeart/2005/8/layout/orgChart1"/>
    <dgm:cxn modelId="{9E290415-973A-4555-B585-44B885120E6C}" type="presParOf" srcId="{F0814389-8FE0-4670-9CAE-3FF9E2C2800F}" destId="{47C2D331-CECC-46C3-8C40-05529C89994C}" srcOrd="1" destOrd="0" presId="urn:microsoft.com/office/officeart/2005/8/layout/orgChart1"/>
    <dgm:cxn modelId="{D244632F-28ED-4741-9B4D-4406B9516DAB}" type="presParOf" srcId="{4E788EFE-7E19-4299-BE9A-8FE836A6D4BE}" destId="{95EFBEA4-8BAF-4CF5-927D-E6BBEF32C614}" srcOrd="1" destOrd="0" presId="urn:microsoft.com/office/officeart/2005/8/layout/orgChart1"/>
    <dgm:cxn modelId="{4C05AE73-800B-4731-BF28-F342BEC954E9}" type="presParOf" srcId="{4E788EFE-7E19-4299-BE9A-8FE836A6D4BE}" destId="{7395CA44-8A93-4B16-89CC-9EC9CF69098E}" srcOrd="2" destOrd="0" presId="urn:microsoft.com/office/officeart/2005/8/layout/orgChart1"/>
    <dgm:cxn modelId="{10B454E2-5E7E-45EC-BD4B-3C83667EC163}" type="presParOf" srcId="{954FD3BC-B9CB-4CFB-B1CB-D825B652DB32}" destId="{B5437DBD-B8B3-4932-BFA7-C923956ADEA3}" srcOrd="2" destOrd="0" presId="urn:microsoft.com/office/officeart/2005/8/layout/orgChart1"/>
    <dgm:cxn modelId="{42C547F3-0CD0-43FD-9A63-1567FFFB453B}" type="presParOf" srcId="{B5437DBD-B8B3-4932-BFA7-C923956ADEA3}" destId="{F3776254-EFA7-4E33-8AD3-0DCC0734666D}" srcOrd="0" destOrd="0" presId="urn:microsoft.com/office/officeart/2005/8/layout/orgChart1"/>
    <dgm:cxn modelId="{1F1775FF-72F7-4B35-8F16-11274C610B1B}" type="presParOf" srcId="{B5437DBD-B8B3-4932-BFA7-C923956ADEA3}" destId="{4619D83A-C7BD-43C3-8E64-0763DF8529E1}" srcOrd="1" destOrd="0" presId="urn:microsoft.com/office/officeart/2005/8/layout/orgChart1"/>
    <dgm:cxn modelId="{36E0E074-6F85-4F34-93CC-2F8D92089021}" type="presParOf" srcId="{4619D83A-C7BD-43C3-8E64-0763DF8529E1}" destId="{7069EC98-7AAA-4A34-874B-9BE3B1AB9CEF}" srcOrd="0" destOrd="0" presId="urn:microsoft.com/office/officeart/2005/8/layout/orgChart1"/>
    <dgm:cxn modelId="{97ADBA05-587F-46B3-9B1A-DC9E963DE512}" type="presParOf" srcId="{7069EC98-7AAA-4A34-874B-9BE3B1AB9CEF}" destId="{A0627F66-8766-4485-8BA6-DF6831655059}" srcOrd="0" destOrd="0" presId="urn:microsoft.com/office/officeart/2005/8/layout/orgChart1"/>
    <dgm:cxn modelId="{DF31E0DD-B0AB-4389-8D72-4A7BAEB197E2}" type="presParOf" srcId="{7069EC98-7AAA-4A34-874B-9BE3B1AB9CEF}" destId="{4A16BAED-8608-43DF-B569-4903DAAD9272}" srcOrd="1" destOrd="0" presId="urn:microsoft.com/office/officeart/2005/8/layout/orgChart1"/>
    <dgm:cxn modelId="{B2FCB762-4455-4C24-989C-CA345E16AC20}" type="presParOf" srcId="{4619D83A-C7BD-43C3-8E64-0763DF8529E1}" destId="{BB0DCA3D-1A71-4D24-89F8-6FC55D14A776}" srcOrd="1" destOrd="0" presId="urn:microsoft.com/office/officeart/2005/8/layout/orgChart1"/>
    <dgm:cxn modelId="{8A162993-8225-4934-9AEA-3EC0643F98B4}" type="presParOf" srcId="{4619D83A-C7BD-43C3-8E64-0763DF8529E1}" destId="{E0578B00-337A-488E-AE70-0ED57A8B568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76254-EFA7-4E33-8AD3-0DCC0734666D}">
      <dsp:nvSpPr>
        <dsp:cNvPr id="0" name=""/>
        <dsp:cNvSpPr/>
      </dsp:nvSpPr>
      <dsp:spPr>
        <a:xfrm>
          <a:off x="5000702" y="1226569"/>
          <a:ext cx="257097" cy="1126332"/>
        </a:xfrm>
        <a:custGeom>
          <a:avLst/>
          <a:gdLst/>
          <a:ahLst/>
          <a:cxnLst/>
          <a:rect l="0" t="0" r="0" b="0"/>
          <a:pathLst>
            <a:path>
              <a:moveTo>
                <a:pt x="257097" y="0"/>
              </a:moveTo>
              <a:lnTo>
                <a:pt x="257097" y="1126332"/>
              </a:lnTo>
              <a:lnTo>
                <a:pt x="0" y="11263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8BA5E0-E30C-4EDE-B483-F0F729A5B32A}">
      <dsp:nvSpPr>
        <dsp:cNvPr id="0" name=""/>
        <dsp:cNvSpPr/>
      </dsp:nvSpPr>
      <dsp:spPr>
        <a:xfrm>
          <a:off x="5257800" y="1226569"/>
          <a:ext cx="2962743" cy="2252664"/>
        </a:xfrm>
        <a:custGeom>
          <a:avLst/>
          <a:gdLst/>
          <a:ahLst/>
          <a:cxnLst/>
          <a:rect l="0" t="0" r="0" b="0"/>
          <a:pathLst>
            <a:path>
              <a:moveTo>
                <a:pt x="0" y="0"/>
              </a:moveTo>
              <a:lnTo>
                <a:pt x="0" y="1995566"/>
              </a:lnTo>
              <a:lnTo>
                <a:pt x="2962743" y="1995566"/>
              </a:lnTo>
              <a:lnTo>
                <a:pt x="2962743" y="22526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C9D47E-0D98-4462-A610-B374C66F9EDB}">
      <dsp:nvSpPr>
        <dsp:cNvPr id="0" name=""/>
        <dsp:cNvSpPr/>
      </dsp:nvSpPr>
      <dsp:spPr>
        <a:xfrm>
          <a:off x="5212080" y="1226569"/>
          <a:ext cx="91440" cy="2252664"/>
        </a:xfrm>
        <a:custGeom>
          <a:avLst/>
          <a:gdLst/>
          <a:ahLst/>
          <a:cxnLst/>
          <a:rect l="0" t="0" r="0" b="0"/>
          <a:pathLst>
            <a:path>
              <a:moveTo>
                <a:pt x="45720" y="0"/>
              </a:moveTo>
              <a:lnTo>
                <a:pt x="45720" y="22526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1AAC27-021D-41BA-A322-0F5B606E4E32}">
      <dsp:nvSpPr>
        <dsp:cNvPr id="0" name=""/>
        <dsp:cNvSpPr/>
      </dsp:nvSpPr>
      <dsp:spPr>
        <a:xfrm>
          <a:off x="2295056" y="1226569"/>
          <a:ext cx="2962743" cy="2252664"/>
        </a:xfrm>
        <a:custGeom>
          <a:avLst/>
          <a:gdLst/>
          <a:ahLst/>
          <a:cxnLst/>
          <a:rect l="0" t="0" r="0" b="0"/>
          <a:pathLst>
            <a:path>
              <a:moveTo>
                <a:pt x="2962743" y="0"/>
              </a:moveTo>
              <a:lnTo>
                <a:pt x="2962743" y="1995566"/>
              </a:lnTo>
              <a:lnTo>
                <a:pt x="0" y="1995566"/>
              </a:lnTo>
              <a:lnTo>
                <a:pt x="0" y="22526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791F02-CB0C-40AA-864E-E76F65ACA520}">
      <dsp:nvSpPr>
        <dsp:cNvPr id="0" name=""/>
        <dsp:cNvSpPr/>
      </dsp:nvSpPr>
      <dsp:spPr>
        <a:xfrm>
          <a:off x="4033525" y="2295"/>
          <a:ext cx="2448548" cy="12242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Master Dataset</a:t>
          </a:r>
          <a:endParaRPr lang="en-IN" sz="4000" kern="1200" dirty="0"/>
        </a:p>
      </dsp:txBody>
      <dsp:txXfrm>
        <a:off x="4033525" y="2295"/>
        <a:ext cx="2448548" cy="1224274"/>
      </dsp:txXfrm>
    </dsp:sp>
    <dsp:sp modelId="{C3FC5657-6E2F-41EF-82C3-3F5CEBAC9BFA}">
      <dsp:nvSpPr>
        <dsp:cNvPr id="0" name=""/>
        <dsp:cNvSpPr/>
      </dsp:nvSpPr>
      <dsp:spPr>
        <a:xfrm>
          <a:off x="1070782" y="3479234"/>
          <a:ext cx="2448548" cy="12242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Transaction ID Dataset</a:t>
          </a:r>
          <a:endParaRPr lang="en-IN" sz="4000" kern="1200" dirty="0"/>
        </a:p>
      </dsp:txBody>
      <dsp:txXfrm>
        <a:off x="1070782" y="3479234"/>
        <a:ext cx="2448548" cy="1224274"/>
      </dsp:txXfrm>
    </dsp:sp>
    <dsp:sp modelId="{E999D501-DAE4-465D-A19B-301368929122}">
      <dsp:nvSpPr>
        <dsp:cNvPr id="0" name=""/>
        <dsp:cNvSpPr/>
      </dsp:nvSpPr>
      <dsp:spPr>
        <a:xfrm>
          <a:off x="4033525" y="3479234"/>
          <a:ext cx="2448548" cy="12242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Cab Dataset</a:t>
          </a:r>
          <a:endParaRPr lang="en-IN" sz="4000" kern="1200" dirty="0"/>
        </a:p>
      </dsp:txBody>
      <dsp:txXfrm>
        <a:off x="4033525" y="3479234"/>
        <a:ext cx="2448548" cy="1224274"/>
      </dsp:txXfrm>
    </dsp:sp>
    <dsp:sp modelId="{0A84DDEC-BF91-4D90-9E72-B3E4CF979086}">
      <dsp:nvSpPr>
        <dsp:cNvPr id="0" name=""/>
        <dsp:cNvSpPr/>
      </dsp:nvSpPr>
      <dsp:spPr>
        <a:xfrm>
          <a:off x="6996269" y="3479234"/>
          <a:ext cx="2448548" cy="12242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City Dataset</a:t>
          </a:r>
          <a:endParaRPr lang="en-IN" sz="4000" kern="1200" dirty="0"/>
        </a:p>
      </dsp:txBody>
      <dsp:txXfrm>
        <a:off x="6996269" y="3479234"/>
        <a:ext cx="2448548" cy="1224274"/>
      </dsp:txXfrm>
    </dsp:sp>
    <dsp:sp modelId="{A0627F66-8766-4485-8BA6-DF6831655059}">
      <dsp:nvSpPr>
        <dsp:cNvPr id="0" name=""/>
        <dsp:cNvSpPr/>
      </dsp:nvSpPr>
      <dsp:spPr>
        <a:xfrm>
          <a:off x="2552154" y="1740764"/>
          <a:ext cx="2448548" cy="12242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Customer ID Dataset</a:t>
          </a:r>
          <a:endParaRPr lang="en-IN" sz="4000" kern="1200" dirty="0"/>
        </a:p>
      </dsp:txBody>
      <dsp:txXfrm>
        <a:off x="2552154" y="1740764"/>
        <a:ext cx="2448548" cy="122427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8/2/2021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94240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8/2/2021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213156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8/2/2021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688645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8/2/2021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822675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8/2/2021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405434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8/2/2021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10576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8/2/2021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0272551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8/2/2021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875398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8/2/2021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0080692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8/2/2021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7110036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8/2/2021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1095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8/2/2021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41635725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385542"/>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 </a:t>
            </a:r>
            <a:r>
              <a:rPr lang="en-US" sz="4000" dirty="0">
                <a:solidFill>
                  <a:schemeClr val="bg1"/>
                </a:solidFill>
              </a:rPr>
              <a:t>Cab Industry Case Study</a:t>
            </a:r>
          </a:p>
          <a:p>
            <a:r>
              <a:rPr lang="en-US" sz="4000" dirty="0">
                <a:solidFill>
                  <a:schemeClr val="bg1"/>
                </a:solidFill>
              </a:rPr>
              <a:t> Amshumann Singh</a:t>
            </a:r>
          </a:p>
          <a:p>
            <a:endParaRPr lang="en-US" sz="4000" dirty="0"/>
          </a:p>
          <a:p>
            <a:r>
              <a:rPr lang="en-US" sz="2800" b="1" dirty="0"/>
              <a:t>Date: 2</a:t>
            </a:r>
            <a:r>
              <a:rPr lang="en-US" sz="2800" b="1" baseline="30000" dirty="0"/>
              <a:t>nd</a:t>
            </a:r>
            <a:r>
              <a:rPr lang="en-US" sz="2800" b="1" dirty="0"/>
              <a:t> August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4211216" cy="4351338"/>
          </a:xfrm>
        </p:spPr>
        <p:txBody>
          <a:bodyPr>
            <a:normAutofit/>
          </a:bodyPr>
          <a:lstStyle/>
          <a:p>
            <a:r>
              <a:rPr lang="en-US" sz="1800" dirty="0"/>
              <a:t>We can clearly see that the taxi services have an inconsistent profit output year-on-year. 2017 is the peak year, both in terms of number of rides as well as profit generated from them.</a:t>
            </a:r>
          </a:p>
          <a:p>
            <a:r>
              <a:rPr lang="en-US" sz="1800" dirty="0"/>
              <a:t>The more concerning part from an investment perspective is the slump in numbers seen in 2018. There could be many reasons for this slump. Maybe new taxi regulations have come into effect. Or a new player has entered the market and taken away from both Yellow Cab and Pink Cab’s share. </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Graphical Analysis III</a:t>
            </a:r>
          </a:p>
        </p:txBody>
      </p:sp>
      <p:pic>
        <p:nvPicPr>
          <p:cNvPr id="7" name="Picture 6">
            <a:extLst>
              <a:ext uri="{FF2B5EF4-FFF2-40B4-BE49-F238E27FC236}">
                <a16:creationId xmlns:a16="http://schemas.microsoft.com/office/drawing/2014/main" id="{DD76D207-CAB5-491B-A043-1A87DB3CF99C}"/>
              </a:ext>
            </a:extLst>
          </p:cNvPr>
          <p:cNvPicPr>
            <a:picLocks noChangeAspect="1"/>
          </p:cNvPicPr>
          <p:nvPr/>
        </p:nvPicPr>
        <p:blipFill>
          <a:blip r:embed="rId2"/>
          <a:stretch>
            <a:fillRect/>
          </a:stretch>
        </p:blipFill>
        <p:spPr>
          <a:xfrm>
            <a:off x="6982407" y="1417637"/>
            <a:ext cx="4972419" cy="3794520"/>
          </a:xfrm>
          <a:prstGeom prst="rect">
            <a:avLst/>
          </a:prstGeom>
        </p:spPr>
      </p:pic>
      <p:pic>
        <p:nvPicPr>
          <p:cNvPr id="9" name="Picture 8">
            <a:extLst>
              <a:ext uri="{FF2B5EF4-FFF2-40B4-BE49-F238E27FC236}">
                <a16:creationId xmlns:a16="http://schemas.microsoft.com/office/drawing/2014/main" id="{2EA0F79B-A066-4F44-9113-7F37840E5917}"/>
              </a:ext>
            </a:extLst>
          </p:cNvPr>
          <p:cNvPicPr>
            <a:picLocks noChangeAspect="1"/>
          </p:cNvPicPr>
          <p:nvPr/>
        </p:nvPicPr>
        <p:blipFill>
          <a:blip r:embed="rId3"/>
          <a:stretch>
            <a:fillRect/>
          </a:stretch>
        </p:blipFill>
        <p:spPr>
          <a:xfrm>
            <a:off x="7582680" y="5212157"/>
            <a:ext cx="2781541" cy="1371719"/>
          </a:xfrm>
          <a:prstGeom prst="rect">
            <a:avLst/>
          </a:prstGeom>
        </p:spPr>
      </p:pic>
    </p:spTree>
    <p:extLst>
      <p:ext uri="{BB962C8B-B14F-4D97-AF65-F5344CB8AC3E}">
        <p14:creationId xmlns:p14="http://schemas.microsoft.com/office/powerpoint/2010/main" val="301890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3530082" cy="4351338"/>
          </a:xfrm>
        </p:spPr>
        <p:txBody>
          <a:bodyPr>
            <a:normAutofit/>
          </a:bodyPr>
          <a:lstStyle/>
          <a:p>
            <a:r>
              <a:rPr lang="en-US" sz="1800" dirty="0"/>
              <a:t>New York City is the location that generates the most profit for Yellow Cab. The lower spectrum of profits all belong to Pink cab which indicates that its profit margin is quite poor. This is the case not just with New York City, but also Nashville, Phoenix and Pittsburgh.</a:t>
            </a:r>
          </a:p>
          <a:p>
            <a:r>
              <a:rPr lang="en-US" sz="1800" dirty="0"/>
              <a:t>Miami is one of the cities where Pink cab actually generates profit through its services. It could be one of the markets where it could experience growth. </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Graphical Analysis IV</a:t>
            </a:r>
          </a:p>
        </p:txBody>
      </p:sp>
      <p:pic>
        <p:nvPicPr>
          <p:cNvPr id="5" name="Picture 4">
            <a:extLst>
              <a:ext uri="{FF2B5EF4-FFF2-40B4-BE49-F238E27FC236}">
                <a16:creationId xmlns:a16="http://schemas.microsoft.com/office/drawing/2014/main" id="{49C03CCD-B44B-4F6F-852D-F96F511F396E}"/>
              </a:ext>
            </a:extLst>
          </p:cNvPr>
          <p:cNvPicPr>
            <a:picLocks noChangeAspect="1"/>
          </p:cNvPicPr>
          <p:nvPr/>
        </p:nvPicPr>
        <p:blipFill>
          <a:blip r:embed="rId2"/>
          <a:stretch>
            <a:fillRect/>
          </a:stretch>
        </p:blipFill>
        <p:spPr>
          <a:xfrm>
            <a:off x="4491061" y="1812608"/>
            <a:ext cx="7363345" cy="4351338"/>
          </a:xfrm>
          <a:prstGeom prst="rect">
            <a:avLst/>
          </a:prstGeom>
        </p:spPr>
      </p:pic>
    </p:spTree>
    <p:extLst>
      <p:ext uri="{BB962C8B-B14F-4D97-AF65-F5344CB8AC3E}">
        <p14:creationId xmlns:p14="http://schemas.microsoft.com/office/powerpoint/2010/main" val="327923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1" y="1810139"/>
            <a:ext cx="3959290" cy="4432041"/>
          </a:xfrm>
        </p:spPr>
        <p:txBody>
          <a:bodyPr>
            <a:normAutofit/>
          </a:bodyPr>
          <a:lstStyle/>
          <a:p>
            <a:r>
              <a:rPr lang="en-US" sz="1800" dirty="0"/>
              <a:t>Yellow cab is very popular in New York, Chicago and Washington compared to Pink cab. Cities like Nashville, Phoenix and Pittsburgh seem to be places where the two companies have very little traction.</a:t>
            </a:r>
          </a:p>
          <a:p>
            <a:r>
              <a:rPr lang="en-US" sz="1800" dirty="0"/>
              <a:t>San Diego and Los Angeles seem to be two cities where Pink cab is at least close to being as popular as Yellow cab. California as a state seems to be where Pink cab actually competes with its counterpart. Including Seattle, we see that the West coast of the US is where Pink cab has actually captured a market.</a:t>
            </a:r>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Graphical Analysis VII</a:t>
            </a:r>
          </a:p>
        </p:txBody>
      </p:sp>
      <p:pic>
        <p:nvPicPr>
          <p:cNvPr id="5" name="Picture 4">
            <a:extLst>
              <a:ext uri="{FF2B5EF4-FFF2-40B4-BE49-F238E27FC236}">
                <a16:creationId xmlns:a16="http://schemas.microsoft.com/office/drawing/2014/main" id="{F631162C-0C14-400A-83CA-B6DBF6DA6AA0}"/>
              </a:ext>
            </a:extLst>
          </p:cNvPr>
          <p:cNvPicPr>
            <a:picLocks noChangeAspect="1"/>
          </p:cNvPicPr>
          <p:nvPr/>
        </p:nvPicPr>
        <p:blipFill>
          <a:blip r:embed="rId2"/>
          <a:stretch>
            <a:fillRect/>
          </a:stretch>
        </p:blipFill>
        <p:spPr>
          <a:xfrm>
            <a:off x="5325433" y="1810139"/>
            <a:ext cx="6866568" cy="4198775"/>
          </a:xfrm>
          <a:prstGeom prst="rect">
            <a:avLst/>
          </a:prstGeom>
        </p:spPr>
      </p:pic>
    </p:spTree>
    <p:extLst>
      <p:ext uri="{BB962C8B-B14F-4D97-AF65-F5344CB8AC3E}">
        <p14:creationId xmlns:p14="http://schemas.microsoft.com/office/powerpoint/2010/main" val="811076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0140"/>
            <a:ext cx="4180120" cy="4329404"/>
          </a:xfrm>
        </p:spPr>
        <p:txBody>
          <a:bodyPr>
            <a:normAutofit/>
          </a:bodyPr>
          <a:lstStyle/>
          <a:p>
            <a:r>
              <a:rPr lang="en-US" sz="1800" dirty="0"/>
              <a:t>Looking at how gender affects the margins of the two companies, we see that it barely makes a dent. There is no indication that gender actually makes a difference to profit margins for either company, though male users do produce a small margin of profit/km over the female users.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Graphical Analysis VI</a:t>
            </a:r>
          </a:p>
        </p:txBody>
      </p:sp>
      <p:pic>
        <p:nvPicPr>
          <p:cNvPr id="7" name="Picture 6">
            <a:extLst>
              <a:ext uri="{FF2B5EF4-FFF2-40B4-BE49-F238E27FC236}">
                <a16:creationId xmlns:a16="http://schemas.microsoft.com/office/drawing/2014/main" id="{933F0EED-0F68-4DDA-894A-FFFC306BDB83}"/>
              </a:ext>
            </a:extLst>
          </p:cNvPr>
          <p:cNvPicPr>
            <a:picLocks noChangeAspect="1"/>
          </p:cNvPicPr>
          <p:nvPr/>
        </p:nvPicPr>
        <p:blipFill>
          <a:blip r:embed="rId2"/>
          <a:stretch>
            <a:fillRect/>
          </a:stretch>
        </p:blipFill>
        <p:spPr>
          <a:xfrm>
            <a:off x="6688534" y="1921072"/>
            <a:ext cx="5347652" cy="4110651"/>
          </a:xfrm>
          <a:prstGeom prst="rect">
            <a:avLst/>
          </a:prstGeom>
        </p:spPr>
      </p:pic>
      <p:pic>
        <p:nvPicPr>
          <p:cNvPr id="11" name="Picture 10">
            <a:extLst>
              <a:ext uri="{FF2B5EF4-FFF2-40B4-BE49-F238E27FC236}">
                <a16:creationId xmlns:a16="http://schemas.microsoft.com/office/drawing/2014/main" id="{22F680C6-0E0D-40D8-B5C2-CA33BCA568E4}"/>
              </a:ext>
            </a:extLst>
          </p:cNvPr>
          <p:cNvPicPr>
            <a:picLocks noChangeAspect="1"/>
          </p:cNvPicPr>
          <p:nvPr/>
        </p:nvPicPr>
        <p:blipFill>
          <a:blip r:embed="rId3"/>
          <a:stretch>
            <a:fillRect/>
          </a:stretch>
        </p:blipFill>
        <p:spPr>
          <a:xfrm>
            <a:off x="1176612" y="4763797"/>
            <a:ext cx="3688174" cy="1375747"/>
          </a:xfrm>
          <a:prstGeom prst="rect">
            <a:avLst/>
          </a:prstGeom>
        </p:spPr>
      </p:pic>
    </p:spTree>
    <p:extLst>
      <p:ext uri="{BB962C8B-B14F-4D97-AF65-F5344CB8AC3E}">
        <p14:creationId xmlns:p14="http://schemas.microsoft.com/office/powerpoint/2010/main" val="4288941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fontScale="92500"/>
          </a:bodyPr>
          <a:lstStyle/>
          <a:p>
            <a:pPr marL="0" indent="0">
              <a:buNone/>
            </a:pPr>
            <a:r>
              <a:rPr lang="en-US" sz="1800" dirty="0"/>
              <a:t>From the analysis that has been conducted on the data that is available, we can conclude the following:</a:t>
            </a:r>
          </a:p>
          <a:p>
            <a:r>
              <a:rPr lang="en-US" sz="1800" dirty="0"/>
              <a:t>Yellow cab generates more profit on each ride compared to Pink cab. The workflow and the expenses incurred by Yellow cab seem to be more streamlined compared to Pink cab so they’re definitely the better option from that perspective.</a:t>
            </a:r>
          </a:p>
          <a:p>
            <a:r>
              <a:rPr lang="en-US" sz="1800" dirty="0"/>
              <a:t>Yellow cab is also more established in the market. The number of rides on Yellow cabs are another plane compared to Pink cabs, especially in cities such as New York City, Chicago and Washington DC.</a:t>
            </a:r>
          </a:p>
          <a:p>
            <a:r>
              <a:rPr lang="en-US" sz="1800" dirty="0"/>
              <a:t>The West coast of the US is where Pink cabs have established themselves more but there are a few issues in them trying to expand there. The main problem is that a majority of the population in these cities own cars, which is not the case in cities such as New York City and Boston, where people are more reliant on public transport.</a:t>
            </a:r>
          </a:p>
          <a:p>
            <a:r>
              <a:rPr lang="en-US" sz="1800" dirty="0"/>
              <a:t>The winter months is when most rides take place. This is due to other forms of public transport becoming more inaccessible in colder cities. Taxis become a more enticing option to travel in these times. This again gives Yellow cabs another edge.</a:t>
            </a:r>
          </a:p>
          <a:p>
            <a:r>
              <a:rPr lang="en-US" sz="1800" dirty="0"/>
              <a:t>Cities such as Boston and Washington DC have higher ratio of cab users, making them great expansion markets.</a:t>
            </a:r>
          </a:p>
          <a:p>
            <a:r>
              <a:rPr lang="en-US" sz="1800" dirty="0"/>
              <a:t>Looking at the overall picture, we can conclude that Yellow cabs is a much better investment </a:t>
            </a:r>
            <a:r>
              <a:rPr lang="en-US" sz="1800"/>
              <a:t>opportunity compared to Pink cab.</a:t>
            </a:r>
            <a:endParaRPr lang="en-US" sz="1800" dirty="0"/>
          </a:p>
          <a:p>
            <a:endParaRPr lang="en-US" sz="1800" dirty="0"/>
          </a:p>
          <a:p>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Observations and Recommendations</a:t>
            </a:r>
          </a:p>
        </p:txBody>
      </p:sp>
    </p:spTree>
    <p:extLst>
      <p:ext uri="{BB962C8B-B14F-4D97-AF65-F5344CB8AC3E}">
        <p14:creationId xmlns:p14="http://schemas.microsoft.com/office/powerpoint/2010/main" val="267842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Understanding the Data</a:t>
            </a:r>
          </a:p>
          <a:p>
            <a:pPr algn="just"/>
            <a:r>
              <a:rPr lang="en-US" sz="2800" dirty="0">
                <a:solidFill>
                  <a:srgbClr val="FF6600"/>
                </a:solidFill>
              </a:rPr>
              <a:t>         Data Exploration</a:t>
            </a:r>
          </a:p>
          <a:p>
            <a:pPr algn="just"/>
            <a:r>
              <a:rPr lang="en-US" sz="2800" dirty="0">
                <a:solidFill>
                  <a:srgbClr val="FF6600"/>
                </a:solidFill>
              </a:rPr>
              <a:t>         Summary Statistics</a:t>
            </a:r>
          </a:p>
          <a:p>
            <a:pPr algn="just"/>
            <a:r>
              <a:rPr lang="en-US" sz="2800" dirty="0">
                <a:solidFill>
                  <a:srgbClr val="FF6600"/>
                </a:solidFill>
              </a:rPr>
              <a:t>         Graphical Analysis	</a:t>
            </a:r>
          </a:p>
          <a:p>
            <a:pPr algn="just"/>
            <a:r>
              <a:rPr lang="en-US" sz="2800" dirty="0">
                <a:solidFill>
                  <a:srgbClr val="FF6600"/>
                </a:solidFill>
              </a:rPr>
              <a:t>         Observations and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to the same. </a:t>
            </a:r>
          </a:p>
          <a:p>
            <a:pPr marL="0" indent="0">
              <a:buNone/>
            </a:pPr>
            <a:endParaRPr lang="en-US" sz="1800" dirty="0"/>
          </a:p>
          <a:p>
            <a:r>
              <a:rPr lang="en-US" sz="1800" dirty="0"/>
              <a:t>Objective : Provide actionable insights to help XYZ firm in identifying the right company for making their  investment.</a:t>
            </a:r>
          </a:p>
          <a:p>
            <a:endParaRPr lang="en-US" sz="1800" dirty="0"/>
          </a:p>
          <a:p>
            <a:pPr marL="0" indent="0">
              <a:buNone/>
            </a:pPr>
            <a:r>
              <a:rPr lang="en-US" sz="1800" dirty="0"/>
              <a:t>The analysis has been divided into  parts: </a:t>
            </a:r>
          </a:p>
          <a:p>
            <a:r>
              <a:rPr lang="en-US" sz="1800" dirty="0"/>
              <a:t>Understanding the Data</a:t>
            </a:r>
          </a:p>
          <a:p>
            <a:r>
              <a:rPr lang="en-US" sz="1800" dirty="0"/>
              <a:t>Data Exploration</a:t>
            </a:r>
          </a:p>
          <a:p>
            <a:r>
              <a:rPr lang="en-US" sz="1800" dirty="0"/>
              <a:t>Summary Statistics</a:t>
            </a:r>
          </a:p>
          <a:p>
            <a:r>
              <a:rPr lang="en-US" sz="1800" dirty="0"/>
              <a:t>Graphical Analysis</a:t>
            </a:r>
          </a:p>
          <a:p>
            <a:r>
              <a:rPr lang="en-US" sz="1800" dirty="0"/>
              <a:t>Recommendations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Statement</a:t>
            </a:r>
          </a:p>
        </p:txBody>
      </p:sp>
    </p:spTree>
    <p:extLst>
      <p:ext uri="{BB962C8B-B14F-4D97-AF65-F5344CB8AC3E}">
        <p14:creationId xmlns:p14="http://schemas.microsoft.com/office/powerpoint/2010/main" val="197305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There are 4 individual datasets which have been used to analyze how two cab companies have been faring in the industry. The data provides information regarding each trip being taken, the revenue it generates, the costs and the hold on the market the companies have in different cities.   </a:t>
            </a:r>
          </a:p>
          <a:p>
            <a:r>
              <a:rPr lang="en-US" sz="1800" dirty="0"/>
              <a:t>The 4 datasets are:</a:t>
            </a:r>
          </a:p>
          <a:p>
            <a:pPr lvl="1"/>
            <a:r>
              <a:rPr lang="en-US" sz="1400" dirty="0"/>
              <a:t>Cab_data.csv: Contains details for every transaction</a:t>
            </a:r>
          </a:p>
          <a:p>
            <a:pPr lvl="1"/>
            <a:r>
              <a:rPr lang="en-US" sz="1400" dirty="0"/>
              <a:t>City.csv: Incorporates information regarding the cities the cab companies run in.</a:t>
            </a:r>
          </a:p>
          <a:p>
            <a:pPr lvl="1"/>
            <a:r>
              <a:rPr lang="en-US" sz="1400" dirty="0"/>
              <a:t>Customer_ID.csv: Includes information about the customers using the cab services.</a:t>
            </a:r>
          </a:p>
          <a:p>
            <a:pPr lvl="1"/>
            <a:r>
              <a:rPr lang="en-US" sz="1400" dirty="0"/>
              <a:t>Transaction_ID.csv: Contains payment information for each transaction.</a:t>
            </a:r>
          </a:p>
          <a:p>
            <a:r>
              <a:rPr lang="en-US" sz="1800" dirty="0"/>
              <a:t>The Cab data and City datasets are merged on the City column, the Transaction ID dataset is merged on the Transaction ID column and the Customer ID dataset is merged on the Customer ID column which was previously integrated with the Master dataset (Transaction ID dataset). </a:t>
            </a:r>
            <a:endParaRPr lang="en-US" sz="1400" dirty="0"/>
          </a:p>
          <a:p>
            <a:r>
              <a:rPr lang="en-US" sz="1800" dirty="0"/>
              <a:t>The Master dataset has 21 features with 359,392 datapoints. The number of derived features are 5. The time period during which the data has been recorded is: 2</a:t>
            </a:r>
            <a:r>
              <a:rPr lang="en-US" sz="1800" baseline="30000" dirty="0"/>
              <a:t>nd</a:t>
            </a:r>
            <a:r>
              <a:rPr lang="en-US" sz="1800" dirty="0"/>
              <a:t> Jan 2016 to 31</a:t>
            </a:r>
            <a:r>
              <a:rPr lang="en-US" sz="1800" baseline="30000" dirty="0"/>
              <a:t>st</a:t>
            </a:r>
            <a:r>
              <a:rPr lang="en-US" sz="1800" dirty="0"/>
              <a:t> Dec 2018. </a:t>
            </a:r>
          </a:p>
          <a:p>
            <a:pPr marL="0" indent="0">
              <a:buNone/>
            </a:pPr>
            <a:endParaRPr lang="en-US" sz="1800" dirty="0"/>
          </a:p>
          <a:p>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Understanding the Data</a:t>
            </a:r>
          </a:p>
        </p:txBody>
      </p:sp>
    </p:spTree>
    <p:extLst>
      <p:ext uri="{BB962C8B-B14F-4D97-AF65-F5344CB8AC3E}">
        <p14:creationId xmlns:p14="http://schemas.microsoft.com/office/powerpoint/2010/main" val="280138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Merging for the Master dataset</a:t>
            </a:r>
          </a:p>
        </p:txBody>
      </p:sp>
      <p:graphicFrame>
        <p:nvGraphicFramePr>
          <p:cNvPr id="14" name="Content Placeholder 13">
            <a:extLst>
              <a:ext uri="{FF2B5EF4-FFF2-40B4-BE49-F238E27FC236}">
                <a16:creationId xmlns:a16="http://schemas.microsoft.com/office/drawing/2014/main" id="{385723DB-4E10-4974-AA0A-82CB5DA4B218}"/>
              </a:ext>
            </a:extLst>
          </p:cNvPr>
          <p:cNvGraphicFramePr>
            <a:graphicFrameLocks noGrp="1"/>
          </p:cNvGraphicFramePr>
          <p:nvPr>
            <p:ph idx="1"/>
            <p:extLst>
              <p:ext uri="{D42A27DB-BD31-4B8C-83A1-F6EECF244321}">
                <p14:modId xmlns:p14="http://schemas.microsoft.com/office/powerpoint/2010/main" val="449315477"/>
              </p:ext>
            </p:extLst>
          </p:nvPr>
        </p:nvGraphicFramePr>
        <p:xfrm>
          <a:off x="838200" y="1825625"/>
          <a:ext cx="10515600" cy="4705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385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Feature Transformation: </a:t>
            </a:r>
          </a:p>
          <a:p>
            <a:pPr lvl="1"/>
            <a:r>
              <a:rPr lang="en-US" sz="1400" dirty="0"/>
              <a:t>The serialized date values have been converted to datetime and then splice to get month, day of week and year values for each transaction. </a:t>
            </a:r>
          </a:p>
          <a:p>
            <a:pPr lvl="1"/>
            <a:r>
              <a:rPr lang="en-US" sz="1400" dirty="0"/>
              <a:t>Profit/km has been calculated for each transaction and used as a feature.</a:t>
            </a:r>
          </a:p>
          <a:p>
            <a:pPr lvl="1"/>
            <a:r>
              <a:rPr lang="en-US" sz="1400" dirty="0"/>
              <a:t>Ratio of cab users to the population has also been calculated to understand how popular cabs are in the city.</a:t>
            </a:r>
            <a:endParaRPr lang="en-US" sz="1800" dirty="0"/>
          </a:p>
          <a:p>
            <a:r>
              <a:rPr lang="en-US" sz="1800" dirty="0"/>
              <a:t>There are no Nan values or duplicates in any of the datasets. There might be some outliers in terms of the cost of the trip or the price charged, but as there is no information about the duration of the trip, these datapoints have been considered in the analysis </a:t>
            </a:r>
          </a:p>
          <a:p>
            <a:r>
              <a:rPr lang="en-US" sz="1800" dirty="0"/>
              <a:t>Assumptions made:</a:t>
            </a:r>
          </a:p>
          <a:p>
            <a:pPr marL="800100" lvl="1" indent="-342900">
              <a:buFont typeface="Symbol" panose="05050102010706020507" pitchFamily="18" charset="2"/>
              <a:buChar char=""/>
            </a:pPr>
            <a:r>
              <a:rPr lang="en-US" sz="1400" dirty="0">
                <a:effectLst/>
                <a:ea typeface="Calibri" panose="020F0502020204030204" pitchFamily="34" charset="0"/>
                <a:cs typeface="Times New Roman" panose="02020603050405020304" pitchFamily="18" charset="0"/>
              </a:rPr>
              <a:t>Pink Cab and Yellow Cab have been identified as the two companies that firm is considering to invest in.</a:t>
            </a:r>
            <a:endParaRPr lang="en-IN" sz="1400" dirty="0">
              <a:effectLst/>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sz="1400" dirty="0">
                <a:effectLst/>
                <a:ea typeface="Calibri" panose="020F0502020204030204" pitchFamily="34" charset="0"/>
                <a:cs typeface="Times New Roman" panose="02020603050405020304" pitchFamily="18" charset="0"/>
              </a:rPr>
              <a:t>There’s been no cab strike or closure of taxi transport during the time period the data was recorded in.</a:t>
            </a:r>
            <a:endParaRPr lang="en-IN" sz="1400" dirty="0">
              <a:effectLst/>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sz="1400" dirty="0">
                <a:effectLst/>
                <a:ea typeface="Calibri" panose="020F0502020204030204" pitchFamily="34" charset="0"/>
                <a:cs typeface="Times New Roman" panose="02020603050405020304" pitchFamily="18" charset="0"/>
              </a:rPr>
              <a:t>The taxi service is within the city and does not go from one city to another.</a:t>
            </a:r>
            <a:endParaRPr lang="en-IN" sz="1400" dirty="0">
              <a:ea typeface="Calibri" panose="020F0502020204030204" pitchFamily="34" charset="0"/>
              <a:cs typeface="Times New Roman" panose="02020603050405020304" pitchFamily="18" charset="0"/>
            </a:endParaRPr>
          </a:p>
          <a:p>
            <a:pPr marL="800100" lvl="1" indent="-342900">
              <a:buFont typeface="Symbol" panose="05050102010706020507" pitchFamily="18" charset="2"/>
              <a:buChar char=""/>
            </a:pPr>
            <a:r>
              <a:rPr lang="en-US" sz="1400" dirty="0"/>
              <a:t>Profit/km is calculated as (Price Charged-Cost of trip)/Distance Travelled </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Exploration </a:t>
            </a:r>
          </a:p>
        </p:txBody>
      </p:sp>
    </p:spTree>
    <p:extLst>
      <p:ext uri="{BB962C8B-B14F-4D97-AF65-F5344CB8AC3E}">
        <p14:creationId xmlns:p14="http://schemas.microsoft.com/office/powerpoint/2010/main" val="279374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7"/>
            <a:ext cx="7374294" cy="4541539"/>
          </a:xfrm>
        </p:spPr>
        <p:txBody>
          <a:bodyPr>
            <a:normAutofit/>
          </a:bodyPr>
          <a:lstStyle/>
          <a:p>
            <a:pPr>
              <a:lnSpc>
                <a:spcPct val="100000"/>
              </a:lnSpc>
              <a:spcAft>
                <a:spcPts val="600"/>
              </a:spcAft>
            </a:pPr>
            <a:r>
              <a:rPr lang="en-US" sz="1800" dirty="0"/>
              <a:t>Looking at the Profit/km statistics for the two companies, we can see that for both male and female customers, Yellow cab is clearly more profitable compared to Pink cab. Male customers are slightly more profitable for Yellow cabs but its insignificant.</a:t>
            </a:r>
          </a:p>
          <a:p>
            <a:pPr>
              <a:spcBef>
                <a:spcPts val="1800"/>
              </a:spcBef>
            </a:pPr>
            <a:r>
              <a:rPr lang="en-US" sz="1800" dirty="0"/>
              <a:t>Another important observation here is that more cab users make payments by card rather than cash. There is scope for utilizing this information to incentivize card usage as more people are leaning towards that payment mode.</a:t>
            </a:r>
          </a:p>
          <a:p>
            <a:pPr>
              <a:spcBef>
                <a:spcPts val="1800"/>
              </a:spcBef>
            </a:pPr>
            <a:r>
              <a:rPr lang="en-US" sz="1800" dirty="0"/>
              <a:t>Cities like Washington DC, Boston and Los Angeles have the highest cab users to population ratio. These are the 3 cities which have a higher number of cab users and taxis are an important form of transport. Thus the firm should target these cities to establish themselves in the cab market.</a:t>
            </a:r>
          </a:p>
          <a:p>
            <a:pPr>
              <a:spcBef>
                <a:spcPts val="1800"/>
              </a:spcBef>
            </a:pPr>
            <a:endParaRPr lang="en-US" sz="1800" dirty="0"/>
          </a:p>
          <a:p>
            <a:endParaRPr lang="en-US" sz="1800" dirty="0"/>
          </a:p>
          <a:p>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9331"/>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 Summary Statistics</a:t>
            </a:r>
          </a:p>
        </p:txBody>
      </p:sp>
      <p:pic>
        <p:nvPicPr>
          <p:cNvPr id="5" name="Picture 4">
            <a:extLst>
              <a:ext uri="{FF2B5EF4-FFF2-40B4-BE49-F238E27FC236}">
                <a16:creationId xmlns:a16="http://schemas.microsoft.com/office/drawing/2014/main" id="{5935517C-9089-40AC-AB5E-14A64D224629}"/>
              </a:ext>
            </a:extLst>
          </p:cNvPr>
          <p:cNvPicPr>
            <a:picLocks noChangeAspect="1"/>
          </p:cNvPicPr>
          <p:nvPr/>
        </p:nvPicPr>
        <p:blipFill>
          <a:blip r:embed="rId2"/>
          <a:stretch>
            <a:fillRect/>
          </a:stretch>
        </p:blipFill>
        <p:spPr>
          <a:xfrm>
            <a:off x="8494456" y="52827"/>
            <a:ext cx="5557441" cy="2748281"/>
          </a:xfrm>
          <a:prstGeom prst="rect">
            <a:avLst/>
          </a:prstGeom>
        </p:spPr>
      </p:pic>
      <p:pic>
        <p:nvPicPr>
          <p:cNvPr id="8" name="Picture 7">
            <a:extLst>
              <a:ext uri="{FF2B5EF4-FFF2-40B4-BE49-F238E27FC236}">
                <a16:creationId xmlns:a16="http://schemas.microsoft.com/office/drawing/2014/main" id="{FD5EFACD-B1EB-4B11-A283-D25BCDF176DD}"/>
              </a:ext>
            </a:extLst>
          </p:cNvPr>
          <p:cNvPicPr>
            <a:picLocks noChangeAspect="1"/>
          </p:cNvPicPr>
          <p:nvPr/>
        </p:nvPicPr>
        <p:blipFill>
          <a:blip r:embed="rId3"/>
          <a:stretch>
            <a:fillRect/>
          </a:stretch>
        </p:blipFill>
        <p:spPr>
          <a:xfrm>
            <a:off x="8423225" y="3005218"/>
            <a:ext cx="3718945" cy="1288025"/>
          </a:xfrm>
          <a:prstGeom prst="rect">
            <a:avLst/>
          </a:prstGeom>
        </p:spPr>
      </p:pic>
      <p:pic>
        <p:nvPicPr>
          <p:cNvPr id="10" name="Picture 9">
            <a:extLst>
              <a:ext uri="{FF2B5EF4-FFF2-40B4-BE49-F238E27FC236}">
                <a16:creationId xmlns:a16="http://schemas.microsoft.com/office/drawing/2014/main" id="{D0551C3F-DC67-4712-9CAB-68FFE887F6A4}"/>
              </a:ext>
            </a:extLst>
          </p:cNvPr>
          <p:cNvPicPr>
            <a:picLocks noChangeAspect="1"/>
          </p:cNvPicPr>
          <p:nvPr/>
        </p:nvPicPr>
        <p:blipFill>
          <a:blip r:embed="rId4"/>
          <a:stretch>
            <a:fillRect/>
          </a:stretch>
        </p:blipFill>
        <p:spPr>
          <a:xfrm>
            <a:off x="8423225" y="4293244"/>
            <a:ext cx="3146734" cy="2558838"/>
          </a:xfrm>
          <a:prstGeom prst="rect">
            <a:avLst/>
          </a:prstGeom>
        </p:spPr>
      </p:pic>
    </p:spTree>
    <p:extLst>
      <p:ext uri="{BB962C8B-B14F-4D97-AF65-F5344CB8AC3E}">
        <p14:creationId xmlns:p14="http://schemas.microsoft.com/office/powerpoint/2010/main" val="204487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7"/>
            <a:ext cx="3380792" cy="4634845"/>
          </a:xfrm>
        </p:spPr>
        <p:txBody>
          <a:bodyPr>
            <a:normAutofit lnSpcReduction="10000"/>
          </a:bodyPr>
          <a:lstStyle/>
          <a:p>
            <a:r>
              <a:rPr lang="en-US" sz="1800" dirty="0"/>
              <a:t>Observing the days of the week, we can see that Yellow Cab has the more profitable rides compared to Pink Cab. Another thing we can observe here is that the actual number of rides is much higher for Yellow cab.</a:t>
            </a:r>
          </a:p>
          <a:p>
            <a:r>
              <a:rPr lang="en-US" sz="1800" dirty="0"/>
              <a:t>The days with the most profitable rides are Friday, Sunday and Saturday. The reasons for that could be that longer rides and longer waiting times occur more frequently on weekends. Monday, Tuesday and Wednesday are the least profitable. Even the number of rides are less on these days.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Graphical Analysis I</a:t>
            </a:r>
          </a:p>
        </p:txBody>
      </p:sp>
      <p:pic>
        <p:nvPicPr>
          <p:cNvPr id="7" name="Content Placeholder 4">
            <a:extLst>
              <a:ext uri="{FF2B5EF4-FFF2-40B4-BE49-F238E27FC236}">
                <a16:creationId xmlns:a16="http://schemas.microsoft.com/office/drawing/2014/main" id="{46789BB4-84C6-4DA6-B821-FF7FCF760E83}"/>
              </a:ext>
            </a:extLst>
          </p:cNvPr>
          <p:cNvPicPr>
            <a:picLocks noChangeAspect="1"/>
          </p:cNvPicPr>
          <p:nvPr/>
        </p:nvPicPr>
        <p:blipFill>
          <a:blip r:embed="rId2"/>
          <a:stretch>
            <a:fillRect/>
          </a:stretch>
        </p:blipFill>
        <p:spPr>
          <a:xfrm>
            <a:off x="6096000" y="1812608"/>
            <a:ext cx="6017865" cy="3701835"/>
          </a:xfrm>
          <a:prstGeom prst="rect">
            <a:avLst/>
          </a:prstGeom>
        </p:spPr>
      </p:pic>
      <p:pic>
        <p:nvPicPr>
          <p:cNvPr id="11" name="Picture 10">
            <a:extLst>
              <a:ext uri="{FF2B5EF4-FFF2-40B4-BE49-F238E27FC236}">
                <a16:creationId xmlns:a16="http://schemas.microsoft.com/office/drawing/2014/main" id="{DB67B53F-3AD7-47E2-879D-E249C6E2F42C}"/>
              </a:ext>
            </a:extLst>
          </p:cNvPr>
          <p:cNvPicPr>
            <a:picLocks noChangeAspect="1"/>
          </p:cNvPicPr>
          <p:nvPr/>
        </p:nvPicPr>
        <p:blipFill>
          <a:blip r:embed="rId3"/>
          <a:stretch>
            <a:fillRect/>
          </a:stretch>
        </p:blipFill>
        <p:spPr>
          <a:xfrm>
            <a:off x="4142792" y="2567296"/>
            <a:ext cx="2220686" cy="2192458"/>
          </a:xfrm>
          <a:prstGeom prst="rect">
            <a:avLst/>
          </a:prstGeom>
        </p:spPr>
      </p:pic>
    </p:spTree>
    <p:extLst>
      <p:ext uri="{BB962C8B-B14F-4D97-AF65-F5344CB8AC3E}">
        <p14:creationId xmlns:p14="http://schemas.microsoft.com/office/powerpoint/2010/main" val="93766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1999" y="1812608"/>
            <a:ext cx="3903307" cy="4466894"/>
          </a:xfrm>
        </p:spPr>
        <p:txBody>
          <a:bodyPr>
            <a:normAutofit/>
          </a:bodyPr>
          <a:lstStyle/>
          <a:p>
            <a:r>
              <a:rPr lang="en-US" sz="1800" dirty="0"/>
              <a:t>The months of April and May seem to be the most profitable, maybe due to taxis being hired for day trips. Even tourism would be at it’s peak during these months in most US cities.</a:t>
            </a:r>
          </a:p>
          <a:p>
            <a:r>
              <a:rPr lang="en-US" sz="1800" dirty="0"/>
              <a:t>Pink cab is again shaded by Yellow cab and doesn’t show any time period where it might be more popular than its counterpart.</a:t>
            </a:r>
          </a:p>
          <a:p>
            <a:r>
              <a:rPr lang="en-US" sz="1800" dirty="0"/>
              <a:t>The winter months are where the taxi services become more popular. Due to extreme cold in most major US cities, taxi services being used more often makes a lot of sense.</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Graphical Analysis II</a:t>
            </a:r>
          </a:p>
        </p:txBody>
      </p:sp>
      <p:pic>
        <p:nvPicPr>
          <p:cNvPr id="5" name="Picture 4">
            <a:extLst>
              <a:ext uri="{FF2B5EF4-FFF2-40B4-BE49-F238E27FC236}">
                <a16:creationId xmlns:a16="http://schemas.microsoft.com/office/drawing/2014/main" id="{6B0EBFB8-3E17-4BD9-B10A-3868DCB608C4}"/>
              </a:ext>
            </a:extLst>
          </p:cNvPr>
          <p:cNvPicPr>
            <a:picLocks noChangeAspect="1"/>
          </p:cNvPicPr>
          <p:nvPr/>
        </p:nvPicPr>
        <p:blipFill>
          <a:blip r:embed="rId2"/>
          <a:stretch>
            <a:fillRect/>
          </a:stretch>
        </p:blipFill>
        <p:spPr>
          <a:xfrm>
            <a:off x="7007491" y="1645512"/>
            <a:ext cx="5184509" cy="3918204"/>
          </a:xfrm>
          <a:prstGeom prst="rect">
            <a:avLst/>
          </a:prstGeom>
        </p:spPr>
      </p:pic>
      <p:pic>
        <p:nvPicPr>
          <p:cNvPr id="11" name="Picture 10">
            <a:extLst>
              <a:ext uri="{FF2B5EF4-FFF2-40B4-BE49-F238E27FC236}">
                <a16:creationId xmlns:a16="http://schemas.microsoft.com/office/drawing/2014/main" id="{86A88464-9B68-425F-8FCC-7FF8332CDDC3}"/>
              </a:ext>
            </a:extLst>
          </p:cNvPr>
          <p:cNvPicPr>
            <a:picLocks noChangeAspect="1"/>
          </p:cNvPicPr>
          <p:nvPr/>
        </p:nvPicPr>
        <p:blipFill>
          <a:blip r:embed="rId3"/>
          <a:stretch>
            <a:fillRect/>
          </a:stretch>
        </p:blipFill>
        <p:spPr>
          <a:xfrm>
            <a:off x="4907177" y="1516553"/>
            <a:ext cx="2377646" cy="4176122"/>
          </a:xfrm>
          <a:prstGeom prst="rect">
            <a:avLst/>
          </a:prstGeom>
        </p:spPr>
      </p:pic>
    </p:spTree>
    <p:extLst>
      <p:ext uri="{BB962C8B-B14F-4D97-AF65-F5344CB8AC3E}">
        <p14:creationId xmlns:p14="http://schemas.microsoft.com/office/powerpoint/2010/main" val="14795713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355</TotalTime>
  <Words>1478</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Calibri Light</vt:lpstr>
      <vt:lpstr>Symbol</vt:lpstr>
      <vt:lpstr>Office Theme</vt:lpstr>
      <vt:lpstr>1_Office Theme</vt:lpstr>
      <vt:lpstr>PowerPoint Presentation</vt:lpstr>
      <vt:lpstr>   Agenda</vt:lpstr>
      <vt:lpstr>Problem Statement</vt:lpstr>
      <vt:lpstr>Understanding the Data</vt:lpstr>
      <vt:lpstr>Merging for the Master dataset</vt:lpstr>
      <vt:lpstr>Data Exploration </vt:lpstr>
      <vt:lpstr> Summary Statistics</vt:lpstr>
      <vt:lpstr>Graphical Analysis I</vt:lpstr>
      <vt:lpstr>Graphical Analysis II</vt:lpstr>
      <vt:lpstr>Graphical Analysis III</vt:lpstr>
      <vt:lpstr>Graphical Analysis IV</vt:lpstr>
      <vt:lpstr>Graphical Analysis VII</vt:lpstr>
      <vt:lpstr>Graphical Analysis VI</vt:lpstr>
      <vt:lpstr>Observations and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amshumann singh</dc:creator>
  <cp:lastModifiedBy>amshumann singh</cp:lastModifiedBy>
  <cp:revision>15</cp:revision>
  <dcterms:created xsi:type="dcterms:W3CDTF">2021-07-26T19:18:27Z</dcterms:created>
  <dcterms:modified xsi:type="dcterms:W3CDTF">2021-08-02T15:57:51Z</dcterms:modified>
</cp:coreProperties>
</file>