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2" r:id="rId4"/>
    <p:sldId id="259" r:id="rId5"/>
    <p:sldId id="260" r:id="rId6"/>
    <p:sldId id="263" r:id="rId7"/>
    <p:sldId id="261" r:id="rId8"/>
    <p:sldId id="264" r:id="rId9"/>
    <p:sldId id="265" r:id="rId10"/>
    <p:sldId id="267" r:id="rId11"/>
    <p:sldId id="266" r:id="rId12"/>
    <p:sldId id="269" r:id="rId13"/>
    <p:sldId id="268" r:id="rId14"/>
    <p:sldId id="270" r:id="rId15"/>
    <p:sldId id="271" r:id="rId16"/>
    <p:sldId id="275" r:id="rId17"/>
    <p:sldId id="277" r:id="rId18"/>
    <p:sldId id="274" r:id="rId19"/>
    <p:sldId id="276" r:id="rId20"/>
    <p:sldId id="25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1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A9D5-BBA3-4980-9B5F-58AC77813A85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here to edit the master text style</a:t>
            </a:r>
          </a:p>
          <a:p>
            <a:pPr lvl="1"/>
            <a:r>
              <a:rPr lang="zh-CN" altLang="en-US"/>
              <a:t>Grade 2</a:t>
            </a:r>
          </a:p>
          <a:p>
            <a:pPr lvl="2"/>
            <a:r>
              <a:rPr lang="zh-CN" altLang="en-US"/>
              <a:t>Grade 3</a:t>
            </a:r>
          </a:p>
          <a:p>
            <a:pPr lvl="3"/>
            <a:r>
              <a:rPr lang="zh-CN" altLang="en-US"/>
              <a:t>Level 4</a:t>
            </a:r>
          </a:p>
          <a:p>
            <a:pPr lvl="4"/>
            <a:r>
              <a:rPr lang="zh-CN" altLang="en-US"/>
              <a:t>Grade 5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B9B7-7DC3-4555-A5E7-C98F109A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8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1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Papalexi </a:t>
            </a:r>
            <a:r>
              <a:rPr lang="en-US" altLang="zh-CN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E and </a:t>
            </a:r>
            <a:r>
              <a:rPr lang="en-US" altLang="zh-CN" b="0" i="1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Satija </a:t>
            </a:r>
            <a:r>
              <a:rPr lang="en-US" altLang="zh-CN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R. Single-cell RNA sequencing to explore immune cell heterogeneity, Nature Reviews Immunology 2018 (https://doi.org/10.1038/ nri.2017.76)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B9B7-7DC3-4555-A5E7-C98F109A97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8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B9B7-7DC3-4555-A5E7-C98F109A97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8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https://www.cnblogs.com/sakura-d/p/10938528.html</a:t>
            </a:r>
          </a:p>
          <a:p>
            <a:r>
              <a:rPr lang="en-US" altLang="zh-CN" dirty="0"/>
              <a:t>https://www.runoob.com/r/r-string.html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B9B7-7DC3-4555-A5E7-C98F109A97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5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B9B7-7DC3-4555-A5E7-C98F109A97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0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22A30-DA11-7CBA-1C99-97746F98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0D92F-0710-DBC8-4766-249702C7E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AA5F-5D8E-8EED-050C-AAEED361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A99A2-813C-0EC0-9598-DDFD98B1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FBEAC-BA82-9C7A-5CF6-1B328FC0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1637-25E1-E68D-2C91-03BBB881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6C5A1-6421-69D8-08CD-7A39A5B2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6114D-67AF-8982-C798-8CBB616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0CBC-F7CE-3CFD-0F96-F31AAD88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060DA-4EDC-B788-5F35-7A4E1D2D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5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C739B-B781-5475-6F88-D664B9764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794DC-83F5-DEBC-3392-92DA21BC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C7D2C-2A99-090B-C665-A812BB6A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1704E-7B97-E3A4-9989-46721DB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5687B-7140-72AC-E912-2300F34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3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BDF00-095B-6346-EFA4-B1BFF75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74FDF-E88E-595A-1020-41F33E0E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19BE-3AAB-108B-696E-0C8BD0AF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3F87C-11EB-FC9A-E065-44AF0425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CC23A-8394-685D-0120-E0F46A750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395" cy="115239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871D8C-445C-AF79-3BBC-7C412F5F0E1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52395"/>
            <a:ext cx="11353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7877AFDC-A292-EB96-5B12-9270F8F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91" y="275432"/>
            <a:ext cx="10515600" cy="78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0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32F6-5B14-4F79-B380-17466AE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7F4DB-A5CF-B936-8D4A-D5498513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90DE9-0613-18D4-254E-3095609F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D9B97-2200-661F-5152-00056364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3076B-A446-B0BF-3765-3E60489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E4B1-7822-D7A3-2001-33EF0ADF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37A91-1FC4-EF31-A403-A1367467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4A53C-4786-DF53-271A-D39F891A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51095-7342-7643-1C93-9BACE2CF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F2FB5-5C2A-712C-3ED2-97C560F7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51874-858D-CB97-7BC6-9B5DE7D5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6B5F-8333-ADD0-045F-C93BF1FE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0C992-5EC4-B0CB-2A62-9C8ED388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D6D56-3540-A405-2651-C369D297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1526CD-9F51-939B-0053-0B622572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12BDF6-329A-3714-3278-52FE93698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4C9BD8-572E-8499-1637-CA4AE4D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5DC53-3EDB-F521-140F-1059947A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3D93-D426-8C9E-0D89-D73B76D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6B9D-5B0B-B6E7-F13A-C1011C92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93595-A222-73A2-7826-9EC1EAC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507434-7F35-EAF1-2DA2-80D4D616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3936F-AD95-4213-D0EB-7B5092D0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5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A2674-D250-C066-5592-31944475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42EEC-1F20-E668-C05B-F0B59702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03964-9C7C-1739-EB3E-E85846C7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8A25-9D1C-7651-9B9C-8D8341FA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68A7F-6F0C-58FC-42F8-25393710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1D3E5-E0D6-C119-239C-1A64D56A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164E0-8922-023A-4B5F-2B8AFE4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180E1-51E9-D034-2448-F40328C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FBED1-558F-A346-F25F-1C760ECB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1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A7DF-DFDC-1802-76BA-D09AB697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E56278-9856-96AC-8BCD-2DAA0D8D4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1BC53-5E8F-3A2B-AA16-BA6FBFD5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2DB8-49F3-CF41-27D2-46E70A9D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4D6CA-C651-C6CD-FAFC-5368CAB5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5F9B0-3421-35A6-57C2-ACBD27B8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0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F3288-A4FE-CEF1-27B0-3E2A44D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here to edit the master header style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94C9A-B11E-F5F2-79F0-3C89F9FE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here to edit the master text style</a:t>
            </a:r>
          </a:p>
          <a:p>
            <a:pPr lvl="1"/>
            <a:r>
              <a:rPr lang="zh-CN" altLang="en-US"/>
              <a:t>Grade 2</a:t>
            </a:r>
          </a:p>
          <a:p>
            <a:pPr lvl="2"/>
            <a:r>
              <a:rPr lang="zh-CN" altLang="en-US"/>
              <a:t>Grade 3</a:t>
            </a:r>
          </a:p>
          <a:p>
            <a:pPr lvl="3"/>
            <a:r>
              <a:rPr lang="zh-CN" altLang="en-US"/>
              <a:t>Level 4</a:t>
            </a:r>
          </a:p>
          <a:p>
            <a:pPr lvl="4"/>
            <a:r>
              <a:rPr lang="zh-CN" altLang="en-US"/>
              <a:t>Grade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60030-A9AE-B8C1-7D9B-4931FD066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A027-DA94-D0CE-631B-EDD026D72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5F3FE-9D91-48BC-3E93-85C47A98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cviz.co/gettingstarted.html#make-your-first-figure" TargetMode="External"/><Relationship Id="rId2" Type="http://schemas.openxmlformats.org/officeDocument/2006/relationships/hyperlink" Target="https://r-graph-gallery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bioconductor.org/packages/release/BiocViews.html#___Softwar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genomics-r-intr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.co.nz/tidy-dat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F42D9-F35B-CF72-0FEF-471A2E676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 programming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23149-5724-EDB2-9A8B-B96A5C769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8758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25904B-57D6-30E9-1116-E28F8A7E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796"/>
            <a:ext cx="10515600" cy="513096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S</a:t>
            </a:r>
            <a:r>
              <a:rPr lang="zh-CN" altLang="en-US" dirty="0"/>
              <a:t>ubset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subset(</a:t>
            </a:r>
            <a:r>
              <a:rPr lang="en-US" altLang="zh-CN" dirty="0" err="1"/>
              <a:t>snp_info,</a:t>
            </a:r>
            <a:r>
              <a:rPr lang="en-US" altLang="zh-CN" dirty="0"/>
              <a:t>Symbol=="</a:t>
            </a:r>
            <a:r>
              <a:rPr lang="pt-BR" altLang="zh-CN" dirty="0"/>
              <a:t>OXTR</a:t>
            </a:r>
            <a:r>
              <a:rPr lang="en-US" altLang="zh-CN" dirty="0"/>
              <a:t>")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head(GSE100797_ </a:t>
            </a:r>
            <a:r>
              <a:rPr lang="en-US" altLang="zh-CN" dirty="0" err="1"/>
              <a:t>ProcessedData</a:t>
            </a:r>
            <a:r>
              <a:rPr lang="en-US" altLang="zh-CN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tail(GSE100797_ </a:t>
            </a:r>
            <a:r>
              <a:rPr lang="en-US" altLang="zh-CN" dirty="0" err="1"/>
              <a:t>ProcessedData</a:t>
            </a:r>
            <a:r>
              <a:rPr lang="en-US" altLang="zh-CN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snp_info$Symbol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snp_info</a:t>
            </a:r>
            <a:r>
              <a:rPr lang="en-US" altLang="zh-CN" dirty="0"/>
              <a:t>[snp_info$Symbol=="</a:t>
            </a:r>
            <a:r>
              <a:rPr lang="pt-BR" altLang="zh-CN" dirty="0"/>
              <a:t>OXTR</a:t>
            </a:r>
            <a:r>
              <a:rPr lang="en-US" altLang="zh-CN" dirty="0"/>
              <a:t>",]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Other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str()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summary()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Sort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order()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sort()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max()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min()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Save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write.csv(GSE100797_ </a:t>
            </a:r>
            <a:r>
              <a:rPr lang="en-US" altLang="zh-CN" dirty="0" err="1"/>
              <a:t>ProcessedData</a:t>
            </a:r>
            <a:r>
              <a:rPr lang="en-US" altLang="zh-CN" dirty="0"/>
              <a:t>, file = "F:/data/SRR2584863_variants.csv",</a:t>
            </a:r>
            <a:r>
              <a:rPr lang="en-US" altLang="zh-CN" dirty="0" err="1"/>
              <a:t>header=T,</a:t>
            </a:r>
            <a:r>
              <a:rPr lang="en-US" altLang="zh-CN" dirty="0"/>
              <a:t>sep="\t ")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write.table</a:t>
            </a:r>
            <a:r>
              <a:rPr lang="en-US" altLang="zh-CN" dirty="0"/>
              <a:t>(GSE100797_ </a:t>
            </a:r>
            <a:r>
              <a:rPr lang="en-US" altLang="zh-CN" dirty="0" err="1"/>
              <a:t>ProcessedData</a:t>
            </a:r>
            <a:r>
              <a:rPr lang="en-US" altLang="zh-CN" dirty="0"/>
              <a:t>, file = "F:/data/SRR2584863_variants.txt",</a:t>
            </a:r>
            <a:r>
              <a:rPr lang="en-US" altLang="zh-CN" dirty="0" err="1"/>
              <a:t>header=T,</a:t>
            </a:r>
            <a:r>
              <a:rPr lang="en-US" altLang="zh-CN" dirty="0"/>
              <a:t>sep="\t ")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7E2705-1185-A51F-4382-A6177FFA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Common Data Frame Operations</a:t>
            </a:r>
          </a:p>
        </p:txBody>
      </p:sp>
    </p:spTree>
    <p:extLst>
      <p:ext uri="{BB962C8B-B14F-4D97-AF65-F5344CB8AC3E}">
        <p14:creationId xmlns:p14="http://schemas.microsoft.com/office/powerpoint/2010/main" val="126189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9092F1-358E-3918-ACF4-893A79CC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16"/>
            <a:ext cx="10515600" cy="39230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A key property of list is that they can contain multiple types of data, not just variables of only one category. For example, a list can contain both a vector, a data frame, a single variable, or even another list.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Create </a:t>
            </a:r>
            <a:r>
              <a:rPr lang="en-US" altLang="zh-CN" dirty="0"/>
              <a:t>a </a:t>
            </a:r>
            <a:r>
              <a:rPr lang="zh-CN" altLang="en-US" dirty="0"/>
              <a:t>List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sz="1800" dirty="0"/>
              <a:t>list(Symbol = </a:t>
            </a:r>
            <a:r>
              <a:rPr lang="en-US" altLang="zh-CN" sz="1800" dirty="0" err="1"/>
              <a:t>snp_genes,refference_snp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snps,Chr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snp_chr,Pos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snp_pos</a:t>
            </a:r>
            <a:r>
              <a:rPr lang="en-US" altLang="zh-CN" sz="1800" dirty="0"/>
              <a:t>)-&gt;snp_data </a:t>
            </a:r>
          </a:p>
          <a:p>
            <a:pPr lvl="1">
              <a:lnSpc>
                <a:spcPct val="130000"/>
              </a:lnSpc>
            </a:pPr>
            <a:r>
              <a:rPr lang="en-US" altLang="zh-CN" sz="1800" dirty="0" err="1"/>
              <a:t>lapply</a:t>
            </a:r>
            <a:r>
              <a:rPr lang="en-US" altLang="zh-CN" sz="1800" dirty="0"/>
              <a:t>()</a:t>
            </a:r>
            <a:r>
              <a:rPr lang="zh-CN" altLang="en-US" sz="1800" dirty="0"/>
              <a:t>, </a:t>
            </a:r>
            <a:r>
              <a:rPr lang="en-US" altLang="zh-CN" sz="1800" dirty="0" err="1"/>
              <a:t>sapply</a:t>
            </a:r>
            <a:r>
              <a:rPr lang="en-US" altLang="zh-CN" sz="1800" dirty="0"/>
              <a:t>(), </a:t>
            </a:r>
            <a:r>
              <a:rPr lang="zh-CN" altLang="en-US" sz="1800" dirty="0"/>
              <a:t>etc.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2200" dirty="0"/>
              <a:t>Operations</a:t>
            </a:r>
            <a:endParaRPr lang="en-US" altLang="zh-CN" sz="2200" dirty="0"/>
          </a:p>
          <a:p>
            <a:pPr lvl="1">
              <a:lnSpc>
                <a:spcPct val="130000"/>
              </a:lnSpc>
            </a:pPr>
            <a:r>
              <a:rPr lang="en-US" altLang="zh-CN" sz="1800" dirty="0" err="1"/>
              <a:t>snp_data$Pos</a:t>
            </a:r>
            <a:endParaRPr lang="en-US" altLang="zh-CN" sz="1800" dirty="0"/>
          </a:p>
          <a:p>
            <a:pPr lvl="1">
              <a:lnSpc>
                <a:spcPct val="130000"/>
              </a:lnSpc>
            </a:pPr>
            <a:r>
              <a:rPr lang="en-US" altLang="zh-CN" sz="1800" dirty="0" err="1"/>
              <a:t>snp_data$Pos</a:t>
            </a:r>
            <a:r>
              <a:rPr lang="en-US" altLang="zh-CN" sz="1800" dirty="0"/>
              <a:t>[1]</a:t>
            </a:r>
          </a:p>
          <a:p>
            <a:pPr lvl="1">
              <a:lnSpc>
                <a:spcPct val="130000"/>
              </a:lnSpc>
            </a:pPr>
            <a:r>
              <a:rPr lang="en-US" altLang="zh-CN" sz="1800" dirty="0" err="1"/>
              <a:t>snp_data</a:t>
            </a:r>
            <a:r>
              <a:rPr lang="en-US" altLang="zh-CN" sz="1800" dirty="0"/>
              <a:t>[[4]]</a:t>
            </a:r>
          </a:p>
          <a:p>
            <a:pPr lvl="1">
              <a:lnSpc>
                <a:spcPct val="130000"/>
              </a:lnSpc>
            </a:pPr>
            <a:endParaRPr lang="en-US" altLang="zh-CN" sz="1800" dirty="0"/>
          </a:p>
          <a:p>
            <a:pPr lvl="1">
              <a:lnSpc>
                <a:spcPct val="130000"/>
              </a:lnSpc>
            </a:pPr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6E3E8B-91AF-5518-6D09-A915EAA7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3.4</a:t>
            </a:r>
            <a:r>
              <a:rPr lang="zh-CN" altLang="en-US" sz="4000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7409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69619D-118A-05A9-76E9-15A28CCC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9"/>
            <a:ext cx="10515600" cy="41221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Save</a:t>
            </a:r>
            <a:r>
              <a:rPr lang="zh-CN" altLang="en-US" dirty="0"/>
              <a:t> the same type of data in a two-dimensional array.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Creat</a:t>
            </a:r>
            <a:r>
              <a:rPr lang="en-US" altLang="zh-CN" dirty="0"/>
              <a:t>e an</a:t>
            </a:r>
            <a:r>
              <a:rPr lang="zh-CN" altLang="en-US" dirty="0"/>
              <a:t> array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rbeta</a:t>
            </a:r>
            <a:r>
              <a:rPr lang="en-US" altLang="zh-CN" dirty="0"/>
              <a:t>(200,shape1=20,shape2=35)</a:t>
            </a:r>
            <a:r>
              <a:rPr lang="en-US" altLang="zh-CN" dirty="0" err="1"/>
              <a:t>*1000-&gt;expd</a:t>
            </a:r>
            <a:r>
              <a:rPr lang="en-US" altLang="zh-CN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matrix(</a:t>
            </a:r>
            <a:r>
              <a:rPr lang="en-US" altLang="zh-CN" dirty="0" err="1"/>
              <a:t>expd,</a:t>
            </a:r>
            <a:r>
              <a:rPr lang="en-US" altLang="zh-CN" dirty="0"/>
              <a:t>nrow=10,byrow=T)</a:t>
            </a:r>
            <a:r>
              <a:rPr lang="en-US" altLang="zh-CN" dirty="0" err="1"/>
              <a:t>-&gt;exp_matrix</a:t>
            </a:r>
            <a:r>
              <a:rPr lang="en-US" altLang="zh-CN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paste("sample",1:10,sep="")</a:t>
            </a:r>
            <a:r>
              <a:rPr lang="en-US" altLang="zh-CN" dirty="0" err="1"/>
              <a:t>-&gt;rownames</a:t>
            </a:r>
            <a:r>
              <a:rPr lang="en-US" altLang="zh-CN" dirty="0"/>
              <a:t>(</a:t>
            </a:r>
            <a:r>
              <a:rPr lang="en-US" altLang="zh-CN" dirty="0" err="1"/>
              <a:t>exp_matrix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paste("gene",1:20,sep="")-&gt; </a:t>
            </a:r>
            <a:r>
              <a:rPr lang="en-US" altLang="zh-CN" dirty="0" err="1"/>
              <a:t>colnames</a:t>
            </a:r>
            <a:r>
              <a:rPr lang="en-US" altLang="zh-CN" dirty="0"/>
              <a:t>(</a:t>
            </a:r>
            <a:r>
              <a:rPr lang="en-US" altLang="zh-CN" dirty="0" err="1"/>
              <a:t>exp_matrix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Common operations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dim()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exp_matrix</a:t>
            </a:r>
            <a:r>
              <a:rPr lang="en-US" altLang="zh-CN" dirty="0"/>
              <a:t>[1:2,]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exp_matrix</a:t>
            </a:r>
            <a:r>
              <a:rPr lang="en-US" altLang="zh-CN" dirty="0"/>
              <a:t>[,1:5]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apply()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82167C-E549-9B96-9792-03156A9C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3.5</a:t>
            </a:r>
            <a:r>
              <a:rPr lang="zh-CN" altLang="en-US" sz="4000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132967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3E6914-203A-9D09-80ED-4987F0D7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253"/>
            <a:ext cx="10515600" cy="30037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Factors </a:t>
            </a:r>
            <a:r>
              <a:rPr lang="zh-CN" altLang="en-US" sz="2000" dirty="0"/>
              <a:t>(factors) are vectors that are used exclusively for categorical data. In statistical applications, categorical variables and continuous variables are treated </a:t>
            </a:r>
            <a:r>
              <a:rPr lang="en-US" altLang="zh-CN" sz="2000" dirty="0"/>
              <a:t>in </a:t>
            </a:r>
            <a:r>
              <a:rPr lang="zh-CN" altLang="en-US" sz="2000" dirty="0"/>
              <a:t>different </a:t>
            </a:r>
            <a:r>
              <a:rPr lang="en-US" altLang="zh-CN" sz="2000" dirty="0"/>
              <a:t>ways</a:t>
            </a:r>
            <a:r>
              <a:rPr lang="zh-CN" altLang="en-US" sz="2000" dirty="0"/>
              <a:t>.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It is usually applied when </a:t>
            </a:r>
            <a:r>
              <a:rPr lang="en-US" altLang="zh-CN" sz="2000" dirty="0"/>
              <a:t>plotting</a:t>
            </a:r>
            <a:r>
              <a:rPr lang="zh-CN" altLang="en-US" sz="2000" dirty="0"/>
              <a:t>, and is used to display in the desired order, for example, a box</a:t>
            </a:r>
            <a:r>
              <a:rPr lang="en-US" altLang="zh-CN" sz="2000" dirty="0"/>
              <a:t>plot </a:t>
            </a:r>
            <a:r>
              <a:rPr lang="zh-CN" altLang="en-US" sz="2000" dirty="0"/>
              <a:t>expects to follow the order of male and female, you can set the gender variable to </a:t>
            </a:r>
            <a:r>
              <a:rPr lang="en-US" altLang="zh-CN" sz="2000" dirty="0"/>
              <a:t>factor </a:t>
            </a:r>
            <a:r>
              <a:rPr lang="zh-CN" altLang="en-US" sz="2000" dirty="0"/>
              <a:t>type and specify the </a:t>
            </a:r>
            <a:r>
              <a:rPr lang="en-US" altLang="zh-CN" sz="2000" dirty="0"/>
              <a:t>levels </a:t>
            </a:r>
            <a:r>
              <a:rPr lang="zh-CN" altLang="en-US" sz="2000" dirty="0"/>
              <a:t>as </a:t>
            </a:r>
            <a:r>
              <a:rPr lang="en-US" altLang="zh-CN" sz="2000" dirty="0"/>
              <a:t>male </a:t>
            </a:r>
            <a:r>
              <a:rPr lang="zh-CN" altLang="en-US" sz="2000" dirty="0"/>
              <a:t>and </a:t>
            </a:r>
            <a:r>
              <a:rPr lang="en-US" altLang="zh-CN" sz="2000" dirty="0"/>
              <a:t>female.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95C707-8F8E-9A4F-542B-CFAF9515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3.6</a:t>
            </a:r>
            <a:r>
              <a:rPr lang="zh-CN" altLang="en-US" dirty="0"/>
              <a:t> Factor</a:t>
            </a:r>
          </a:p>
        </p:txBody>
      </p:sp>
    </p:spTree>
    <p:extLst>
      <p:ext uri="{BB962C8B-B14F-4D97-AF65-F5344CB8AC3E}">
        <p14:creationId xmlns:p14="http://schemas.microsoft.com/office/powerpoint/2010/main" val="234817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F2AA80-4ECA-5DC9-43C3-001A8F7A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Circulation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for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while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repeat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break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next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Conditions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if, if...else...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err="1"/>
              <a:t>ifelse</a:t>
            </a:r>
            <a:r>
              <a:rPr lang="en-US" altLang="zh-CN" sz="1800" dirty="0"/>
              <a:t>()</a:t>
            </a:r>
          </a:p>
          <a:p>
            <a:pPr lvl="1">
              <a:lnSpc>
                <a:spcPct val="120000"/>
              </a:lnSpc>
            </a:pPr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69D29F-5866-68D5-7E7E-E607D48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60973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57DE49-D4D1-8E27-7DB3-657DADE6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28"/>
            <a:ext cx="10515600" cy="522604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The operations for a s</a:t>
            </a:r>
            <a:r>
              <a:rPr lang="zh-CN" altLang="en-US" dirty="0"/>
              <a:t>tring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is </a:t>
            </a:r>
            <a:r>
              <a:rPr lang="zh-CN" altLang="en-US" dirty="0"/>
              <a:t>mainly splitting, splicing, replacing, taking subsets, etc.</a:t>
            </a:r>
            <a:endParaRPr lang="en-US" altLang="zh-CN" dirty="0"/>
          </a:p>
          <a:p>
            <a:r>
              <a:rPr lang="en-US" altLang="zh-CN" dirty="0"/>
              <a:t>split</a:t>
            </a:r>
          </a:p>
          <a:p>
            <a:pPr lvl="1"/>
            <a:r>
              <a:rPr lang="en-US" altLang="zh-CN" dirty="0" err="1"/>
              <a:t>strsplit</a:t>
            </a:r>
            <a:r>
              <a:rPr lang="en-US" altLang="zh-CN" dirty="0"/>
              <a:t>(x, split, fixed = FALSE, </a:t>
            </a:r>
            <a:r>
              <a:rPr lang="en-US" altLang="zh-CN" dirty="0" err="1"/>
              <a:t>perl </a:t>
            </a:r>
            <a:r>
              <a:rPr lang="en-US" altLang="zh-CN" dirty="0"/>
              <a:t>= FALSE, </a:t>
            </a:r>
            <a:r>
              <a:rPr lang="en-US" altLang="zh-CN" dirty="0" err="1"/>
              <a:t>useBytes </a:t>
            </a:r>
            <a:r>
              <a:rPr lang="en-US" altLang="zh-CN" dirty="0"/>
              <a:t>= FALSE)</a:t>
            </a:r>
          </a:p>
          <a:p>
            <a:r>
              <a:rPr lang="en-US" altLang="zh-CN" dirty="0"/>
              <a:t>Combine </a:t>
            </a:r>
          </a:p>
          <a:p>
            <a:pPr lvl="1"/>
            <a:r>
              <a:rPr lang="it-IT" altLang="zh-CN" dirty="0"/>
              <a:t>paste (... , sep = " ", collapse = NULL)</a:t>
            </a:r>
          </a:p>
          <a:p>
            <a:pPr lvl="1"/>
            <a:r>
              <a:rPr lang="it-IT" altLang="zh-CN" dirty="0"/>
              <a:t>paste0(... , collapse = NULL)</a:t>
            </a:r>
          </a:p>
          <a:p>
            <a:r>
              <a:rPr lang="zh-CN" altLang="en-US" dirty="0"/>
              <a:t>Replacement</a:t>
            </a:r>
            <a:endParaRPr lang="en-US" altLang="zh-CN" dirty="0"/>
          </a:p>
          <a:p>
            <a:pPr lvl="1"/>
            <a:r>
              <a:rPr lang="en-US" altLang="zh-CN" dirty="0" err="1"/>
              <a:t>chartr</a:t>
            </a:r>
            <a:r>
              <a:rPr lang="en-US" altLang="zh-CN" dirty="0"/>
              <a:t>(old = "</a:t>
            </a:r>
            <a:r>
              <a:rPr lang="en-US" altLang="zh-CN" dirty="0" err="1"/>
              <a:t>a",new </a:t>
            </a:r>
            <a:r>
              <a:rPr lang="en-US" altLang="zh-CN" dirty="0"/>
              <a:t>= "</a:t>
            </a:r>
            <a:r>
              <a:rPr lang="en-US" altLang="zh-CN" dirty="0" err="1"/>
              <a:t>c",c</a:t>
            </a:r>
            <a:r>
              <a:rPr lang="en-US" altLang="zh-CN" dirty="0"/>
              <a:t>("a123", "a15", "a23"))</a:t>
            </a:r>
          </a:p>
          <a:p>
            <a:pPr lvl="1"/>
            <a:r>
              <a:rPr lang="en-US" altLang="zh-CN" dirty="0"/>
              <a:t>sub(" +$", " 12:00", "Now is the time ")</a:t>
            </a:r>
          </a:p>
          <a:p>
            <a:pPr lvl="1"/>
            <a:r>
              <a:rPr lang="en-US" altLang="zh-CN" dirty="0" err="1"/>
              <a:t>gsub</a:t>
            </a:r>
            <a:r>
              <a:rPr lang="en-US" altLang="zh-CN" dirty="0"/>
              <a:t>(pattern = "</a:t>
            </a:r>
            <a:r>
              <a:rPr lang="en-US" altLang="zh-CN" dirty="0" err="1"/>
              <a:t>nd</a:t>
            </a:r>
            <a:r>
              <a:rPr lang="en-US" altLang="zh-CN" dirty="0"/>
              <a:t>",replacement = "</a:t>
            </a:r>
            <a:r>
              <a:rPr lang="en-US" altLang="zh-CN" dirty="0" err="1"/>
              <a:t>ND",c</a:t>
            </a:r>
            <a:r>
              <a:rPr lang="en-US" altLang="zh-CN" dirty="0"/>
              <a:t>("</a:t>
            </a:r>
            <a:r>
              <a:rPr lang="en-US" altLang="zh-CN" dirty="0" err="1"/>
              <a:t>andbndcnd</a:t>
            </a:r>
            <a:r>
              <a:rPr lang="en-US" altLang="zh-CN" dirty="0"/>
              <a:t>", "</a:t>
            </a:r>
            <a:r>
              <a:rPr lang="en-US" altLang="zh-CN" dirty="0" err="1"/>
              <a:t>sndendfund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ub</a:t>
            </a:r>
            <a:r>
              <a:rPr lang="en-US" altLang="zh-CN" dirty="0"/>
              <a:t>-string</a:t>
            </a:r>
          </a:p>
          <a:p>
            <a:pPr lvl="1"/>
            <a:r>
              <a:rPr lang="en-US" altLang="zh-CN" dirty="0" err="1"/>
              <a:t>substr</a:t>
            </a:r>
            <a:r>
              <a:rPr lang="en-US" altLang="zh-CN" dirty="0"/>
              <a:t>("</a:t>
            </a:r>
            <a:r>
              <a:rPr lang="en-US" altLang="zh-CN" dirty="0" err="1"/>
              <a:t>abcdef</a:t>
            </a:r>
            <a:r>
              <a:rPr lang="en-US" altLang="zh-CN" dirty="0"/>
              <a:t>", 2, 4)</a:t>
            </a:r>
          </a:p>
          <a:p>
            <a:pPr lvl="1"/>
            <a:r>
              <a:rPr lang="en-US" altLang="zh-CN" dirty="0" err="1"/>
              <a:t>substr</a:t>
            </a:r>
            <a:r>
              <a:rPr lang="en-US" altLang="zh-CN" dirty="0"/>
              <a:t>("</a:t>
            </a:r>
            <a:r>
              <a:rPr lang="en-US" altLang="zh-CN" dirty="0" err="1"/>
              <a:t>abcdef</a:t>
            </a:r>
            <a:r>
              <a:rPr lang="en-US" altLang="zh-CN" dirty="0"/>
              <a:t>", 1:6, 1:6)</a:t>
            </a:r>
          </a:p>
          <a:p>
            <a:r>
              <a:rPr lang="en-US" altLang="zh-CN" dirty="0"/>
              <a:t>Grep </a:t>
            </a:r>
          </a:p>
          <a:p>
            <a:pPr lvl="1"/>
            <a:r>
              <a:rPr lang="en-US" altLang="zh-CN" dirty="0"/>
              <a:t>c("apples x4", "bag of flour", "bag of sugar", "milk x2") -&gt; </a:t>
            </a:r>
            <a:r>
              <a:rPr lang="en-US" altLang="zh-CN" dirty="0" err="1"/>
              <a:t>shopping_list</a:t>
            </a:r>
            <a:endParaRPr lang="en-US" altLang="zh-CN" dirty="0"/>
          </a:p>
          <a:p>
            <a:pPr lvl="1"/>
            <a:r>
              <a:rPr lang="en-US" altLang="zh-CN" dirty="0"/>
              <a:t>grep("apple", </a:t>
            </a:r>
            <a:r>
              <a:rPr lang="en-US" altLang="zh-CN" dirty="0" err="1"/>
              <a:t>shopping_list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grepl</a:t>
            </a:r>
            <a:r>
              <a:rPr lang="en-US" altLang="zh-CN" dirty="0"/>
              <a:t>("apple",</a:t>
            </a:r>
            <a:r>
              <a:rPr lang="en-US" altLang="zh-CN" dirty="0" err="1"/>
              <a:t>shopping_list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Other operations</a:t>
            </a:r>
            <a:endParaRPr lang="en-US" altLang="zh-CN" dirty="0"/>
          </a:p>
          <a:p>
            <a:pPr lvl="1"/>
            <a:r>
              <a:rPr lang="en-US" altLang="zh-CN" dirty="0" err="1"/>
              <a:t>toupper</a:t>
            </a:r>
            <a:r>
              <a:rPr lang="en-US" altLang="zh-CN" dirty="0"/>
              <a:t>() &amp; </a:t>
            </a:r>
            <a:r>
              <a:rPr lang="en-US" altLang="zh-CN" dirty="0" err="1"/>
              <a:t>tolower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 err="1"/>
              <a:t>nchar</a:t>
            </a:r>
            <a:r>
              <a:rPr lang="en-US" altLang="zh-CN" dirty="0"/>
              <a:t>()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39AB34-448F-F5A8-21C2-12BE3378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Strin</a:t>
            </a:r>
            <a:r>
              <a:rPr lang="en-US" altLang="zh-CN" dirty="0"/>
              <a:t>g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78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18919D-4FF5-0635-816E-2DB6D909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265199"/>
            <a:ext cx="10515600" cy="1317369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https://r-graph-gallery.com/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https://socviz.co/gettingstarted.html#make-your-first-figure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D3F53D-A0CE-DFB4-0D2A-3ED583C3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Plotting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8A8AD87C-9B30-59C5-BBF6-86BD4EC79719}"/>
              </a:ext>
            </a:extLst>
          </p:cNvPr>
          <p:cNvSpPr txBox="1">
            <a:spLocks/>
          </p:cNvSpPr>
          <p:nvPr/>
        </p:nvSpPr>
        <p:spPr>
          <a:xfrm>
            <a:off x="498987" y="1437992"/>
            <a:ext cx="10515600" cy="3561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Basic </a:t>
            </a:r>
            <a:r>
              <a:rPr lang="en-US" altLang="zh-CN" dirty="0"/>
              <a:t>plot</a:t>
            </a:r>
            <a:r>
              <a:rPr lang="zh-CN" altLang="en-US" dirty="0"/>
              <a:t> commands</a:t>
            </a:r>
            <a:endParaRPr lang="en-US" altLang="zh-CN" dirty="0"/>
          </a:p>
          <a:p>
            <a:pPr lvl="1"/>
            <a:r>
              <a:rPr lang="en-US" altLang="zh-CN" dirty="0"/>
              <a:t>Plot</a:t>
            </a:r>
          </a:p>
          <a:p>
            <a:pPr lvl="1"/>
            <a:r>
              <a:rPr lang="en-US" altLang="zh-CN" dirty="0"/>
              <a:t>Hist</a:t>
            </a:r>
          </a:p>
          <a:p>
            <a:pPr lvl="1"/>
            <a:r>
              <a:rPr lang="en-US" altLang="zh-CN" dirty="0" err="1"/>
              <a:t>Barplot</a:t>
            </a:r>
            <a:endParaRPr lang="en-US" altLang="zh-CN" dirty="0"/>
          </a:p>
          <a:p>
            <a:pPr lvl="1"/>
            <a:r>
              <a:rPr lang="en-US" altLang="zh-CN" dirty="0"/>
              <a:t>Boxplot</a:t>
            </a:r>
          </a:p>
          <a:p>
            <a:pPr lvl="1"/>
            <a:r>
              <a:rPr lang="en-US" altLang="zh-CN" dirty="0"/>
              <a:t>Lines</a:t>
            </a:r>
          </a:p>
          <a:p>
            <a:pPr lvl="1"/>
            <a:r>
              <a:rPr lang="en-US" altLang="zh-CN" dirty="0"/>
              <a:t>Point</a:t>
            </a:r>
          </a:p>
          <a:p>
            <a:pPr lvl="1"/>
            <a:r>
              <a:rPr lang="en-US" altLang="zh-CN" dirty="0"/>
              <a:t>text</a:t>
            </a:r>
          </a:p>
          <a:p>
            <a:r>
              <a:rPr lang="zh-CN" altLang="en-US" dirty="0"/>
              <a:t>Graphical parameters:</a:t>
            </a:r>
            <a:endParaRPr lang="en-US" altLang="zh-CN" dirty="0"/>
          </a:p>
          <a:p>
            <a:pPr lvl="1"/>
            <a:r>
              <a:rPr lang="en-US" altLang="zh-CN" dirty="0"/>
              <a:t>Color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: </a:t>
            </a:r>
            <a:r>
              <a:rPr lang="en-US" altLang="zh-CN" dirty="0"/>
              <a:t>line type</a:t>
            </a:r>
            <a:r>
              <a:rPr lang="zh-CN" altLang="en-US" dirty="0"/>
              <a:t>, </a:t>
            </a:r>
            <a:r>
              <a:rPr lang="en-US" altLang="zh-CN" dirty="0"/>
              <a:t>point type</a:t>
            </a:r>
          </a:p>
          <a:p>
            <a:pPr lvl="1"/>
            <a:r>
              <a:rPr lang="en-US" altLang="zh-CN" dirty="0"/>
              <a:t>Style</a:t>
            </a:r>
            <a:r>
              <a:rPr lang="zh-CN" altLang="en-US" dirty="0"/>
              <a:t>: </a:t>
            </a:r>
            <a:r>
              <a:rPr lang="en-US" altLang="zh-CN" dirty="0"/>
              <a:t>font</a:t>
            </a:r>
            <a:r>
              <a:rPr lang="zh-CN" altLang="en-US" dirty="0"/>
              <a:t>, </a:t>
            </a:r>
            <a:r>
              <a:rPr lang="en-US" altLang="zh-CN" dirty="0"/>
              <a:t>angle</a:t>
            </a:r>
          </a:p>
          <a:p>
            <a:r>
              <a:rPr lang="zh-CN" altLang="en-US" dirty="0"/>
              <a:t>Graphic Components</a:t>
            </a:r>
            <a:endParaRPr lang="en-US" altLang="zh-CN" dirty="0"/>
          </a:p>
          <a:p>
            <a:pPr lvl="1"/>
            <a:r>
              <a:rPr lang="en-US" altLang="zh-CN" dirty="0"/>
              <a:t>Axis</a:t>
            </a:r>
          </a:p>
          <a:p>
            <a:pPr lvl="1"/>
            <a:r>
              <a:rPr lang="en-US" altLang="zh-CN" dirty="0"/>
              <a:t>Label</a:t>
            </a:r>
          </a:p>
          <a:p>
            <a:pPr lvl="1"/>
            <a:r>
              <a:rPr lang="en-US" altLang="zh-CN" dirty="0"/>
              <a:t>Legend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11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EEC95B-19D9-7A0A-B538-BE502C53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52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ggplot2 </a:t>
            </a:r>
            <a:r>
              <a:rPr lang="zh-CN" altLang="en-US" dirty="0"/>
              <a:t>is a package that makes it easy to create complex plots </a:t>
            </a:r>
            <a:r>
              <a:rPr lang="en-US" altLang="zh-CN" dirty="0"/>
              <a:t>for</a:t>
            </a:r>
            <a:r>
              <a:rPr lang="zh-CN" altLang="en-US" dirty="0"/>
              <a:t> data in a data frame. It provides a more procedural interface for specifying which variables to plot, how to display them, and general visual properties. Thus, if the underlying data changes or we decide to change from a bar chart to a scatter chart, we only need to make minimal changes. This helps to create publication quality plots with minimal adjustments.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The </a:t>
            </a:r>
            <a:r>
              <a:rPr lang="en-US" altLang="zh-CN" dirty="0"/>
              <a:t>gg </a:t>
            </a:r>
            <a:r>
              <a:rPr lang="zh-CN" altLang="en-US" dirty="0"/>
              <a:t>in </a:t>
            </a:r>
            <a:r>
              <a:rPr lang="en-US" altLang="zh-CN" dirty="0"/>
              <a:t>"</a:t>
            </a:r>
            <a:r>
              <a:rPr lang="en-US" altLang="zh-CN" dirty="0" err="1"/>
              <a:t>ggplot</a:t>
            </a:r>
            <a:r>
              <a:rPr lang="en-US" altLang="zh-CN" dirty="0"/>
              <a:t>" </a:t>
            </a:r>
            <a:r>
              <a:rPr lang="zh-CN" altLang="en-US" dirty="0"/>
              <a:t>stands for </a:t>
            </a:r>
            <a:r>
              <a:rPr lang="en-US" altLang="zh-CN" dirty="0"/>
              <a:t>"Grammar of Graphics", </a:t>
            </a:r>
            <a:r>
              <a:rPr lang="zh-CN" altLang="en-US" dirty="0"/>
              <a:t>which is an elegant and powerful way to describe scientific plots. In short, the Grammar of Graphics decomposes each plot into several components, namely a data set, a set of geometries (visual markers representing data points), and a coordinate system. You can imagine this as a syntax that gives unique names to each component that appears in the plot and conveys specific information about the data. With </a:t>
            </a:r>
            <a:r>
              <a:rPr lang="en-US" altLang="zh-CN" dirty="0" err="1"/>
              <a:t>ggplot, the </a:t>
            </a:r>
            <a:r>
              <a:rPr lang="zh-CN" altLang="en-US" dirty="0"/>
              <a:t>graph is built up step by step by adding new elements.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The concept of mapping is crucial in </a:t>
            </a:r>
            <a:r>
              <a:rPr lang="en-US" altLang="zh-CN" dirty="0" err="1"/>
              <a:t>ggplot. </a:t>
            </a:r>
            <a:r>
              <a:rPr lang="zh-CN" altLang="en-US" dirty="0"/>
              <a:t>A familiar example is mapping the value of one variable in a dataset to </a:t>
            </a:r>
            <a:r>
              <a:rPr lang="en-US" altLang="zh-CN" dirty="0"/>
              <a:t>$x$ </a:t>
            </a:r>
            <a:r>
              <a:rPr lang="zh-CN" altLang="en-US" dirty="0"/>
              <a:t>and another to </a:t>
            </a:r>
            <a:r>
              <a:rPr lang="en-US" altLang="zh-CN" dirty="0"/>
              <a:t>$y$</a:t>
            </a:r>
            <a:r>
              <a:rPr lang="zh-CN" altLang="en-US" dirty="0"/>
              <a:t>. However, we often encounter datasets that include more than one (more than two) variables. In such cases, </a:t>
            </a:r>
            <a:r>
              <a:rPr lang="en-US" altLang="zh-CN" dirty="0" err="1"/>
              <a:t>ggplot </a:t>
            </a:r>
            <a:r>
              <a:rPr lang="zh-CN" altLang="en-US" dirty="0"/>
              <a:t>allows you to map those other variables to visual markers such as color and shape (aesthetics or </a:t>
            </a:r>
            <a:r>
              <a:rPr lang="en-US" altLang="zh-CN" dirty="0"/>
              <a:t>AES</a:t>
            </a:r>
            <a:r>
              <a:rPr lang="zh-CN" altLang="en-US" dirty="0"/>
              <a:t>). One thing you may want to keep in mind is the difference between discrete and continuous variables. Some aesthetics, such as the shape of a point, do not accept continuous variables. If forced to do so, </a:t>
            </a:r>
            <a:r>
              <a:rPr lang="en-US" altLang="zh-CN" dirty="0"/>
              <a:t>R </a:t>
            </a:r>
            <a:r>
              <a:rPr lang="zh-CN" altLang="en-US" dirty="0"/>
              <a:t>will give an error. This is easy to understand; we can't create a continuous shape for a variable, which is different from, say, color.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29AED1-88A8-C4D3-591D-81B692E0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ggplot2 </a:t>
            </a:r>
            <a:r>
              <a:rPr lang="zh-CN" altLang="en-US" sz="4000" dirty="0"/>
              <a:t>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0428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EAAA1D-64DE-35FC-5CDF-D0C88127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CRAN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The R Comprehensive Archive Network (</a:t>
            </a:r>
            <a:r>
              <a:rPr lang="en-US" altLang="zh-CN" dirty="0"/>
              <a:t>CRAN</a:t>
            </a:r>
            <a:r>
              <a:rPr lang="zh-CN" altLang="en-US" dirty="0"/>
              <a:t>) is the largest repository of </a:t>
            </a:r>
            <a:r>
              <a:rPr lang="en-US" altLang="zh-CN" dirty="0"/>
              <a:t>R packages. CRAN </a:t>
            </a:r>
            <a:r>
              <a:rPr lang="zh-CN" altLang="en-US" dirty="0"/>
              <a:t>is the default repository for </a:t>
            </a:r>
            <a:r>
              <a:rPr lang="en-US" altLang="zh-CN" dirty="0"/>
              <a:t>R, and </a:t>
            </a:r>
            <a:r>
              <a:rPr lang="zh-CN" altLang="en-US" dirty="0"/>
              <a:t>it searches for packages to install.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>
                <a:hlinkClick r:id="rId2"/>
              </a:rPr>
              <a:t>https://cran.r-project.org/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install.packages</a:t>
            </a:r>
            <a:r>
              <a:rPr lang="en-US" altLang="zh-CN" dirty="0"/>
              <a:t>()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Bioconductor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For bioinformatics-related packages, it is called </a:t>
            </a:r>
            <a:r>
              <a:rPr lang="en-US" altLang="zh-CN" dirty="0"/>
              <a:t>Bioconductor</a:t>
            </a:r>
            <a:r>
              <a:rPr lang="zh-CN" altLang="en-US" dirty="0"/>
              <a:t>, a repository dedicated to bioinformatics packages. The mission is to </a:t>
            </a:r>
            <a:r>
              <a:rPr lang="en-US" altLang="zh-CN" dirty="0"/>
              <a:t>"</a:t>
            </a:r>
            <a:r>
              <a:rPr lang="zh-CN" altLang="en-US" dirty="0"/>
              <a:t>facilitate the statistical analysis and understanding of current and emerging high-throughput bioassays</a:t>
            </a:r>
            <a:r>
              <a:rPr lang="en-US" altLang="zh-CN" dirty="0"/>
              <a:t>"</a:t>
            </a:r>
            <a:r>
              <a:rPr lang="zh-CN" altLang="en-US" dirty="0"/>
              <a:t>.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>
                <a:hlinkClick r:id="rId3"/>
              </a:rPr>
              <a:t>https://bioconductor.org/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>
                <a:hlinkClick r:id="rId4"/>
              </a:rPr>
              <a:t>https://bioconductor.org/packages/release/BiocViews.html#___Software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install.packages</a:t>
            </a:r>
            <a:r>
              <a:rPr lang="en-US" altLang="zh-CN" dirty="0"/>
              <a:t>("</a:t>
            </a:r>
            <a:r>
              <a:rPr lang="en-US" altLang="zh-CN" dirty="0" err="1"/>
              <a:t>BiocManager</a:t>
            </a:r>
            <a:r>
              <a:rPr lang="en-US" altLang="zh-CN" dirty="0"/>
              <a:t>")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BiocManager</a:t>
            </a:r>
            <a:r>
              <a:rPr lang="en-US" altLang="zh-CN" dirty="0"/>
              <a:t>::install("</a:t>
            </a:r>
            <a:r>
              <a:rPr lang="en-US" altLang="zh-CN" dirty="0" err="1"/>
              <a:t>vcfR</a:t>
            </a:r>
            <a:r>
              <a:rPr lang="en-US" altLang="zh-CN" dirty="0"/>
              <a:t>")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GitHub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Github is </a:t>
            </a:r>
            <a:r>
              <a:rPr lang="zh-CN" altLang="en-US" dirty="0"/>
              <a:t>not specific to </a:t>
            </a:r>
            <a:r>
              <a:rPr lang="en-US" altLang="zh-CN" dirty="0"/>
              <a:t>R</a:t>
            </a:r>
            <a:r>
              <a:rPr lang="zh-CN" altLang="en-US" dirty="0"/>
              <a:t>. Any type of code, in any state, can be uploaded. However it does not guarantee that all packages uploaded to </a:t>
            </a:r>
            <a:r>
              <a:rPr lang="en-US" altLang="zh-CN" dirty="0" err="1"/>
              <a:t>github </a:t>
            </a:r>
            <a:r>
              <a:rPr lang="zh-CN" altLang="en-US" dirty="0"/>
              <a:t>will be successfully installed locally.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>
                <a:hlinkClick r:id="rId5"/>
              </a:rPr>
              <a:t>https://github.com/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install.packages</a:t>
            </a:r>
            <a:r>
              <a:rPr lang="en-US" altLang="zh-CN" dirty="0"/>
              <a:t>('</a:t>
            </a:r>
            <a:r>
              <a:rPr lang="en-US" altLang="zh-CN" dirty="0" err="1"/>
              <a:t>devtools</a:t>
            </a:r>
            <a:r>
              <a:rPr lang="en-US" altLang="zh-CN" dirty="0"/>
              <a:t>')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devtools</a:t>
            </a:r>
            <a:r>
              <a:rPr lang="en-US" altLang="zh-CN" dirty="0"/>
              <a:t>::</a:t>
            </a:r>
            <a:r>
              <a:rPr lang="en-US" altLang="zh-CN" dirty="0" err="1"/>
              <a:t>install_github</a:t>
            </a:r>
            <a:r>
              <a:rPr lang="en-US" altLang="zh-CN" dirty="0"/>
              <a:t>()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49E91F-75D6-DD1D-D991-8D2BB8A7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7. </a:t>
            </a:r>
            <a:r>
              <a:rPr lang="zh-CN" altLang="en-US" sz="3600" dirty="0"/>
              <a:t>Installation </a:t>
            </a:r>
            <a:r>
              <a:rPr lang="en-US" altLang="zh-CN" sz="3600" dirty="0"/>
              <a:t>of </a:t>
            </a:r>
            <a:r>
              <a:rPr lang="zh-CN" altLang="en-US" sz="3600" dirty="0"/>
              <a:t>external packages</a:t>
            </a:r>
          </a:p>
        </p:txBody>
      </p:sp>
    </p:spTree>
    <p:extLst>
      <p:ext uri="{BB962C8B-B14F-4D97-AF65-F5344CB8AC3E}">
        <p14:creationId xmlns:p14="http://schemas.microsoft.com/office/powerpoint/2010/main" val="197846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C6DE0A-D460-CEEE-2AA3-A820BBF6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1"/>
            <a:ext cx="10515600" cy="3962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Parallel Computing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1800" dirty="0" err="1"/>
              <a:t>parLapply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 err="1"/>
              <a:t>parApply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 err="1"/>
              <a:t>parSapply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Network Related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Shinny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Web </a:t>
            </a:r>
            <a:r>
              <a:rPr lang="zh-CN" altLang="en-US" sz="1800" dirty="0"/>
              <a:t>crawler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A03824-9DFF-3A59-54CB-82EE7FA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Other advanced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2429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D7499-D536-EFFA-938E-045CBDA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82" y="268540"/>
            <a:ext cx="10194235" cy="71004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. Software download and </a:t>
            </a:r>
            <a:r>
              <a:rPr lang="en-US" altLang="zh-CN" sz="4000" dirty="0"/>
              <a:t>installation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E2E9D-6E73-D10F-52D7-2CD8CEFE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0925"/>
            <a:ext cx="10515600" cy="92942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hlinkClick r:id="rId3"/>
              </a:rPr>
              <a:t>https://cran.r-project.org/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8BF986-D357-138E-672B-0BD5E4A48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31" y="1931472"/>
            <a:ext cx="7132040" cy="38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DA90-ECB8-D145-F69C-5AB48CCA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48" y="290393"/>
            <a:ext cx="10412104" cy="78128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Useful 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BA498-5369-A9A5-B81F-9CD4371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62"/>
            <a:ext cx="10515600" cy="30175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hlinkClick r:id="rId3"/>
              </a:rPr>
              <a:t>https://datacarpentry.org/genomics-r-intro/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Tidy data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hlinkClick r:id="rId4"/>
              </a:rPr>
              <a:t>https://r4ds.had.co.nz/tidy-data.html</a:t>
            </a:r>
            <a:r>
              <a:rPr lang="en-US" altLang="zh-CN" sz="1800" dirty="0"/>
              <a:t>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873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B43D5A-6835-E924-1AF6-A83969BD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474"/>
            <a:ext cx="10515600" cy="20575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Mathematical Operators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1+3</a:t>
            </a:r>
            <a:r>
              <a:rPr lang="zh-CN" altLang="en-US" dirty="0"/>
              <a:t>, </a:t>
            </a:r>
            <a:r>
              <a:rPr lang="en-US" altLang="zh-CN" dirty="0"/>
              <a:t>3-4</a:t>
            </a:r>
            <a:r>
              <a:rPr lang="zh-CN" altLang="en-US" dirty="0"/>
              <a:t>, </a:t>
            </a:r>
            <a:r>
              <a:rPr lang="en-US" altLang="zh-CN" dirty="0"/>
              <a:t>3*3</a:t>
            </a:r>
            <a:r>
              <a:rPr lang="zh-CN" altLang="en-US" dirty="0"/>
              <a:t>, </a:t>
            </a:r>
            <a:r>
              <a:rPr lang="en-US" altLang="zh-CN" dirty="0"/>
              <a:t>4/3</a:t>
            </a:r>
            <a:r>
              <a:rPr lang="zh-CN" altLang="en-US" dirty="0"/>
              <a:t>, </a:t>
            </a:r>
            <a:r>
              <a:rPr lang="en-US" altLang="zh-CN" dirty="0"/>
              <a:t>3^2</a:t>
            </a:r>
            <a:r>
              <a:rPr lang="zh-CN" altLang="en-US" dirty="0"/>
              <a:t>, </a:t>
            </a:r>
            <a:r>
              <a:rPr lang="en-US" altLang="zh-CN" dirty="0"/>
              <a:t>11%%2</a:t>
            </a:r>
            <a:r>
              <a:rPr lang="zh-CN" altLang="en-US" dirty="0"/>
              <a:t>, </a:t>
            </a:r>
            <a:r>
              <a:rPr lang="en-US" altLang="zh-CN" dirty="0"/>
              <a:t>11%/%2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Logical Operators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1==1</a:t>
            </a:r>
            <a:r>
              <a:rPr lang="zh-CN" altLang="en-US" dirty="0"/>
              <a:t>, </a:t>
            </a:r>
            <a:r>
              <a:rPr lang="en-US" altLang="zh-CN" dirty="0"/>
              <a:t>1&gt;2</a:t>
            </a:r>
            <a:r>
              <a:rPr lang="zh-CN" altLang="en-US" dirty="0"/>
              <a:t>, </a:t>
            </a:r>
            <a:r>
              <a:rPr lang="en-US" altLang="zh-CN" dirty="0"/>
              <a:t>1!=2</a:t>
            </a:r>
            <a:r>
              <a:rPr lang="zh-CN" altLang="en-US" dirty="0"/>
              <a:t>, </a:t>
            </a:r>
            <a:r>
              <a:rPr lang="en-US" altLang="zh-CN" dirty="0"/>
              <a:t>! (1==1)</a:t>
            </a:r>
            <a:r>
              <a:rPr lang="zh-CN" altLang="en-US" dirty="0"/>
              <a:t>, </a:t>
            </a:r>
            <a:r>
              <a:rPr lang="en-US" altLang="zh-CN" dirty="0"/>
              <a:t>(1==1)|(1==2)</a:t>
            </a:r>
            <a:r>
              <a:rPr lang="zh-CN" altLang="en-US" dirty="0"/>
              <a:t>, </a:t>
            </a:r>
            <a:r>
              <a:rPr lang="en-US" altLang="zh-CN" dirty="0"/>
              <a:t>(1==1)&amp;(1==2)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500048-D409-2CA8-11B6-77AD6FE3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. Operators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3D782-CC96-CEF1-BDDB-828BE9E0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08" y="3642978"/>
            <a:ext cx="5017370" cy="2489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708576-2822-52D8-7025-C0108692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62" y="3576483"/>
            <a:ext cx="3656175" cy="26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0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C185F2-2A3D-D587-DEA7-B2D209C3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zh-CN" altLang="en-US" sz="4000" dirty="0"/>
              <a:t>. Variables and related operations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D3308C50-4A12-48BC-6241-4829B8DDFFE8}"/>
              </a:ext>
            </a:extLst>
          </p:cNvPr>
          <p:cNvSpPr txBox="1">
            <a:spLocks/>
          </p:cNvSpPr>
          <p:nvPr/>
        </p:nvSpPr>
        <p:spPr>
          <a:xfrm>
            <a:off x="838200" y="1474555"/>
            <a:ext cx="10515600" cy="5108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dirty="0"/>
              <a:t>Variable Type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Characters, strings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Numerical value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Logic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NULL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NA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Data structure: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Simple variables (</a:t>
            </a:r>
            <a:r>
              <a:rPr lang="en-US" altLang="zh-CN" dirty="0"/>
              <a:t>symbol</a:t>
            </a:r>
            <a:r>
              <a:rPr lang="zh-CN" altLang="en-US" dirty="0"/>
              <a:t>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Vector </a:t>
            </a:r>
            <a:r>
              <a:rPr lang="zh-CN" altLang="en-US" dirty="0"/>
              <a:t>(</a:t>
            </a:r>
            <a:r>
              <a:rPr lang="en-US" altLang="zh-CN" dirty="0"/>
              <a:t>vector</a:t>
            </a:r>
            <a:r>
              <a:rPr lang="zh-CN" altLang="en-US" dirty="0"/>
              <a:t>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Data frame (</a:t>
            </a:r>
            <a:r>
              <a:rPr lang="en-US" altLang="zh-CN" dirty="0" err="1"/>
              <a:t>data.frame</a:t>
            </a:r>
            <a:r>
              <a:rPr lang="zh-CN" altLang="en-US" dirty="0"/>
              <a:t>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List </a:t>
            </a:r>
            <a:r>
              <a:rPr lang="zh-CN" altLang="en-US" dirty="0"/>
              <a:t>(</a:t>
            </a:r>
            <a:r>
              <a:rPr lang="en-US" altLang="zh-CN" dirty="0"/>
              <a:t>list</a:t>
            </a:r>
            <a:r>
              <a:rPr lang="zh-CN" altLang="en-US" dirty="0"/>
              <a:t>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Factor </a:t>
            </a:r>
            <a:r>
              <a:rPr lang="zh-CN" altLang="en-US" dirty="0"/>
              <a:t>(</a:t>
            </a:r>
            <a:r>
              <a:rPr lang="en-US" altLang="zh-CN" dirty="0"/>
              <a:t>factor</a:t>
            </a:r>
            <a:r>
              <a:rPr lang="zh-CN" altLang="en-US" dirty="0"/>
              <a:t>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Matrix </a:t>
            </a:r>
            <a:r>
              <a:rPr lang="zh-CN" altLang="en-US" dirty="0"/>
              <a:t>(</a:t>
            </a:r>
            <a:r>
              <a:rPr lang="en-US" altLang="zh-CN" dirty="0"/>
              <a:t>matrices</a:t>
            </a:r>
            <a:r>
              <a:rPr lang="zh-CN" altLang="en-US" dirty="0"/>
              <a:t>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Arrays (</a:t>
            </a:r>
            <a:r>
              <a:rPr lang="en-US" altLang="zh-CN" dirty="0"/>
              <a:t>array</a:t>
            </a:r>
            <a:r>
              <a:rPr lang="zh-CN" altLang="en-US" dirty="0"/>
              <a:t>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S4 </a:t>
            </a:r>
            <a:r>
              <a:rPr lang="zh-CN" altLang="en-US" dirty="0"/>
              <a:t>object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70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27E046-4DF7-3FD1-C115-65C99F00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069"/>
            <a:ext cx="10515600" cy="249565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1-&gt;x1 or x1&lt;-1 or x1=1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"1"-&gt;x2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"TP53"-&gt;x3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TRUE-&gt;x4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NULL-&gt;x5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NA-&gt;x6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DADDE6-B796-C8B1-C3EE-B5B09FC2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1 Simple variables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D65D5B0-46FC-5DDB-2727-3CC19BD4439A}"/>
              </a:ext>
            </a:extLst>
          </p:cNvPr>
          <p:cNvSpPr txBox="1">
            <a:spLocks/>
          </p:cNvSpPr>
          <p:nvPr/>
        </p:nvSpPr>
        <p:spPr>
          <a:xfrm>
            <a:off x="838200" y="3931288"/>
            <a:ext cx="10515600" cy="168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Exercise:</a:t>
            </a:r>
          </a:p>
          <a:p>
            <a:pPr lvl="1">
              <a:lnSpc>
                <a:spcPct val="120000"/>
              </a:lnSpc>
            </a:pPr>
            <a:r>
              <a:rPr lang="zh-CN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Create a numeric 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variable</a:t>
            </a:r>
            <a:endParaRPr lang="zh-CN" altLang="en-US" sz="1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Create a variable containing the name of the gene</a:t>
            </a:r>
          </a:p>
          <a:p>
            <a:pPr lvl="1">
              <a:lnSpc>
                <a:spcPct val="120000"/>
              </a:lnSpc>
            </a:pPr>
            <a:r>
              <a:rPr lang="zh-CN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Create a variable with the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-apple-system"/>
              </a:rPr>
              <a:t>URL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as the value: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-apple-system"/>
              </a:rPr>
              <a:t>"ftp://ftp.ensemblgenomes.org/pub/bacteria/release-39/fasta/bacteria_5_collection/escherichia_coli_b_str _rel606/"</a:t>
            </a:r>
          </a:p>
        </p:txBody>
      </p:sp>
    </p:spTree>
    <p:extLst>
      <p:ext uri="{BB962C8B-B14F-4D97-AF65-F5344CB8AC3E}">
        <p14:creationId xmlns:p14="http://schemas.microsoft.com/office/powerpoint/2010/main" val="211531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780347-0664-2579-737A-DE5048C0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99"/>
            <a:ext cx="10515600" cy="19996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/>
              <a:t>22-&gt;human_chr_number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"EGFR"</a:t>
            </a:r>
            <a:r>
              <a:rPr lang="en-US" altLang="zh-CN" sz="1400" dirty="0" err="1"/>
              <a:t>-&gt;gene_name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'ftp://ftp.ensemblgenomes.org/pub/bacteria/release-39/fasta/bacteria_5_collection/escherichia_coli_b_str_rel606/'-&gt;</a:t>
            </a:r>
            <a:r>
              <a:rPr lang="en-US" altLang="zh-CN" sz="1400" dirty="0" err="1"/>
              <a:t> ensemble_url</a:t>
            </a:r>
            <a:endParaRPr lang="en-US" altLang="zh-CN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F2D8C-9920-00ED-03A5-7E739ACE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Exercise </a:t>
            </a:r>
            <a:r>
              <a:rPr lang="en-US" altLang="zh-CN" sz="4000" dirty="0"/>
              <a:t>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6444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82258B-0684-4563-6E46-4B159814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0"/>
            <a:ext cx="10515600" cy="520277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Vector assignment</a:t>
            </a:r>
            <a:endParaRPr lang="pt-BR" altLang="zh-CN" dirty="0"/>
          </a:p>
          <a:p>
            <a:pPr lvl="1">
              <a:lnSpc>
                <a:spcPct val="140000"/>
              </a:lnSpc>
            </a:pPr>
            <a:r>
              <a:rPr lang="pt-BR" altLang="zh-CN" dirty="0"/>
              <a:t>c("OXTR", "ACTN3", "AR", "OPRM1")-&gt;snp_genes.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c("rs53576", "rs1815739", "rs6152", "rs1799971")</a:t>
            </a:r>
            <a:r>
              <a:rPr lang="en-US" altLang="zh-CN" dirty="0" err="1"/>
              <a:t>-&gt;snps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c("3", "11", "X", "6")</a:t>
            </a:r>
            <a:r>
              <a:rPr lang="en-US" altLang="zh-CN" dirty="0" err="1"/>
              <a:t>-&gt;snp_chr</a:t>
            </a:r>
            <a:r>
              <a:rPr lang="en-US" altLang="zh-CN" dirty="0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c(8762685, 66560624, 67545785, 154039662)</a:t>
            </a:r>
            <a:r>
              <a:rPr lang="en-US" altLang="zh-CN" dirty="0" err="1"/>
              <a:t>-&gt;snp_pos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Element addition and removal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pt-BR" altLang="zh-CN" dirty="0"/>
              <a:t>snp_genes</a:t>
            </a:r>
            <a:r>
              <a:rPr lang="en-US" altLang="zh-CN" dirty="0"/>
              <a:t>[2]</a:t>
            </a:r>
          </a:p>
          <a:p>
            <a:pPr lvl="1">
              <a:lnSpc>
                <a:spcPct val="140000"/>
              </a:lnSpc>
            </a:pPr>
            <a:r>
              <a:rPr lang="pt-BR" altLang="zh-CN" dirty="0"/>
              <a:t>snp_genes</a:t>
            </a:r>
            <a:r>
              <a:rPr lang="en-US" altLang="zh-CN" dirty="0"/>
              <a:t>[c(1,3)]</a:t>
            </a:r>
          </a:p>
          <a:p>
            <a:pPr lvl="1">
              <a:lnSpc>
                <a:spcPct val="140000"/>
              </a:lnSpc>
            </a:pPr>
            <a:r>
              <a:rPr lang="pt-BR" altLang="zh-CN" dirty="0"/>
              <a:t>snp_genes</a:t>
            </a:r>
            <a:r>
              <a:rPr lang="en-US" altLang="zh-CN" dirty="0"/>
              <a:t>[2:3]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"TP53" -&gt; </a:t>
            </a:r>
            <a:r>
              <a:rPr lang="en-US" altLang="zh-CN" dirty="0" err="1"/>
              <a:t>snp_genes</a:t>
            </a:r>
            <a:r>
              <a:rPr lang="en-US" altLang="zh-CN" dirty="0"/>
              <a:t>[6] </a:t>
            </a:r>
            <a:r>
              <a:rPr lang="zh-CN" altLang="en-US" dirty="0"/>
              <a:t>or </a:t>
            </a:r>
            <a:r>
              <a:rPr lang="en-US" altLang="zh-CN" dirty="0"/>
              <a:t>c(</a:t>
            </a:r>
            <a:r>
              <a:rPr lang="pt-BR" altLang="zh-CN" dirty="0"/>
              <a:t>snp_genes, "TP53"</a:t>
            </a:r>
            <a:r>
              <a:rPr lang="en-US" altLang="zh-CN" dirty="0"/>
              <a:t>)-&gt; </a:t>
            </a:r>
            <a:r>
              <a:rPr lang="pt-BR" altLang="zh-CN" dirty="0"/>
              <a:t>snp_genes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snp_genes</a:t>
            </a:r>
            <a:r>
              <a:rPr lang="en-US" altLang="zh-CN" dirty="0"/>
              <a:t>[-5]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Operation of vectors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snp_pos</a:t>
            </a:r>
            <a:r>
              <a:rPr lang="en-US" altLang="zh-CN" dirty="0"/>
              <a:t>[snp_pos&gt; 100000000]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is.na(</a:t>
            </a:r>
            <a:r>
              <a:rPr lang="en-US" altLang="zh-CN" dirty="0" err="1"/>
              <a:t>snp_genes</a:t>
            </a:r>
            <a:r>
              <a:rPr lang="en-US" altLang="zh-CN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c("ACTN3", "APOA5") %in% </a:t>
            </a:r>
            <a:r>
              <a:rPr lang="en-US" altLang="zh-CN" dirty="0" err="1"/>
              <a:t>snp_genes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interact </a:t>
            </a:r>
            <a:r>
              <a:rPr lang="zh-CN" altLang="en-US" dirty="0"/>
              <a:t>or </a:t>
            </a:r>
            <a:r>
              <a:rPr lang="en-US" altLang="zh-CN" dirty="0" err="1"/>
              <a:t>setdiff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which(</a:t>
            </a:r>
            <a:r>
              <a:rPr lang="en-US" altLang="zh-CN" dirty="0" err="1"/>
              <a:t>snp_pos </a:t>
            </a:r>
            <a:r>
              <a:rPr lang="en-US" altLang="zh-CN" dirty="0"/>
              <a:t>&gt; 100000000)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96F3A7-B66C-A1E7-48D0-B78F25C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3.2 </a:t>
            </a:r>
            <a:r>
              <a:rPr lang="zh-CN" altLang="en-US" sz="4000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103655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F85A61-4433-EE88-ABE7-B754518E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626"/>
            <a:ext cx="10515600" cy="517694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Q1</a:t>
            </a:r>
            <a:r>
              <a:rPr lang="zh-CN" altLang="en-US" dirty="0"/>
              <a:t>: Give the types of the following variables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snps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snp_chr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snp_pos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/>
              <a:t>Q2</a:t>
            </a:r>
            <a:r>
              <a:rPr lang="zh-CN" altLang="en-US" dirty="0"/>
              <a:t>: Adding elements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Add a new element to the </a:t>
            </a:r>
            <a:r>
              <a:rPr lang="en-US" altLang="zh-CN" dirty="0" err="1"/>
              <a:t>snps </a:t>
            </a:r>
            <a:r>
              <a:rPr lang="zh-CN" altLang="en-US" dirty="0"/>
              <a:t>vector</a:t>
            </a:r>
            <a:r>
              <a:rPr lang="en-US" altLang="zh-CN" dirty="0"/>
              <a:t>: rs332273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Add new elements to the </a:t>
            </a:r>
            <a:r>
              <a:rPr lang="en-US" altLang="zh-CN" dirty="0" err="1"/>
              <a:t>snp_chr </a:t>
            </a:r>
            <a:r>
              <a:rPr lang="zh-CN" altLang="en-US" dirty="0"/>
              <a:t>vector</a:t>
            </a:r>
            <a:r>
              <a:rPr lang="en-US" altLang="zh-CN" dirty="0"/>
              <a:t>: 11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Add a new element to the </a:t>
            </a:r>
            <a:r>
              <a:rPr lang="en-US" altLang="zh-CN" dirty="0" err="1"/>
              <a:t>snp_pos </a:t>
            </a:r>
            <a:r>
              <a:rPr lang="zh-CN" altLang="en-US" dirty="0"/>
              <a:t>vector</a:t>
            </a:r>
            <a:r>
              <a:rPr lang="en-US" altLang="zh-CN" dirty="0"/>
              <a:t>: 116792991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Q3</a:t>
            </a:r>
            <a:r>
              <a:rPr lang="zh-CN" altLang="en-US" dirty="0"/>
              <a:t>: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count the number of elements in </a:t>
            </a:r>
            <a:r>
              <a:rPr lang="en-US" altLang="zh-CN" dirty="0" err="1"/>
              <a:t>snp_genes that </a:t>
            </a:r>
            <a:r>
              <a:rPr lang="zh-CN" altLang="en-US" dirty="0"/>
              <a:t>are of type </a:t>
            </a:r>
            <a:r>
              <a:rPr lang="en-US" altLang="zh-CN" dirty="0"/>
              <a:t>NA </a:t>
            </a:r>
            <a:r>
              <a:rPr lang="zh-CN" altLang="en-US" dirty="0"/>
              <a:t>and remove them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remove the </a:t>
            </a:r>
            <a:r>
              <a:rPr lang="pt-BR" altLang="zh-CN" dirty="0"/>
              <a:t>ACTN3 </a:t>
            </a:r>
            <a:r>
              <a:rPr lang="zh-CN" altLang="en-US" dirty="0"/>
              <a:t>gene from the </a:t>
            </a:r>
            <a:r>
              <a:rPr lang="en-US" altLang="zh-CN" dirty="0" err="1"/>
              <a:t>snp_genes vector </a:t>
            </a:r>
            <a:r>
              <a:rPr lang="zh-CN" altLang="en-US" dirty="0"/>
              <a:t>and generate a new </a:t>
            </a:r>
            <a:r>
              <a:rPr lang="en-US" altLang="zh-CN" dirty="0" err="1"/>
              <a:t>snp_genes </a:t>
            </a:r>
            <a:r>
              <a:rPr lang="zh-CN" altLang="en-US" dirty="0"/>
              <a:t>vector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/>
              <a:t>Q4</a:t>
            </a:r>
            <a:r>
              <a:rPr lang="zh-CN" altLang="en-US" dirty="0"/>
              <a:t>: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Select </a:t>
            </a:r>
            <a:r>
              <a:rPr lang="en-US" altLang="zh-CN" dirty="0" err="1"/>
              <a:t>snp_genes</a:t>
            </a:r>
            <a:r>
              <a:rPr lang="zh-CN" altLang="en-US" dirty="0"/>
              <a:t>, </a:t>
            </a:r>
            <a:r>
              <a:rPr lang="en-US" altLang="zh-CN" dirty="0" err="1"/>
              <a:t>snps</a:t>
            </a:r>
            <a:r>
              <a:rPr lang="zh-CN" altLang="en-US" dirty="0"/>
              <a:t>, </a:t>
            </a:r>
            <a:r>
              <a:rPr lang="en-US" altLang="zh-CN" dirty="0" err="1"/>
              <a:t>snp_chr </a:t>
            </a:r>
            <a:r>
              <a:rPr lang="zh-CN" altLang="en-US" dirty="0"/>
              <a:t>and </a:t>
            </a:r>
            <a:r>
              <a:rPr lang="en-US" altLang="zh-CN" dirty="0" err="1"/>
              <a:t>snp_pos to </a:t>
            </a:r>
            <a:r>
              <a:rPr lang="zh-CN" altLang="en-US" dirty="0"/>
              <a:t>form the first element of the new vector </a:t>
            </a:r>
            <a:r>
              <a:rPr lang="en-US" altLang="zh-CN" dirty="0" err="1"/>
              <a:t>snp_info</a:t>
            </a:r>
            <a:r>
              <a:rPr lang="en-US" altLang="zh-CN" dirty="0"/>
              <a:t>.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Q</a:t>
            </a:r>
            <a:r>
              <a:rPr lang="en-US" altLang="zh-CN" dirty="0"/>
              <a:t>5</a:t>
            </a:r>
            <a:r>
              <a:rPr lang="zh-CN" altLang="en-US" dirty="0"/>
              <a:t>: Show the new </a:t>
            </a:r>
            <a:r>
              <a:rPr lang="en-US" altLang="zh-CN" dirty="0" err="1"/>
              <a:t>snp_info </a:t>
            </a:r>
            <a:r>
              <a:rPr lang="zh-CN" altLang="en-US" dirty="0"/>
              <a:t>vector element, giving its variable type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36A3A7-A81E-03AC-1453-FABFCBF8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Exercise 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17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9099DC3-0F0D-5B87-A29E-3EF0AB35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Create </a:t>
            </a:r>
            <a:r>
              <a:rPr lang="en-US" altLang="zh-CN" sz="1800" dirty="0"/>
              <a:t>a data frame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/>
              <a:t>data.frame</a:t>
            </a:r>
            <a:r>
              <a:rPr lang="en-US" altLang="zh-CN" sz="1600" dirty="0"/>
              <a:t>("Symbol"= </a:t>
            </a:r>
            <a:r>
              <a:rPr lang="pt-BR" altLang="zh-CN" sz="1600" dirty="0"/>
              <a:t>snp_genes, "Chr"=snp_chr, "Pos"=snp_pos. "rs"=snps</a:t>
            </a:r>
            <a:r>
              <a:rPr lang="en-US" altLang="zh-CN" sz="1600" dirty="0"/>
              <a:t>)</a:t>
            </a:r>
            <a:r>
              <a:rPr lang="en-US" altLang="zh-CN" sz="1600" dirty="0" err="1"/>
              <a:t>-&gt;snp_info</a:t>
            </a:r>
            <a:r>
              <a:rPr lang="en-US" altLang="zh-CN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/>
              <a:t>data.frame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-&gt;snp_info</a:t>
            </a:r>
            <a:r>
              <a:rPr lang="en-US" altLang="zh-CN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File Read-In</a:t>
            </a:r>
            <a:endParaRPr lang="en-US" altLang="zh-CN" sz="1600" dirty="0"/>
          </a:p>
          <a:p>
            <a:pPr lvl="2">
              <a:lnSpc>
                <a:spcPct val="120000"/>
              </a:lnSpc>
            </a:pPr>
            <a:r>
              <a:rPr lang="en-US" altLang="zh-CN" sz="1400" dirty="0" err="1"/>
              <a:t>read.table</a:t>
            </a:r>
            <a:r>
              <a:rPr lang="en-US" altLang="zh-CN" sz="1400" dirty="0"/>
              <a:t>("GSE100797_ProcessedData.txt") -&gt; GSE100797_ </a:t>
            </a:r>
            <a:r>
              <a:rPr lang="en-US" altLang="zh-CN" sz="1400" dirty="0" err="1"/>
              <a:t>ProcessedData</a:t>
            </a:r>
            <a:endParaRPr lang="en-US" altLang="zh-CN" sz="1400" dirty="0"/>
          </a:p>
          <a:p>
            <a:pPr lvl="2">
              <a:lnSpc>
                <a:spcPct val="120000"/>
              </a:lnSpc>
            </a:pPr>
            <a:r>
              <a:rPr lang="en-US" altLang="zh-CN" sz="1400" dirty="0"/>
              <a:t>read.csv("2022 IF.csv")-&gt;IF_2022.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Common operations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dim()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nrow(</a:t>
            </a:r>
            <a:r>
              <a:rPr lang="en-US" altLang="zh-CN" sz="1600" dirty="0"/>
              <a:t>)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ncol</a:t>
            </a:r>
            <a:r>
              <a:rPr lang="en-US" altLang="zh-CN" sz="1600" dirty="0"/>
              <a:t>()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colnames</a:t>
            </a:r>
            <a:r>
              <a:rPr lang="en-US" altLang="zh-CN" sz="1600" dirty="0"/>
              <a:t>()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rownames</a:t>
            </a:r>
            <a:r>
              <a:rPr lang="en-US" altLang="zh-CN" sz="1600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GSE100797_ </a:t>
            </a:r>
            <a:r>
              <a:rPr lang="en-US" altLang="zh-CN" sz="1600" dirty="0" err="1"/>
              <a:t>ProcessedData</a:t>
            </a:r>
            <a:r>
              <a:rPr lang="en-US" altLang="zh-CN" sz="1600" dirty="0"/>
              <a:t>[1:5,]</a:t>
            </a:r>
            <a:r>
              <a:rPr lang="zh-CN" altLang="en-US" sz="1600" dirty="0"/>
              <a:t>, </a:t>
            </a:r>
            <a:r>
              <a:rPr lang="en-US" altLang="zh-CN" sz="1600" dirty="0"/>
              <a:t>GSE100797_ </a:t>
            </a:r>
            <a:r>
              <a:rPr lang="en-US" altLang="zh-CN" sz="1600" dirty="0" err="1"/>
              <a:t>ProcessedData</a:t>
            </a:r>
            <a:r>
              <a:rPr lang="en-US" altLang="zh-CN" sz="1600" dirty="0"/>
              <a:t>[,1:5]</a:t>
            </a:r>
            <a:r>
              <a:rPr lang="zh-CN" altLang="en-US" sz="1600" dirty="0"/>
              <a:t>, </a:t>
            </a:r>
            <a:r>
              <a:rPr lang="en-US" altLang="zh-CN" sz="1600" dirty="0"/>
              <a:t>GSE100797_ </a:t>
            </a:r>
            <a:r>
              <a:rPr lang="en-US" altLang="zh-CN" sz="1600" dirty="0" err="1"/>
              <a:t>ProcessedData</a:t>
            </a:r>
            <a:r>
              <a:rPr lang="en-US" altLang="zh-CN" sz="1600" dirty="0"/>
              <a:t>[1:5,1:10]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GSE100797_ </a:t>
            </a:r>
            <a:r>
              <a:rPr lang="en-US" altLang="zh-CN" sz="1600" dirty="0" err="1"/>
              <a:t>ProcessedData$DATA</a:t>
            </a:r>
            <a:endParaRPr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BCB97B-9B2B-A631-E40F-ED3BC2DC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3 Data frame</a:t>
            </a:r>
          </a:p>
        </p:txBody>
      </p:sp>
    </p:spTree>
    <p:extLst>
      <p:ext uri="{BB962C8B-B14F-4D97-AF65-F5344CB8AC3E}">
        <p14:creationId xmlns:p14="http://schemas.microsoft.com/office/powerpoint/2010/main" val="12390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13633</TotalTime>
  <Words>1966</Words>
  <Application>Microsoft Office PowerPoint</Application>
  <PresentationFormat>宽屏</PresentationFormat>
  <Paragraphs>217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Open Sans</vt:lpstr>
      <vt:lpstr>Office 主题​​</vt:lpstr>
      <vt:lpstr>R programming</vt:lpstr>
      <vt:lpstr>1. Software download and installation </vt:lpstr>
      <vt:lpstr>2. Operators</vt:lpstr>
      <vt:lpstr>3. Variables and related operations</vt:lpstr>
      <vt:lpstr>3.1 Simple variables</vt:lpstr>
      <vt:lpstr>Exercise 1</vt:lpstr>
      <vt:lpstr>3.2 Vector</vt:lpstr>
      <vt:lpstr>Exercise 2</vt:lpstr>
      <vt:lpstr>3.3 Data frame</vt:lpstr>
      <vt:lpstr>Common Data Frame Operations</vt:lpstr>
      <vt:lpstr>3.4 List</vt:lpstr>
      <vt:lpstr>3.5 Matrix</vt:lpstr>
      <vt:lpstr>3.6 Factor</vt:lpstr>
      <vt:lpstr>4. Process Control</vt:lpstr>
      <vt:lpstr>5. String object</vt:lpstr>
      <vt:lpstr>6. Plotting</vt:lpstr>
      <vt:lpstr>ggplot2 for data visualization</vt:lpstr>
      <vt:lpstr>7. Installation of external packages</vt:lpstr>
      <vt:lpstr>8. Other advanced applications</vt:lpstr>
      <vt:lpstr>Useful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, docId:C87F91DE620668CAF232EC3095DD0D68</cp:keywords>
  <cp:lastModifiedBy>charlie.wan88@outlook.com</cp:lastModifiedBy>
  <cp:revision>94</cp:revision>
  <dcterms:created xsi:type="dcterms:W3CDTF">2023-03-04T01:27:25Z</dcterms:created>
  <dcterms:modified xsi:type="dcterms:W3CDTF">2023-06-12T03:07:00Z</dcterms:modified>
</cp:coreProperties>
</file>