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0" r:id="rId4"/>
    <p:sldId id="261" r:id="rId5"/>
    <p:sldId id="262" r:id="rId6"/>
    <p:sldId id="263" r:id="rId7"/>
    <p:sldId id="264" r:id="rId8"/>
    <p:sldId id="266" r:id="rId9"/>
    <p:sldId id="267" r:id="rId10"/>
    <p:sldId id="268" r:id="rId11"/>
    <p:sldId id="269" r:id="rId12"/>
    <p:sldId id="270" r:id="rId13"/>
    <p:sldId id="27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7339" autoAdjust="0"/>
  </p:normalViewPr>
  <p:slideViewPr>
    <p:cSldViewPr snapToGrid="0">
      <p:cViewPr varScale="1">
        <p:scale>
          <a:sx n="99" d="100"/>
          <a:sy n="99" d="100"/>
        </p:scale>
        <p:origin x="10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AA9D5-BBA3-4980-9B5F-58AC77813A85}" type="datetimeFigureOut">
              <a:rPr lang="zh-CN" altLang="en-US" smtClean="0"/>
              <a:t>2023/6/13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Click here to edit the master text style</a:t>
            </a:r>
          </a:p>
          <a:p>
            <a:pPr lvl="1"/>
            <a:r>
              <a:rPr lang="zh-CN" altLang="en-US"/>
              <a:t>Grade 2</a:t>
            </a:r>
          </a:p>
          <a:p>
            <a:pPr lvl="2"/>
            <a:r>
              <a:rPr lang="zh-CN" altLang="en-US"/>
              <a:t>Grade 3</a:t>
            </a:r>
          </a:p>
          <a:p>
            <a:pPr lvl="3"/>
            <a:r>
              <a:rPr lang="zh-CN" altLang="en-US"/>
              <a:t>Level 4</a:t>
            </a:r>
          </a:p>
          <a:p>
            <a:pPr lvl="4"/>
            <a:r>
              <a:rPr lang="zh-CN" altLang="en-US"/>
              <a:t>Grade 5</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CB9B7-7DC3-4555-A5E7-C98F109A9773}" type="slidenum">
              <a:rPr lang="zh-CN" altLang="en-US" smtClean="0"/>
              <a:t>‹#›</a:t>
            </a:fld>
            <a:endParaRPr lang="zh-CN" altLang="en-US"/>
          </a:p>
        </p:txBody>
      </p:sp>
    </p:spTree>
    <p:extLst>
      <p:ext uri="{BB962C8B-B14F-4D97-AF65-F5344CB8AC3E}">
        <p14:creationId xmlns:p14="http://schemas.microsoft.com/office/powerpoint/2010/main" val="302948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1" dirty="0" err="1">
                <a:solidFill>
                  <a:srgbClr val="606C71"/>
                </a:solidFill>
                <a:effectLst/>
                <a:latin typeface="Open Sans" panose="020B0606030504020204" pitchFamily="34" charset="0"/>
              </a:rPr>
              <a:t>Papalexi </a:t>
            </a:r>
            <a:r>
              <a:rPr lang="en-US" altLang="zh-CN" b="0" i="1" dirty="0">
                <a:solidFill>
                  <a:srgbClr val="606C71"/>
                </a:solidFill>
                <a:effectLst/>
                <a:latin typeface="Open Sans" panose="020B0606030504020204" pitchFamily="34" charset="0"/>
              </a:rPr>
              <a:t>E and </a:t>
            </a:r>
            <a:r>
              <a:rPr lang="en-US" altLang="zh-CN" b="0" i="1" dirty="0" err="1">
                <a:solidFill>
                  <a:srgbClr val="606C71"/>
                </a:solidFill>
                <a:effectLst/>
                <a:latin typeface="Open Sans" panose="020B0606030504020204" pitchFamily="34" charset="0"/>
              </a:rPr>
              <a:t>Satija </a:t>
            </a:r>
            <a:r>
              <a:rPr lang="en-US" altLang="zh-CN" b="0" i="1" dirty="0">
                <a:solidFill>
                  <a:srgbClr val="606C71"/>
                </a:solidFill>
                <a:effectLst/>
                <a:latin typeface="Open Sans" panose="020B0606030504020204" pitchFamily="34" charset="0"/>
              </a:rPr>
              <a:t>R. Single-cell RNA sequencing to explore immune cell heterogeneity, Nature Reviews Immunology 2018 (https://doi.org/10.1038/ nri.2017.76)</a:t>
            </a:r>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2</a:t>
            </a:fld>
            <a:endParaRPr lang="zh-CN" altLang="en-US"/>
          </a:p>
        </p:txBody>
      </p:sp>
    </p:spTree>
    <p:extLst>
      <p:ext uri="{BB962C8B-B14F-4D97-AF65-F5344CB8AC3E}">
        <p14:creationId xmlns:p14="http://schemas.microsoft.com/office/powerpoint/2010/main" val="105528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3</a:t>
            </a:fld>
            <a:endParaRPr lang="zh-CN" altLang="en-US"/>
          </a:p>
        </p:txBody>
      </p:sp>
    </p:spTree>
    <p:extLst>
      <p:ext uri="{BB962C8B-B14F-4D97-AF65-F5344CB8AC3E}">
        <p14:creationId xmlns:p14="http://schemas.microsoft.com/office/powerpoint/2010/main" val="2698448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10</a:t>
            </a:fld>
            <a:endParaRPr lang="zh-CN" altLang="en-US"/>
          </a:p>
        </p:txBody>
      </p:sp>
    </p:spTree>
    <p:extLst>
      <p:ext uri="{BB962C8B-B14F-4D97-AF65-F5344CB8AC3E}">
        <p14:creationId xmlns:p14="http://schemas.microsoft.com/office/powerpoint/2010/main" val="22205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11</a:t>
            </a:fld>
            <a:endParaRPr lang="zh-CN" altLang="en-US"/>
          </a:p>
        </p:txBody>
      </p:sp>
    </p:spTree>
    <p:extLst>
      <p:ext uri="{BB962C8B-B14F-4D97-AF65-F5344CB8AC3E}">
        <p14:creationId xmlns:p14="http://schemas.microsoft.com/office/powerpoint/2010/main" val="367433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https://www.itl.nist.gov/div898/handbook/eda/section3/eda35g.htm</a:t>
            </a:r>
          </a:p>
          <a:p>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13</a:t>
            </a:fld>
            <a:endParaRPr lang="zh-CN" altLang="en-US"/>
          </a:p>
        </p:txBody>
      </p:sp>
    </p:spTree>
    <p:extLst>
      <p:ext uri="{BB962C8B-B14F-4D97-AF65-F5344CB8AC3E}">
        <p14:creationId xmlns:p14="http://schemas.microsoft.com/office/powerpoint/2010/main" val="2216210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22A30-DA11-7CBA-1C99-97746F982A8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A0D92F-0710-DBC8-4766-249702C7E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40AAA5F-5D8E-8EED-050C-AAEED361FF1F}"/>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303A99A2-813C-0EC0-9598-DDFD98B1A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5FBEAC-BA82-9C7A-5CF6-1B328FC084B5}"/>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43840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31637-25E1-E68D-2C91-03BBB88128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26C5A1-6421-69D8-08CD-7A39A5B2B7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C6114D-67AF-8982-C798-8CBB616054D2}"/>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23A40CBC-F7CE-3CFD-0F96-F31AAD8816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F060DA-4EDC-B788-5F35-7A4E1D2D403F}"/>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30375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69C739B-B781-5475-6F88-D664B97642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4794DC-83F5-DEBC-3392-92DA21BC40D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6C7D2C-2A99-090B-C665-A812BB6AFEF7}"/>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7271704E-7B97-E3A4-9989-46721DB4B2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A5687B-7140-72AC-E912-2300F34D2368}"/>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06103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8BDF00-095B-6346-EFA4-B1BFF75FBA3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874FDF-E88E-595A-1020-41F33E0EFC60}"/>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BFC119BE-3AAB-108B-696E-0C8BD0AFA1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63F87C-11EB-FC9A-E065-44AF0425EAF3}"/>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pic>
        <p:nvPicPr>
          <p:cNvPr id="8" name="图片 7">
            <a:extLst>
              <a:ext uri="{FF2B5EF4-FFF2-40B4-BE49-F238E27FC236}">
                <a16:creationId xmlns:a16="http://schemas.microsoft.com/office/drawing/2014/main" id="{63DCC23A-8394-685D-0120-E0F46A7505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52395" cy="1152395"/>
          </a:xfrm>
          <a:prstGeom prst="rect">
            <a:avLst/>
          </a:prstGeom>
        </p:spPr>
      </p:pic>
      <p:cxnSp>
        <p:nvCxnSpPr>
          <p:cNvPr id="10" name="直接连接符 9">
            <a:extLst>
              <a:ext uri="{FF2B5EF4-FFF2-40B4-BE49-F238E27FC236}">
                <a16:creationId xmlns:a16="http://schemas.microsoft.com/office/drawing/2014/main" id="{EC871D8C-445C-AF79-3BBC-7C412F5F0E16}"/>
              </a:ext>
            </a:extLst>
          </p:cNvPr>
          <p:cNvCxnSpPr>
            <a:cxnSpLocks/>
          </p:cNvCxnSpPr>
          <p:nvPr userDrawn="1"/>
        </p:nvCxnSpPr>
        <p:spPr>
          <a:xfrm>
            <a:off x="838200" y="1152395"/>
            <a:ext cx="11353800" cy="0"/>
          </a:xfrm>
          <a:prstGeom prst="line">
            <a:avLst/>
          </a:prstGeom>
        </p:spPr>
        <p:style>
          <a:lnRef idx="3">
            <a:schemeClr val="accent6"/>
          </a:lnRef>
          <a:fillRef idx="0">
            <a:schemeClr val="accent6"/>
          </a:fillRef>
          <a:effectRef idx="2">
            <a:schemeClr val="accent6"/>
          </a:effectRef>
          <a:fontRef idx="minor">
            <a:schemeClr val="tx1"/>
          </a:fontRef>
        </p:style>
      </p:cxnSp>
      <p:sp>
        <p:nvSpPr>
          <p:cNvPr id="11" name="标题 1">
            <a:extLst>
              <a:ext uri="{FF2B5EF4-FFF2-40B4-BE49-F238E27FC236}">
                <a16:creationId xmlns:a16="http://schemas.microsoft.com/office/drawing/2014/main" id="{7877AFDC-A292-EB96-5B12-9270F8F5857A}"/>
              </a:ext>
            </a:extLst>
          </p:cNvPr>
          <p:cNvSpPr>
            <a:spLocks noGrp="1"/>
          </p:cNvSpPr>
          <p:nvPr>
            <p:ph type="title"/>
          </p:nvPr>
        </p:nvSpPr>
        <p:spPr>
          <a:xfrm>
            <a:off x="1026091" y="275432"/>
            <a:ext cx="10515600" cy="787270"/>
          </a:xfrm>
        </p:spPr>
        <p:txBody>
          <a:bodyPr/>
          <a:lstStyle/>
          <a:p>
            <a:r>
              <a:rPr lang="zh-CN" altLang="en-US"/>
              <a:t>单击此处编辑母版标题样式</a:t>
            </a:r>
          </a:p>
        </p:txBody>
      </p:sp>
    </p:spTree>
    <p:extLst>
      <p:ext uri="{BB962C8B-B14F-4D97-AF65-F5344CB8AC3E}">
        <p14:creationId xmlns:p14="http://schemas.microsoft.com/office/powerpoint/2010/main" val="28200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B32F6-5B14-4F79-B380-17466AE6C87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6D7F4DB-A5CF-B936-8D4A-D5498513E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FF90DE9-0613-18D4-254E-3095609F2F69}"/>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6DAD9B97-2200-661F-5152-000563649A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13076B-A446-B0BF-3765-3E604892BA9E}"/>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28576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2E4B1-7822-D7A3-2001-33EF0ADFB9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537A91-1FC4-EF31-A403-A1367467C16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734A53C-4786-DF53-271A-D39F891ADD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A951095-7342-7643-1C93-9BACE2CFC899}"/>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6" name="页脚占位符 5">
            <a:extLst>
              <a:ext uri="{FF2B5EF4-FFF2-40B4-BE49-F238E27FC236}">
                <a16:creationId xmlns:a16="http://schemas.microsoft.com/office/drawing/2014/main" id="{023F2FB5-5C2A-712C-3ED2-97C560F7F7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451874-858D-CB97-7BC6-9B5DE7D55B06}"/>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329011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E6B5F-8333-ADD0-045F-C93BF1FE53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A0C992-5EC4-B0CB-2A62-9C8ED3880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D5D6D56-3540-A405-2651-C369D2978E5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31526CD-9F51-939B-0053-0B6225724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12BDF6-329A-3714-3278-52FE936983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24C9BD8-572E-8499-1637-CA4AE4DB2AC5}"/>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8" name="页脚占位符 7">
            <a:extLst>
              <a:ext uri="{FF2B5EF4-FFF2-40B4-BE49-F238E27FC236}">
                <a16:creationId xmlns:a16="http://schemas.microsoft.com/office/drawing/2014/main" id="{EDF5DC53-3EDB-F521-140F-1059947A505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4D63D93-D426-8C9E-0D89-D73B76DD78CE}"/>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42312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16B9D-5B0B-B6E7-F13A-C1011C924EA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193595-A222-73A2-7826-9EC1EACD0495}"/>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4" name="页脚占位符 3">
            <a:extLst>
              <a:ext uri="{FF2B5EF4-FFF2-40B4-BE49-F238E27FC236}">
                <a16:creationId xmlns:a16="http://schemas.microsoft.com/office/drawing/2014/main" id="{FE507434-7F35-EAF1-2DA2-80D4D61695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83936F-AD95-4213-D0EB-7B5092D062C4}"/>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95865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EA2674-D250-C066-5592-319444754DE5}"/>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3" name="页脚占位符 2">
            <a:extLst>
              <a:ext uri="{FF2B5EF4-FFF2-40B4-BE49-F238E27FC236}">
                <a16:creationId xmlns:a16="http://schemas.microsoft.com/office/drawing/2014/main" id="{66D42EEC-1F20-E668-C05B-F0B5970268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5F03964-9C7C-1739-EB3E-E85846C73D22}"/>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60283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8A25-9D1C-7651-9B9C-8D8341FA22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3B68A7F-6F0C-58FC-42F8-253937100E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E1D3E5-E0D6-C119-239C-1A64D56A8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1164E0-8922-023A-4B5F-2B8AFE4D4372}"/>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6" name="页脚占位符 5">
            <a:extLst>
              <a:ext uri="{FF2B5EF4-FFF2-40B4-BE49-F238E27FC236}">
                <a16:creationId xmlns:a16="http://schemas.microsoft.com/office/drawing/2014/main" id="{BB6180E1-51E9-D034-2448-F40328CBBD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0FBED1-558F-A346-F25F-1C760ECBE0EA}"/>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46661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8A7DF-DFDC-1802-76BA-D09AB6975A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E56278-9856-96AC-8BCD-2DAA0D8D4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E1BC53-5E8F-3A2B-AA16-BA6FBFD5D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2C2DB8-49F3-CF41-27D2-46E70A9D76DA}"/>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6" name="页脚占位符 5">
            <a:extLst>
              <a:ext uri="{FF2B5EF4-FFF2-40B4-BE49-F238E27FC236}">
                <a16:creationId xmlns:a16="http://schemas.microsoft.com/office/drawing/2014/main" id="{4D34D6CA-C651-C6CD-FAFC-5368CAB593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65F9B0-3421-35A6-57C2-ACBD27B8F6A8}"/>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379700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AF3288-A4FE-CEF1-27B0-3E2A44D12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Click here to edit the master header style</a:t>
            </a:r>
          </a:p>
        </p:txBody>
      </p:sp>
      <p:sp>
        <p:nvSpPr>
          <p:cNvPr id="3" name="文本占位符 2">
            <a:extLst>
              <a:ext uri="{FF2B5EF4-FFF2-40B4-BE49-F238E27FC236}">
                <a16:creationId xmlns:a16="http://schemas.microsoft.com/office/drawing/2014/main" id="{08B94C9A-B11E-F5F2-79F0-3C89F9FEA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Click here to edit the master text style</a:t>
            </a:r>
          </a:p>
          <a:p>
            <a:pPr lvl="1"/>
            <a:r>
              <a:rPr lang="zh-CN" altLang="en-US"/>
              <a:t>Grade 2</a:t>
            </a:r>
          </a:p>
          <a:p>
            <a:pPr lvl="2"/>
            <a:r>
              <a:rPr lang="zh-CN" altLang="en-US"/>
              <a:t>Grade 3</a:t>
            </a:r>
          </a:p>
          <a:p>
            <a:pPr lvl="3"/>
            <a:r>
              <a:rPr lang="zh-CN" altLang="en-US"/>
              <a:t>Level 4</a:t>
            </a:r>
          </a:p>
          <a:p>
            <a:pPr lvl="4"/>
            <a:r>
              <a:rPr lang="zh-CN" altLang="en-US"/>
              <a:t>Grade 5</a:t>
            </a:r>
          </a:p>
        </p:txBody>
      </p:sp>
      <p:sp>
        <p:nvSpPr>
          <p:cNvPr id="4" name="日期占位符 3">
            <a:extLst>
              <a:ext uri="{FF2B5EF4-FFF2-40B4-BE49-F238E27FC236}">
                <a16:creationId xmlns:a16="http://schemas.microsoft.com/office/drawing/2014/main" id="{2A860030-A9AE-B8C1-7D9B-4931FD066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F8D44-FC6C-4F3C-AE20-417DDB379F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6B2EA027-DA94-D0CE-631B-EDD026D72A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A5F3FE-9D91-48BC-3E93-85C47A986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653398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1.xml.rels><?xml version="1.0" encoding="UTF-8" standalone="yes"?>
<Relationships xmlns="http://schemas.openxmlformats.org/package/2006/relationships"><Relationship Id="rId3" Type="http://schemas.openxmlformats.org/officeDocument/2006/relationships/hyperlink" Target="https://bioconductor.org/packages/release/bioc/vignettes/MAST/inst/doc/MAST-Intro.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search.cchmc.org/pbge/sincera.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enomebiology.biomedcentral.com/articles/10.1186/gb-2013-14-9-r9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F42D9-F35B-CF72-0FEF-471A2E676F76}"/>
              </a:ext>
            </a:extLst>
          </p:cNvPr>
          <p:cNvSpPr>
            <a:spLocks noGrp="1"/>
          </p:cNvSpPr>
          <p:nvPr>
            <p:ph type="ctrTitle"/>
          </p:nvPr>
        </p:nvSpPr>
        <p:spPr/>
        <p:txBody>
          <a:bodyPr>
            <a:normAutofit/>
          </a:bodyPr>
          <a:lstStyle/>
          <a:p>
            <a:r>
              <a:rPr lang="zh-CN" altLang="en-US" sz="4000" dirty="0"/>
              <a:t>Analysis of </a:t>
            </a:r>
            <a:r>
              <a:rPr lang="en-US" altLang="zh-CN" sz="4000" dirty="0"/>
              <a:t>scRNA-seq </a:t>
            </a:r>
            <a:r>
              <a:rPr lang="zh-CN" altLang="en-US" sz="4000" dirty="0"/>
              <a:t>data using </a:t>
            </a:r>
            <a:r>
              <a:rPr lang="en-US" altLang="zh-CN" sz="4000" dirty="0" err="1"/>
              <a:t>bioconductor</a:t>
            </a:r>
            <a:endParaRPr lang="zh-CN" altLang="en-US" sz="4000" dirty="0"/>
          </a:p>
        </p:txBody>
      </p:sp>
      <p:sp>
        <p:nvSpPr>
          <p:cNvPr id="3" name="副标题 2">
            <a:extLst>
              <a:ext uri="{FF2B5EF4-FFF2-40B4-BE49-F238E27FC236}">
                <a16:creationId xmlns:a16="http://schemas.microsoft.com/office/drawing/2014/main" id="{01323149-5724-EDB2-9A8B-B96A5C769BCF}"/>
              </a:ext>
            </a:extLst>
          </p:cNvPr>
          <p:cNvSpPr>
            <a:spLocks noGrp="1"/>
          </p:cNvSpPr>
          <p:nvPr>
            <p:ph type="subTitle" idx="1"/>
          </p:nvPr>
        </p:nvSpPr>
        <p:spPr/>
        <p:txBody>
          <a:bodyPr/>
          <a:lstStyle/>
          <a:p>
            <a:r>
              <a:rPr lang="zh-CN" altLang="en-US" dirty="0"/>
              <a:t>Theory </a:t>
            </a:r>
            <a:r>
              <a:rPr lang="en-US" altLang="zh-CN" dirty="0"/>
              <a:t>+ </a:t>
            </a:r>
            <a:r>
              <a:rPr lang="zh-CN" altLang="en-US" dirty="0"/>
              <a:t>Practice</a:t>
            </a:r>
          </a:p>
        </p:txBody>
      </p:sp>
    </p:spTree>
    <p:extLst>
      <p:ext uri="{BB962C8B-B14F-4D97-AF65-F5344CB8AC3E}">
        <p14:creationId xmlns:p14="http://schemas.microsoft.com/office/powerpoint/2010/main" val="875808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02730B2-D32D-FD30-0E69-9006F4804124}"/>
              </a:ext>
            </a:extLst>
          </p:cNvPr>
          <p:cNvSpPr>
            <a:spLocks noGrp="1"/>
          </p:cNvSpPr>
          <p:nvPr>
            <p:ph idx="1"/>
          </p:nvPr>
        </p:nvSpPr>
        <p:spPr>
          <a:xfrm>
            <a:off x="838200" y="1241659"/>
            <a:ext cx="10515600" cy="2341345"/>
          </a:xfrm>
        </p:spPr>
        <p:txBody>
          <a:bodyPr>
            <a:normAutofit fontScale="55000" lnSpcReduction="20000"/>
          </a:bodyPr>
          <a:lstStyle/>
          <a:p>
            <a:pPr>
              <a:lnSpc>
                <a:spcPct val="140000"/>
              </a:lnSpc>
            </a:pPr>
            <a:r>
              <a:rPr lang="en-US" altLang="zh-CN" dirty="0"/>
              <a:t>1</a:t>
            </a:r>
            <a:r>
              <a:rPr lang="zh-CN" altLang="en-US" dirty="0"/>
              <a:t>) </a:t>
            </a:r>
            <a:r>
              <a:rPr lang="en-US" altLang="zh-CN" dirty="0"/>
              <a:t>negative binomial model </a:t>
            </a:r>
            <a:r>
              <a:rPr lang="zh-CN" altLang="en-US" dirty="0"/>
              <a:t>(</a:t>
            </a:r>
            <a:r>
              <a:rPr lang="en-US" altLang="zh-CN" dirty="0"/>
              <a:t>negative binomial model</a:t>
            </a:r>
            <a:r>
              <a:rPr lang="zh-CN" altLang="en-US" dirty="0"/>
              <a:t>)</a:t>
            </a:r>
            <a:endParaRPr lang="en-US" altLang="zh-CN" dirty="0"/>
          </a:p>
          <a:p>
            <a:pPr lvl="1">
              <a:lnSpc>
                <a:spcPct val="140000"/>
              </a:lnSpc>
            </a:pPr>
            <a:r>
              <a:rPr lang="zh-CN" altLang="en-US" dirty="0"/>
              <a:t>The most common model for </a:t>
            </a:r>
            <a:r>
              <a:rPr lang="en-US" altLang="zh-CN" dirty="0"/>
              <a:t>scRNA-seq </a:t>
            </a:r>
            <a:r>
              <a:rPr lang="zh-CN" altLang="en-US" dirty="0"/>
              <a:t>data (</a:t>
            </a:r>
            <a:r>
              <a:rPr lang="en-US" altLang="zh-CN" dirty="0" err="1"/>
              <a:t>edgeR</a:t>
            </a:r>
            <a:r>
              <a:rPr lang="zh-CN" altLang="en-US" dirty="0"/>
              <a:t>)</a:t>
            </a:r>
            <a:endParaRPr lang="en-US" altLang="zh-CN" dirty="0"/>
          </a:p>
          <a:p>
            <a:pPr lvl="1">
              <a:lnSpc>
                <a:spcPct val="140000"/>
              </a:lnSpc>
            </a:pPr>
            <a:r>
              <a:rPr lang="zh-CN" altLang="en-US" dirty="0"/>
              <a:t>Two parameters: the mean expression (</a:t>
            </a:r>
            <a:r>
              <a:rPr lang="en-US" altLang="zh-CN" dirty="0"/>
              <a:t>mu</a:t>
            </a:r>
            <a:r>
              <a:rPr lang="zh-CN" altLang="en-US" dirty="0"/>
              <a:t>) and the dispersion (</a:t>
            </a:r>
            <a:r>
              <a:rPr lang="en-US" altLang="zh-CN" dirty="0"/>
              <a:t>size</a:t>
            </a:r>
            <a:r>
              <a:rPr lang="zh-CN" altLang="en-US" dirty="0"/>
              <a:t>), which is inversely proportional to the variance.</a:t>
            </a:r>
            <a:endParaRPr lang="en-US" altLang="zh-CN" dirty="0"/>
          </a:p>
          <a:p>
            <a:pPr lvl="1">
              <a:lnSpc>
                <a:spcPct val="140000"/>
              </a:lnSpc>
            </a:pPr>
            <a:r>
              <a:rPr lang="zh-CN" altLang="en-US" dirty="0"/>
              <a:t>The negative binomial model fits large amounts of </a:t>
            </a:r>
            <a:r>
              <a:rPr lang="en-US" altLang="zh-CN" dirty="0"/>
              <a:t>RNA-seq data well, and </a:t>
            </a:r>
            <a:r>
              <a:rPr lang="zh-CN" altLang="en-US" dirty="0"/>
              <a:t>it is used in most statistical methods designed for such data. In addition, it has been shown to work well for the distribution of molecule numbers obtained from UMI-labeled data.</a:t>
            </a:r>
            <a:endParaRPr lang="en-US" altLang="zh-CN" dirty="0"/>
          </a:p>
          <a:p>
            <a:pPr lvl="1">
              <a:lnSpc>
                <a:spcPct val="140000"/>
              </a:lnSpc>
            </a:pPr>
            <a:r>
              <a:rPr lang="zh-CN" altLang="en-US" dirty="0"/>
              <a:t>However, the original negative binomial model does not fit well with full-length transcript data due to the high dropout rate relative to non-zero reads.</a:t>
            </a:r>
          </a:p>
        </p:txBody>
      </p:sp>
      <p:sp>
        <p:nvSpPr>
          <p:cNvPr id="3" name="标题 2">
            <a:extLst>
              <a:ext uri="{FF2B5EF4-FFF2-40B4-BE49-F238E27FC236}">
                <a16:creationId xmlns:a16="http://schemas.microsoft.com/office/drawing/2014/main" id="{A3E2B076-2E3D-7302-AF6F-C2042015FC34}"/>
              </a:ext>
            </a:extLst>
          </p:cNvPr>
          <p:cNvSpPr>
            <a:spLocks noGrp="1"/>
          </p:cNvSpPr>
          <p:nvPr>
            <p:ph type="title"/>
          </p:nvPr>
        </p:nvSpPr>
        <p:spPr/>
        <p:txBody>
          <a:bodyPr>
            <a:normAutofit/>
          </a:bodyPr>
          <a:lstStyle/>
          <a:p>
            <a:r>
              <a:rPr lang="en-US" altLang="zh-CN" sz="3600" dirty="0"/>
              <a:t>2.2 </a:t>
            </a:r>
            <a:r>
              <a:rPr lang="zh-CN" altLang="en-US" sz="3600" dirty="0"/>
              <a:t>Modeling of </a:t>
            </a:r>
            <a:r>
              <a:rPr lang="en-US" altLang="zh-CN" sz="3600" dirty="0" err="1"/>
              <a:t>scRNA</a:t>
            </a:r>
            <a:r>
              <a:rPr lang="en-US" altLang="zh-CN" sz="3600" dirty="0"/>
              <a:t>-seq </a:t>
            </a:r>
            <a:r>
              <a:rPr lang="zh-CN" altLang="en-US" sz="3600" dirty="0"/>
              <a:t>data</a:t>
            </a:r>
          </a:p>
        </p:txBody>
      </p:sp>
      <p:pic>
        <p:nvPicPr>
          <p:cNvPr id="5122" name="Picture 2" descr="Negative Binomial Distribution (w/ 7 Worked Examples!)">
            <a:extLst>
              <a:ext uri="{FF2B5EF4-FFF2-40B4-BE49-F238E27FC236}">
                <a16:creationId xmlns:a16="http://schemas.microsoft.com/office/drawing/2014/main" id="{D5A83C85-FA86-3C13-6D8B-D7BEAF225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60" y="3158001"/>
            <a:ext cx="5734341" cy="322556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a:extLst>
              <a:ext uri="{FF2B5EF4-FFF2-40B4-BE49-F238E27FC236}">
                <a16:creationId xmlns:a16="http://schemas.microsoft.com/office/drawing/2014/main" id="{C4D0DAA8-A98B-5EED-C20D-7F5ED434732B}"/>
              </a:ext>
            </a:extLst>
          </p:cNvPr>
          <p:cNvGrpSpPr/>
          <p:nvPr/>
        </p:nvGrpSpPr>
        <p:grpSpPr>
          <a:xfrm>
            <a:off x="6057210" y="3583004"/>
            <a:ext cx="5412093" cy="2739028"/>
            <a:chOff x="5694537" y="3111526"/>
            <a:chExt cx="5412093" cy="2739028"/>
          </a:xfrm>
        </p:grpSpPr>
        <p:pic>
          <p:nvPicPr>
            <p:cNvPr id="5124" name="Picture 4" descr="Confluence Mobile - ModelAssist - Risk modeling library">
              <a:extLst>
                <a:ext uri="{FF2B5EF4-FFF2-40B4-BE49-F238E27FC236}">
                  <a16:creationId xmlns:a16="http://schemas.microsoft.com/office/drawing/2014/main" id="{740FB7C6-C09F-36DF-6CD2-2A063EF812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0255" y="3111526"/>
              <a:ext cx="5286375" cy="271462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8FFA8013-1912-E58D-70FB-BD7D9E2E26FF}"/>
                </a:ext>
              </a:extLst>
            </p:cNvPr>
            <p:cNvSpPr txBox="1"/>
            <p:nvPr/>
          </p:nvSpPr>
          <p:spPr>
            <a:xfrm>
              <a:off x="8079799" y="5573555"/>
              <a:ext cx="980311" cy="276999"/>
            </a:xfrm>
            <a:prstGeom prst="rect">
              <a:avLst/>
            </a:prstGeom>
            <a:noFill/>
          </p:spPr>
          <p:txBody>
            <a:bodyPr wrap="square" rtlCol="0">
              <a:spAutoFit/>
            </a:bodyPr>
            <a:lstStyle/>
            <a:p>
              <a:r>
                <a:rPr lang="en-US" altLang="zh-CN" sz="1200" dirty="0"/>
                <a:t>Read count</a:t>
              </a:r>
              <a:endParaRPr lang="zh-CN" altLang="en-US" sz="1200" dirty="0"/>
            </a:p>
          </p:txBody>
        </p:sp>
        <p:sp>
          <p:nvSpPr>
            <p:cNvPr id="5" name="文本框 4">
              <a:extLst>
                <a:ext uri="{FF2B5EF4-FFF2-40B4-BE49-F238E27FC236}">
                  <a16:creationId xmlns:a16="http://schemas.microsoft.com/office/drawing/2014/main" id="{EDF114D3-71A2-BA60-D282-F12704F696C1}"/>
                </a:ext>
              </a:extLst>
            </p:cNvPr>
            <p:cNvSpPr txBox="1"/>
            <p:nvPr/>
          </p:nvSpPr>
          <p:spPr>
            <a:xfrm rot="16200000">
              <a:off x="5382257" y="4347384"/>
              <a:ext cx="901560" cy="276999"/>
            </a:xfrm>
            <a:prstGeom prst="rect">
              <a:avLst/>
            </a:prstGeom>
            <a:noFill/>
          </p:spPr>
          <p:txBody>
            <a:bodyPr wrap="square" rtlCol="0">
              <a:spAutoFit/>
            </a:bodyPr>
            <a:lstStyle/>
            <a:p>
              <a:r>
                <a:rPr lang="en-US" altLang="zh-CN" sz="1200" dirty="0"/>
                <a:t>Frequency </a:t>
              </a:r>
              <a:endParaRPr lang="zh-CN" altLang="en-US" sz="1200" dirty="0"/>
            </a:p>
          </p:txBody>
        </p:sp>
      </p:grpSp>
    </p:spTree>
    <p:extLst>
      <p:ext uri="{BB962C8B-B14F-4D97-AF65-F5344CB8AC3E}">
        <p14:creationId xmlns:p14="http://schemas.microsoft.com/office/powerpoint/2010/main" val="178047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0EA9B5-D867-36AD-F9CF-972F820C2931}"/>
              </a:ext>
            </a:extLst>
          </p:cNvPr>
          <p:cNvSpPr>
            <a:spLocks noGrp="1"/>
          </p:cNvSpPr>
          <p:nvPr>
            <p:ph idx="1"/>
          </p:nvPr>
        </p:nvSpPr>
        <p:spPr>
          <a:xfrm>
            <a:off x="838200" y="1247373"/>
            <a:ext cx="10515600" cy="2714625"/>
          </a:xfrm>
        </p:spPr>
        <p:txBody>
          <a:bodyPr>
            <a:normAutofit fontScale="62500" lnSpcReduction="20000"/>
          </a:bodyPr>
          <a:lstStyle/>
          <a:p>
            <a:pPr>
              <a:lnSpc>
                <a:spcPct val="140000"/>
              </a:lnSpc>
            </a:pPr>
            <a:r>
              <a:rPr lang="en-US" altLang="zh-CN" dirty="0"/>
              <a:t>2</a:t>
            </a:r>
            <a:r>
              <a:rPr lang="zh-CN" altLang="en-US" dirty="0"/>
              <a:t>) </a:t>
            </a:r>
            <a:r>
              <a:rPr lang="en-US" altLang="zh-CN" dirty="0"/>
              <a:t>Zero-inflate </a:t>
            </a:r>
            <a:r>
              <a:rPr lang="zh-CN" altLang="en-US" dirty="0"/>
              <a:t>negative binomial model (</a:t>
            </a:r>
            <a:r>
              <a:rPr lang="en-US" altLang="zh-CN" dirty="0"/>
              <a:t>zero-inflate NB</a:t>
            </a:r>
            <a:r>
              <a:rPr lang="zh-CN" altLang="en-US" dirty="0"/>
              <a:t>)</a:t>
            </a:r>
            <a:endParaRPr lang="en-US" altLang="zh-CN" dirty="0"/>
          </a:p>
          <a:p>
            <a:pPr lvl="1">
              <a:lnSpc>
                <a:spcPct val="140000"/>
              </a:lnSpc>
            </a:pPr>
            <a:r>
              <a:rPr lang="zh-CN" altLang="en-US" dirty="0"/>
              <a:t>A new parameter </a:t>
            </a:r>
            <a:r>
              <a:rPr lang="en-US" altLang="zh-CN" dirty="0"/>
              <a:t>d </a:t>
            </a:r>
            <a:r>
              <a:rPr lang="zh-CN" altLang="en-US" dirty="0"/>
              <a:t>, the </a:t>
            </a:r>
            <a:r>
              <a:rPr lang="en-US" altLang="zh-CN" dirty="0"/>
              <a:t>drop-out rate, is </a:t>
            </a:r>
            <a:r>
              <a:rPr lang="zh-CN" altLang="en-US" dirty="0"/>
              <a:t>introduced in the negative binomial model. in the previous practice we can see that the </a:t>
            </a:r>
            <a:r>
              <a:rPr lang="en-US" altLang="zh-CN" dirty="0"/>
              <a:t>drop-out rate </a:t>
            </a:r>
            <a:r>
              <a:rPr lang="zh-CN" altLang="en-US" dirty="0"/>
              <a:t>of a gene is closely related to the average expression of that gene.</a:t>
            </a:r>
            <a:endParaRPr lang="en-US" altLang="zh-CN" dirty="0"/>
          </a:p>
          <a:p>
            <a:pPr lvl="1">
              <a:lnSpc>
                <a:spcPct val="140000"/>
              </a:lnSpc>
            </a:pPr>
            <a:r>
              <a:rPr lang="zh-CN" altLang="en-US" dirty="0"/>
              <a:t>Different zero-inflated negative binomial models use different relationships between </a:t>
            </a:r>
            <a:r>
              <a:rPr lang="en-US" altLang="zh-CN" dirty="0"/>
              <a:t>mu </a:t>
            </a:r>
            <a:r>
              <a:rPr lang="zh-CN" altLang="en-US" dirty="0"/>
              <a:t>and </a:t>
            </a:r>
            <a:r>
              <a:rPr lang="en-US" altLang="zh-CN" dirty="0"/>
              <a:t>d, and </a:t>
            </a:r>
            <a:r>
              <a:rPr lang="zh-CN" altLang="en-US" dirty="0"/>
              <a:t>some models may fit </a:t>
            </a:r>
            <a:r>
              <a:rPr lang="en-US" altLang="zh-CN" dirty="0"/>
              <a:t>mu </a:t>
            </a:r>
            <a:r>
              <a:rPr lang="zh-CN" altLang="en-US" dirty="0"/>
              <a:t>and </a:t>
            </a:r>
            <a:r>
              <a:rPr lang="en-US" altLang="zh-CN" dirty="0"/>
              <a:t>d </a:t>
            </a:r>
            <a:r>
              <a:rPr lang="zh-CN" altLang="en-US" dirty="0"/>
              <a:t>to the expression of each gene independently.</a:t>
            </a:r>
            <a:endParaRPr lang="en-US" altLang="zh-CN" dirty="0"/>
          </a:p>
          <a:p>
            <a:pPr lvl="1">
              <a:lnSpc>
                <a:spcPct val="140000"/>
              </a:lnSpc>
            </a:pPr>
            <a:r>
              <a:rPr lang="en-US" altLang="zh-CN" dirty="0"/>
              <a:t>MAST </a:t>
            </a:r>
            <a:r>
              <a:rPr lang="zh-CN" altLang="en-US" dirty="0"/>
              <a:t>tool: https:</a:t>
            </a:r>
            <a:r>
              <a:rPr lang="en-US" altLang="zh-CN" sz="1600" dirty="0">
                <a:hlinkClick r:id="rId3"/>
              </a:rPr>
              <a:t>//bioconductor.org/packages/release/bioc/vignettes/MAST/inst/doc/MAST-Intro.html</a:t>
            </a:r>
            <a:endParaRPr lang="en-US" altLang="zh-CN" dirty="0"/>
          </a:p>
          <a:p>
            <a:pPr lvl="1">
              <a:lnSpc>
                <a:spcPct val="140000"/>
              </a:lnSpc>
            </a:pPr>
            <a:r>
              <a:rPr lang="en-US" altLang="zh-CN" dirty="0"/>
              <a:t>SCDE </a:t>
            </a:r>
            <a:r>
              <a:rPr lang="zh-CN" altLang="en-US" dirty="0"/>
              <a:t>tool: http:</a:t>
            </a:r>
            <a:r>
              <a:rPr lang="en-US" altLang="zh-CN" dirty="0"/>
              <a:t>//hms-dbmi.github.io/scde/ </a:t>
            </a:r>
            <a:endParaRPr lang="zh-CN" altLang="en-US" dirty="0"/>
          </a:p>
          <a:p>
            <a:pPr lvl="1">
              <a:lnSpc>
                <a:spcPct val="140000"/>
              </a:lnSpc>
            </a:pPr>
            <a:endParaRPr lang="en-US" altLang="zh-CN" dirty="0"/>
          </a:p>
          <a:p>
            <a:pPr>
              <a:lnSpc>
                <a:spcPct val="140000"/>
              </a:lnSpc>
            </a:pPr>
            <a:endParaRPr lang="en-US" altLang="zh-CN" dirty="0"/>
          </a:p>
        </p:txBody>
      </p:sp>
      <p:sp>
        <p:nvSpPr>
          <p:cNvPr id="3" name="标题 2">
            <a:extLst>
              <a:ext uri="{FF2B5EF4-FFF2-40B4-BE49-F238E27FC236}">
                <a16:creationId xmlns:a16="http://schemas.microsoft.com/office/drawing/2014/main" id="{85276221-784E-3A4A-9B22-F735B03FC999}"/>
              </a:ext>
            </a:extLst>
          </p:cNvPr>
          <p:cNvSpPr>
            <a:spLocks noGrp="1"/>
          </p:cNvSpPr>
          <p:nvPr>
            <p:ph type="title"/>
          </p:nvPr>
        </p:nvSpPr>
        <p:spPr/>
        <p:txBody>
          <a:bodyPr/>
          <a:lstStyle/>
          <a:p>
            <a:endParaRPr lang="zh-CN" altLang="en-US"/>
          </a:p>
        </p:txBody>
      </p:sp>
      <p:pic>
        <p:nvPicPr>
          <p:cNvPr id="6146" name="Picture 2" descr="Feature Request] Zero-Inflated Poisson and Negative Binomial distributions  · Issue #1134 · tensorflow/probability · GitHub">
            <a:extLst>
              <a:ext uri="{FF2B5EF4-FFF2-40B4-BE49-F238E27FC236}">
                <a16:creationId xmlns:a16="http://schemas.microsoft.com/office/drawing/2014/main" id="{CDEA09F5-C291-6120-AFC1-BEFB098264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7091" y="3785954"/>
            <a:ext cx="3355596" cy="2516697"/>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09E5BD18-43EC-7BC4-BEE1-22C17A32A326}"/>
              </a:ext>
            </a:extLst>
          </p:cNvPr>
          <p:cNvPicPr>
            <a:picLocks noChangeAspect="1"/>
          </p:cNvPicPr>
          <p:nvPr/>
        </p:nvPicPr>
        <p:blipFill>
          <a:blip r:embed="rId5"/>
          <a:stretch>
            <a:fillRect/>
          </a:stretch>
        </p:blipFill>
        <p:spPr>
          <a:xfrm>
            <a:off x="1614488" y="4525191"/>
            <a:ext cx="4057650" cy="714375"/>
          </a:xfrm>
          <a:prstGeom prst="rect">
            <a:avLst/>
          </a:prstGeom>
        </p:spPr>
      </p:pic>
    </p:spTree>
    <p:extLst>
      <p:ext uri="{BB962C8B-B14F-4D97-AF65-F5344CB8AC3E}">
        <p14:creationId xmlns:p14="http://schemas.microsoft.com/office/powerpoint/2010/main" val="2965938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A6C20F-3A8B-A801-A0C0-B3D0EE478B3B}"/>
              </a:ext>
            </a:extLst>
          </p:cNvPr>
          <p:cNvSpPr>
            <a:spLocks noGrp="1"/>
          </p:cNvSpPr>
          <p:nvPr>
            <p:ph idx="1"/>
          </p:nvPr>
        </p:nvSpPr>
        <p:spPr>
          <a:xfrm>
            <a:off x="838200" y="1299411"/>
            <a:ext cx="10515600" cy="2525705"/>
          </a:xfrm>
        </p:spPr>
        <p:txBody>
          <a:bodyPr>
            <a:normAutofit fontScale="85000" lnSpcReduction="20000"/>
          </a:bodyPr>
          <a:lstStyle/>
          <a:p>
            <a:pPr>
              <a:lnSpc>
                <a:spcPct val="140000"/>
              </a:lnSpc>
            </a:pPr>
            <a:r>
              <a:rPr lang="zh-CN" altLang="en-US" sz="1800" dirty="0"/>
              <a:t>(</a:t>
            </a:r>
            <a:r>
              <a:rPr lang="en-US" altLang="zh-CN" sz="1800" dirty="0"/>
              <a:t>3</a:t>
            </a:r>
            <a:r>
              <a:rPr lang="zh-CN" altLang="en-US" sz="1800" dirty="0"/>
              <a:t>) </a:t>
            </a:r>
            <a:r>
              <a:rPr lang="en-US" altLang="zh-CN" sz="1800" dirty="0"/>
              <a:t>Poisson-Beta distribution </a:t>
            </a:r>
            <a:r>
              <a:rPr lang="zh-CN" altLang="en-US" sz="1800" dirty="0"/>
              <a:t>model (</a:t>
            </a:r>
            <a:r>
              <a:rPr lang="en-US" altLang="zh-CN" sz="1800" dirty="0"/>
              <a:t>Poisson-Beta distribution</a:t>
            </a:r>
            <a:r>
              <a:rPr lang="zh-CN" altLang="en-US" sz="1800" dirty="0"/>
              <a:t>)</a:t>
            </a:r>
            <a:endParaRPr lang="en-US" altLang="zh-CN" sz="1800" dirty="0"/>
          </a:p>
          <a:p>
            <a:pPr lvl="1">
              <a:lnSpc>
                <a:spcPct val="140000"/>
              </a:lnSpc>
            </a:pPr>
            <a:r>
              <a:rPr lang="zh-CN" altLang="en-US" sz="1600" dirty="0"/>
              <a:t>Some methods use </a:t>
            </a:r>
            <a:r>
              <a:rPr lang="en-US" altLang="zh-CN" sz="1600" dirty="0"/>
              <a:t>the </a:t>
            </a:r>
            <a:r>
              <a:rPr lang="zh-CN" altLang="en-US" sz="1600" dirty="0"/>
              <a:t>Poisson-Beta distribution, which is based on a mechanistic model of transcriptional bursts.</a:t>
            </a:r>
            <a:endParaRPr lang="en-US" altLang="zh-CN" sz="1600" dirty="0"/>
          </a:p>
          <a:p>
            <a:pPr lvl="1">
              <a:lnSpc>
                <a:spcPct val="140000"/>
              </a:lnSpc>
            </a:pPr>
            <a:r>
              <a:rPr lang="zh-CN" altLang="en-US" sz="1600" dirty="0"/>
              <a:t>It can be fitted well to </a:t>
            </a:r>
            <a:r>
              <a:rPr lang="en-US" altLang="zh-CN" sz="1600" dirty="0"/>
              <a:t>scRNA-seq </a:t>
            </a:r>
            <a:r>
              <a:rPr lang="zh-CN" altLang="en-US" sz="1600" dirty="0"/>
              <a:t>data, but it is not as easy to use as the negative binomial model, and there are far fewer methods available than the negative binomial model.</a:t>
            </a:r>
            <a:endParaRPr lang="en-US" altLang="zh-CN" sz="1600" dirty="0"/>
          </a:p>
          <a:p>
            <a:pPr lvl="1">
              <a:lnSpc>
                <a:spcPct val="140000"/>
              </a:lnSpc>
            </a:pPr>
            <a:r>
              <a:rPr lang="zh-CN" altLang="en-US" sz="1600" dirty="0"/>
              <a:t>This model uses three parameters: </a:t>
            </a:r>
            <a:r>
              <a:rPr lang="en-US" altLang="zh-CN" sz="1600" dirty="0"/>
              <a:t>a is the rate of </a:t>
            </a:r>
            <a:r>
              <a:rPr lang="zh-CN" altLang="en-US" sz="1600" dirty="0"/>
              <a:t>activation of transcription; </a:t>
            </a:r>
            <a:r>
              <a:rPr lang="en-US" altLang="zh-CN" sz="1600" dirty="0"/>
              <a:t>b is the </a:t>
            </a:r>
            <a:r>
              <a:rPr lang="zh-CN" altLang="en-US" sz="1600" dirty="0"/>
              <a:t>rate of repression of transcription; and </a:t>
            </a:r>
            <a:r>
              <a:rPr lang="en-US" altLang="zh-CN" sz="1600" dirty="0"/>
              <a:t>g </a:t>
            </a:r>
            <a:r>
              <a:rPr lang="zh-CN" altLang="en-US" sz="1600" dirty="0"/>
              <a:t>is the rate of transcripts produced when transcription is active at the locus. Differential expression analysis can be done to test for differences between groups for each parameter, or only one of the parameters (usually </a:t>
            </a:r>
            <a:r>
              <a:rPr lang="en-US" altLang="zh-CN" sz="1600" dirty="0"/>
              <a:t>g</a:t>
            </a:r>
            <a:r>
              <a:rPr lang="zh-CN" altLang="en-US" sz="1600" dirty="0"/>
              <a:t>) can be tested.</a:t>
            </a:r>
            <a:endParaRPr lang="en-US" altLang="zh-CN" sz="1600" dirty="0"/>
          </a:p>
          <a:p>
            <a:pPr lvl="1">
              <a:lnSpc>
                <a:spcPct val="140000"/>
              </a:lnSpc>
            </a:pPr>
            <a:r>
              <a:rPr lang="en-US" altLang="zh-CN" sz="1600" dirty="0"/>
              <a:t>BPSC </a:t>
            </a:r>
            <a:r>
              <a:rPr lang="zh-CN" altLang="en-US" sz="1600" dirty="0"/>
              <a:t>tool: https:</a:t>
            </a:r>
            <a:r>
              <a:rPr lang="en-US" altLang="zh-CN" sz="1600" dirty="0"/>
              <a:t>//github.com/nghiavtr/BPSC </a:t>
            </a:r>
            <a:endParaRPr lang="zh-CN" altLang="en-US" sz="1600" dirty="0"/>
          </a:p>
        </p:txBody>
      </p:sp>
      <p:sp>
        <p:nvSpPr>
          <p:cNvPr id="3" name="标题 2">
            <a:extLst>
              <a:ext uri="{FF2B5EF4-FFF2-40B4-BE49-F238E27FC236}">
                <a16:creationId xmlns:a16="http://schemas.microsoft.com/office/drawing/2014/main" id="{EB72DD3F-C8CF-6DA8-5222-8B525E477A01}"/>
              </a:ext>
            </a:extLst>
          </p:cNvPr>
          <p:cNvSpPr>
            <a:spLocks noGrp="1"/>
          </p:cNvSpPr>
          <p:nvPr>
            <p:ph type="title"/>
          </p:nvPr>
        </p:nvSpPr>
        <p:spPr/>
        <p:txBody>
          <a:bodyPr/>
          <a:lstStyle/>
          <a:p>
            <a:endParaRPr lang="zh-CN" altLang="en-US"/>
          </a:p>
        </p:txBody>
      </p:sp>
      <p:pic>
        <p:nvPicPr>
          <p:cNvPr id="7172" name="Picture 4">
            <a:extLst>
              <a:ext uri="{FF2B5EF4-FFF2-40B4-BE49-F238E27FC236}">
                <a16:creationId xmlns:a16="http://schemas.microsoft.com/office/drawing/2014/main" id="{909A185E-D2CC-A28C-EF27-DC4661C55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3891" y="3902028"/>
            <a:ext cx="3279396" cy="234242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4027FCAC-2063-29BB-4D90-A98AE2601467}"/>
              </a:ext>
            </a:extLst>
          </p:cNvPr>
          <p:cNvPicPr>
            <a:picLocks noChangeAspect="1"/>
          </p:cNvPicPr>
          <p:nvPr/>
        </p:nvPicPr>
        <p:blipFill>
          <a:blip r:embed="rId3"/>
          <a:stretch>
            <a:fillRect/>
          </a:stretch>
        </p:blipFill>
        <p:spPr>
          <a:xfrm>
            <a:off x="1485244" y="4449354"/>
            <a:ext cx="3857625" cy="866775"/>
          </a:xfrm>
          <a:prstGeom prst="rect">
            <a:avLst/>
          </a:prstGeom>
        </p:spPr>
      </p:pic>
    </p:spTree>
    <p:extLst>
      <p:ext uri="{BB962C8B-B14F-4D97-AF65-F5344CB8AC3E}">
        <p14:creationId xmlns:p14="http://schemas.microsoft.com/office/powerpoint/2010/main" val="1482080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135C480-4E47-E31E-5207-C9FC21FDAE43}"/>
              </a:ext>
            </a:extLst>
          </p:cNvPr>
          <p:cNvSpPr>
            <a:spLocks noGrp="1"/>
          </p:cNvSpPr>
          <p:nvPr>
            <p:ph idx="1"/>
          </p:nvPr>
        </p:nvSpPr>
        <p:spPr>
          <a:xfrm>
            <a:off x="838200" y="1337912"/>
            <a:ext cx="10515600" cy="4839051"/>
          </a:xfrm>
        </p:spPr>
        <p:txBody>
          <a:bodyPr>
            <a:normAutofit fontScale="92500" lnSpcReduction="20000"/>
          </a:bodyPr>
          <a:lstStyle/>
          <a:p>
            <a:pPr>
              <a:lnSpc>
                <a:spcPct val="140000"/>
              </a:lnSpc>
            </a:pPr>
            <a:r>
              <a:rPr lang="en-US" altLang="zh-CN" sz="1400" dirty="0"/>
              <a:t>4</a:t>
            </a:r>
            <a:r>
              <a:rPr lang="zh-CN" altLang="en-US" sz="1400" dirty="0"/>
              <a:t>) Non-parametric significance test method</a:t>
            </a:r>
            <a:endParaRPr lang="en-US" altLang="zh-CN" sz="1400" dirty="0"/>
          </a:p>
          <a:p>
            <a:pPr lvl="1">
              <a:lnSpc>
                <a:spcPct val="140000"/>
              </a:lnSpc>
            </a:pPr>
            <a:r>
              <a:rPr lang="zh-CN" altLang="en-US" sz="1200" dirty="0"/>
              <a:t>The type of test that is easy to handle is a non-parametric test. The most commonly used nonparametric test is the </a:t>
            </a:r>
            <a:r>
              <a:rPr lang="en-US" altLang="zh-CN" sz="1200" dirty="0"/>
              <a:t>Kolmogorov-Smirnov </a:t>
            </a:r>
            <a:r>
              <a:rPr lang="zh-CN" altLang="en-US" sz="1200" dirty="0"/>
              <a:t>(</a:t>
            </a:r>
            <a:r>
              <a:rPr lang="en-US" altLang="zh-CN" sz="1200" dirty="0"/>
              <a:t>KS</a:t>
            </a:r>
            <a:r>
              <a:rPr lang="zh-CN" altLang="en-US" sz="1200" dirty="0"/>
              <a:t>) test, which we can use to compare the distribution of each gene in two individuals.The </a:t>
            </a:r>
            <a:r>
              <a:rPr lang="en-US" altLang="zh-CN" sz="1200" dirty="0"/>
              <a:t>KS </a:t>
            </a:r>
            <a:r>
              <a:rPr lang="zh-CN" altLang="en-US" sz="1200" dirty="0"/>
              <a:t>test quantifies the distance between the empirical cumulative distribution of expression of each gene in two populations. It is sensitive to changes in mean expression and variability. However, it assumes continuous data and may perform poorly when the data contain a large number of identical values (e.g., zero). Another problem with the </a:t>
            </a:r>
            <a:r>
              <a:rPr lang="en-US" altLang="zh-CN" sz="1200" dirty="0"/>
              <a:t>KS </a:t>
            </a:r>
            <a:r>
              <a:rPr lang="zh-CN" altLang="en-US" sz="1200" dirty="0"/>
              <a:t>test is that it may be very sensitive at larger sample sizes and thus may end up significantly even when differences are small.</a:t>
            </a:r>
            <a:endParaRPr lang="en-US" altLang="zh-CN" sz="1200" dirty="0"/>
          </a:p>
          <a:p>
            <a:pPr lvl="1">
              <a:lnSpc>
                <a:spcPct val="140000"/>
              </a:lnSpc>
            </a:pPr>
            <a:r>
              <a:rPr lang="en-US" altLang="zh-CN" sz="1200" dirty="0"/>
              <a:t>The Wilcox </a:t>
            </a:r>
            <a:r>
              <a:rPr lang="zh-CN" altLang="en-US" sz="1200" dirty="0"/>
              <a:t>rank sum test is another nonparametric test, but it specifically tests whether values in one group are greater/less than values in the other group. Therefore, it is often considered a test for comparing differences in median expressions between two groups; whereas the </a:t>
            </a:r>
            <a:r>
              <a:rPr lang="en-US" altLang="zh-CN" sz="1200" dirty="0"/>
              <a:t>KS </a:t>
            </a:r>
            <a:r>
              <a:rPr lang="zh-CN" altLang="en-US" sz="1200" dirty="0"/>
              <a:t>test is sensitive to any changes in the distribution of expression values.</a:t>
            </a:r>
            <a:endParaRPr lang="en-US" altLang="zh-CN" sz="1200" dirty="0"/>
          </a:p>
          <a:p>
            <a:pPr>
              <a:lnSpc>
                <a:spcPct val="140000"/>
              </a:lnSpc>
            </a:pPr>
            <a:r>
              <a:rPr lang="en-US" altLang="zh-CN" sz="1400" b="1" dirty="0"/>
              <a:t>Note</a:t>
            </a:r>
            <a:r>
              <a:rPr lang="zh-CN" altLang="en-US" sz="1400" b="1" dirty="0"/>
              <a:t>: </a:t>
            </a:r>
            <a:r>
              <a:rPr lang="zh-CN" altLang="en-US" sz="1400" dirty="0"/>
              <a:t>Many statistical tests and procedures are based on specific distributional assumptions. Normality assumptions are particularly common in classical statistical tests. Many reliability models are based on the assumption that the data follow a </a:t>
            </a:r>
            <a:r>
              <a:rPr lang="en-US" altLang="zh-CN" sz="1400" dirty="0"/>
              <a:t>Weibull </a:t>
            </a:r>
            <a:r>
              <a:rPr lang="zh-CN" altLang="en-US" sz="1400" dirty="0"/>
              <a:t>distribution. There are many nonparametric and robust techniques that are not based on strong distributional assumptions. By nonparametric, we mean a technique, such as the sign test, that is not based on specific distributional assumptions. By robust, we mean a statistical technique that performs well under a wide range of distributional assumptions. However, techniques based on specific distributional assumptions are usually more powerful than these nonparametric and robust techniques. By power, we mean the ability to detect differences when they are actually present. Therefore, if distributional assumptions can be confirmed, parametric techniques are generally preferred. If you are using a technique that has a normality (or other type of distribution) assumption, it is important to confirm that this assumption is in fact reasonable. If this is the case, more powerful parametric techniques can be used. If the distributional assumptions do not hold, it may be necessary to use non-parametric or robust techniques.</a:t>
            </a:r>
          </a:p>
        </p:txBody>
      </p:sp>
      <p:sp>
        <p:nvSpPr>
          <p:cNvPr id="3" name="标题 2">
            <a:extLst>
              <a:ext uri="{FF2B5EF4-FFF2-40B4-BE49-F238E27FC236}">
                <a16:creationId xmlns:a16="http://schemas.microsoft.com/office/drawing/2014/main" id="{C2127A5B-595A-CB64-2DC0-84DA68E7CDA0}"/>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07228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D7499-D536-EFFA-938E-045CBDA53CDC}"/>
              </a:ext>
            </a:extLst>
          </p:cNvPr>
          <p:cNvSpPr>
            <a:spLocks noGrp="1"/>
          </p:cNvSpPr>
          <p:nvPr>
            <p:ph type="title"/>
          </p:nvPr>
        </p:nvSpPr>
        <p:spPr>
          <a:xfrm>
            <a:off x="918405" y="355077"/>
            <a:ext cx="10194235" cy="855799"/>
          </a:xfrm>
        </p:spPr>
        <p:txBody>
          <a:bodyPr>
            <a:normAutofit/>
          </a:bodyPr>
          <a:lstStyle/>
          <a:p>
            <a:pPr>
              <a:lnSpc>
                <a:spcPct val="120000"/>
              </a:lnSpc>
            </a:pPr>
            <a:r>
              <a:rPr lang="en-US" altLang="zh-CN" sz="3600" dirty="0"/>
              <a:t>Basic</a:t>
            </a:r>
            <a:r>
              <a:rPr lang="zh-CN" altLang="en-US" sz="3600" dirty="0"/>
              <a:t> analysis of </a:t>
            </a:r>
            <a:r>
              <a:rPr lang="en-US" altLang="zh-CN" sz="3600" dirty="0"/>
              <a:t>scRNA </a:t>
            </a:r>
            <a:r>
              <a:rPr lang="zh-CN" altLang="en-US" sz="3600" dirty="0"/>
              <a:t>data using </a:t>
            </a:r>
            <a:r>
              <a:rPr lang="en-US" altLang="zh-CN" sz="3600" dirty="0"/>
              <a:t>Bioconductor</a:t>
            </a:r>
          </a:p>
        </p:txBody>
      </p:sp>
      <p:sp>
        <p:nvSpPr>
          <p:cNvPr id="3" name="内容占位符 2">
            <a:extLst>
              <a:ext uri="{FF2B5EF4-FFF2-40B4-BE49-F238E27FC236}">
                <a16:creationId xmlns:a16="http://schemas.microsoft.com/office/drawing/2014/main" id="{D36E2E9D-6E73-D10F-52D7-2CD8CEFE9560}"/>
              </a:ext>
            </a:extLst>
          </p:cNvPr>
          <p:cNvSpPr>
            <a:spLocks noGrp="1"/>
          </p:cNvSpPr>
          <p:nvPr>
            <p:ph idx="1"/>
          </p:nvPr>
        </p:nvSpPr>
        <p:spPr>
          <a:xfrm>
            <a:off x="838199" y="1220924"/>
            <a:ext cx="10515600" cy="1214268"/>
          </a:xfrm>
        </p:spPr>
        <p:txBody>
          <a:bodyPr>
            <a:normAutofit/>
          </a:bodyPr>
          <a:lstStyle/>
          <a:p>
            <a:pPr>
              <a:lnSpc>
                <a:spcPct val="120000"/>
              </a:lnSpc>
              <a:buFont typeface="Wingdings" panose="05000000000000000000" pitchFamily="2" charset="2"/>
              <a:buChar char="ü"/>
            </a:pPr>
            <a:r>
              <a:rPr lang="en-US" altLang="zh-CN" dirty="0"/>
              <a:t>1. </a:t>
            </a:r>
            <a:r>
              <a:rPr lang="zh-CN" altLang="en-US" dirty="0"/>
              <a:t>Clustering</a:t>
            </a:r>
            <a:endParaRPr lang="en-US" altLang="zh-CN" dirty="0"/>
          </a:p>
          <a:p>
            <a:pPr>
              <a:lnSpc>
                <a:spcPct val="120000"/>
              </a:lnSpc>
              <a:buFont typeface="Wingdings" panose="05000000000000000000" pitchFamily="2" charset="2"/>
              <a:buChar char="ü"/>
            </a:pPr>
            <a:r>
              <a:rPr lang="en-US" altLang="zh-CN" dirty="0"/>
              <a:t>2. </a:t>
            </a:r>
            <a:r>
              <a:rPr lang="zh-CN" altLang="en-US" dirty="0"/>
              <a:t>Differential expression</a:t>
            </a:r>
            <a:endParaRPr lang="en-US" altLang="zh-CN" dirty="0"/>
          </a:p>
        </p:txBody>
      </p:sp>
    </p:spTree>
    <p:extLst>
      <p:ext uri="{BB962C8B-B14F-4D97-AF65-F5344CB8AC3E}">
        <p14:creationId xmlns:p14="http://schemas.microsoft.com/office/powerpoint/2010/main" val="338875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1608FA4-EBD8-9161-1083-74AC02A84E1F}"/>
              </a:ext>
            </a:extLst>
          </p:cNvPr>
          <p:cNvSpPr>
            <a:spLocks noGrp="1"/>
          </p:cNvSpPr>
          <p:nvPr>
            <p:ph idx="1"/>
          </p:nvPr>
        </p:nvSpPr>
        <p:spPr>
          <a:xfrm>
            <a:off x="842409" y="1309034"/>
            <a:ext cx="10699282" cy="5024389"/>
          </a:xfrm>
        </p:spPr>
        <p:txBody>
          <a:bodyPr>
            <a:noAutofit/>
          </a:bodyPr>
          <a:lstStyle/>
          <a:p>
            <a:pPr>
              <a:lnSpc>
                <a:spcPct val="130000"/>
              </a:lnSpc>
            </a:pPr>
            <a:r>
              <a:rPr lang="zh-CN" altLang="en-US" sz="1800" dirty="0"/>
              <a:t>One of the most promising applications of </a:t>
            </a:r>
            <a:r>
              <a:rPr lang="en-US" altLang="zh-CN" sz="1800" dirty="0"/>
              <a:t>scRNA-seq is </a:t>
            </a:r>
            <a:r>
              <a:rPr lang="zh-CN" altLang="en-US" sz="1800" dirty="0"/>
              <a:t>discover</a:t>
            </a:r>
            <a:r>
              <a:rPr lang="en-US" altLang="zh-CN" sz="1800" dirty="0"/>
              <a:t> and annotating novel </a:t>
            </a:r>
            <a:r>
              <a:rPr lang="zh-CN" altLang="en-US" sz="1800" dirty="0"/>
              <a:t>cell types</a:t>
            </a:r>
            <a:r>
              <a:rPr lang="en-US" altLang="zh-CN" sz="1800" dirty="0"/>
              <a:t>.</a:t>
            </a:r>
            <a:r>
              <a:rPr lang="zh-CN" altLang="en-US" sz="1800" dirty="0"/>
              <a:t> Computationally, this is a difficult problem because it is equivalent to unsupervised clustering. That is, we need to identify cell populations based on transcriptome similarity without any a priori knowledge. Moreover, in most cases, we do not even know a priori to determine how many clusters to divide into. This problem becomes even more challenging due to the high level of noise (technical and biological) and </a:t>
            </a:r>
            <a:r>
              <a:rPr lang="en-US" altLang="zh-CN" sz="1800" dirty="0"/>
              <a:t>high-</a:t>
            </a:r>
            <a:r>
              <a:rPr lang="zh-CN" altLang="en-US" sz="1800" dirty="0"/>
              <a:t>dimensions (i.e., genes).</a:t>
            </a:r>
            <a:endParaRPr lang="en-US" altLang="zh-CN" sz="1800" dirty="0"/>
          </a:p>
          <a:p>
            <a:pPr>
              <a:lnSpc>
                <a:spcPct val="130000"/>
              </a:lnSpc>
            </a:pPr>
            <a:r>
              <a:rPr lang="zh-CN" altLang="en-US" sz="1800" dirty="0"/>
              <a:t>When working with large datasets, it is often beneficial to apply some dimensionality reduction method. By </a:t>
            </a:r>
            <a:r>
              <a:rPr lang="en-US" altLang="zh-CN" sz="1800" dirty="0"/>
              <a:t>mapping</a:t>
            </a:r>
            <a:r>
              <a:rPr lang="zh-CN" altLang="en-US" sz="1800" dirty="0"/>
              <a:t> the data </a:t>
            </a:r>
            <a:r>
              <a:rPr lang="en-US" altLang="zh-CN" sz="1800" dirty="0" err="1"/>
              <a:t>i</a:t>
            </a:r>
            <a:r>
              <a:rPr lang="zh-CN" altLang="en-US" sz="1800" dirty="0"/>
              <a:t>nto a lower dimensional space, one is often able to significantly reduce the amount of noise. Another benefit is that it is often easier to visualize data in a two- or three-dimensional subspace. </a:t>
            </a:r>
            <a:endParaRPr lang="en-US" altLang="zh-CN" sz="1800" dirty="0"/>
          </a:p>
          <a:p>
            <a:pPr>
              <a:lnSpc>
                <a:spcPct val="130000"/>
              </a:lnSpc>
            </a:pPr>
            <a:r>
              <a:rPr lang="zh-CN" altLang="en-US" sz="1800" dirty="0"/>
              <a:t>Unsupervised clustering is useful in </a:t>
            </a:r>
            <a:r>
              <a:rPr lang="en-US" altLang="zh-CN" sz="1800" dirty="0"/>
              <a:t>several </a:t>
            </a:r>
            <a:r>
              <a:rPr lang="zh-CN" altLang="en-US" sz="1800" dirty="0"/>
              <a:t>applications and has been extensively studied in the field of machine learning. Some of the most popular methods include </a:t>
            </a:r>
            <a:r>
              <a:rPr lang="zh-CN" altLang="en-US" sz="1800" b="1" dirty="0"/>
              <a:t>hierarchical clustering</a:t>
            </a:r>
            <a:r>
              <a:rPr lang="zh-CN" altLang="en-US" sz="1800" dirty="0"/>
              <a:t>, </a:t>
            </a:r>
            <a:r>
              <a:rPr lang="en-US" altLang="zh-CN" sz="1800" b="1" dirty="0"/>
              <a:t>k-mean clustering</a:t>
            </a:r>
            <a:r>
              <a:rPr lang="zh-CN" altLang="en-US" sz="1800" dirty="0"/>
              <a:t>, and </a:t>
            </a:r>
            <a:r>
              <a:rPr lang="zh-CN" altLang="en-US" sz="1800" b="1" dirty="0"/>
              <a:t>graph-based clustering</a:t>
            </a:r>
            <a:r>
              <a:rPr lang="zh-CN" altLang="en-US" sz="1800" dirty="0"/>
              <a:t>.</a:t>
            </a:r>
            <a:endParaRPr lang="en-US" altLang="zh-CN" sz="1800" dirty="0"/>
          </a:p>
        </p:txBody>
      </p:sp>
      <p:sp>
        <p:nvSpPr>
          <p:cNvPr id="3" name="标题 2">
            <a:extLst>
              <a:ext uri="{FF2B5EF4-FFF2-40B4-BE49-F238E27FC236}">
                <a16:creationId xmlns:a16="http://schemas.microsoft.com/office/drawing/2014/main" id="{10F0FB91-2B27-3152-3528-B61E2A9ED773}"/>
              </a:ext>
            </a:extLst>
          </p:cNvPr>
          <p:cNvSpPr>
            <a:spLocks noGrp="1"/>
          </p:cNvSpPr>
          <p:nvPr>
            <p:ph type="title"/>
          </p:nvPr>
        </p:nvSpPr>
        <p:spPr/>
        <p:txBody>
          <a:bodyPr>
            <a:normAutofit/>
          </a:bodyPr>
          <a:lstStyle/>
          <a:p>
            <a:r>
              <a:rPr lang="en-US" altLang="zh-CN" sz="3600" dirty="0"/>
              <a:t>1. </a:t>
            </a:r>
            <a:r>
              <a:rPr lang="zh-CN" altLang="en-US" sz="3600" dirty="0"/>
              <a:t>Clustering</a:t>
            </a:r>
          </a:p>
        </p:txBody>
      </p:sp>
    </p:spTree>
    <p:extLst>
      <p:ext uri="{BB962C8B-B14F-4D97-AF65-F5344CB8AC3E}">
        <p14:creationId xmlns:p14="http://schemas.microsoft.com/office/powerpoint/2010/main" val="485544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0BC2E24-31EE-C728-0DF9-A6A1D93B91DE}"/>
              </a:ext>
            </a:extLst>
          </p:cNvPr>
          <p:cNvSpPr>
            <a:spLocks noGrp="1"/>
          </p:cNvSpPr>
          <p:nvPr>
            <p:ph idx="1"/>
          </p:nvPr>
        </p:nvSpPr>
        <p:spPr>
          <a:xfrm>
            <a:off x="838200" y="1402080"/>
            <a:ext cx="8132545" cy="4892842"/>
          </a:xfrm>
        </p:spPr>
        <p:txBody>
          <a:bodyPr>
            <a:noAutofit/>
          </a:bodyPr>
          <a:lstStyle/>
          <a:p>
            <a:pPr>
              <a:lnSpc>
                <a:spcPct val="140000"/>
              </a:lnSpc>
              <a:buFont typeface="Wingdings" panose="05000000000000000000" pitchFamily="2" charset="2"/>
              <a:buChar char="ü"/>
            </a:pPr>
            <a:r>
              <a:rPr lang="en-US" altLang="zh-CN" sz="1400" dirty="0"/>
              <a:t>Hierarchical clustering is a method of grouping data points into clusters based on their similarity or dissimilarity. The algorithm starts by considering each data point as its own cluster and then merges the closest two clusters into a single cluster. This process is repeated until all data points belong to the same cluster.</a:t>
            </a:r>
          </a:p>
          <a:p>
            <a:pPr>
              <a:lnSpc>
                <a:spcPct val="140000"/>
              </a:lnSpc>
              <a:buFont typeface="Wingdings" panose="05000000000000000000" pitchFamily="2" charset="2"/>
              <a:buChar char="ü"/>
            </a:pPr>
            <a:r>
              <a:rPr lang="en-US" altLang="zh-CN" sz="1400" dirty="0"/>
              <a:t>There are two main types of hierarchical clustering: agglomerative and divisive. Agglomerative clustering starts with each data point as its own cluster and merges them into larger clusters. Divisive clustering starts with all data points in one cluster and recursively splits it into smaller clusters.</a:t>
            </a:r>
          </a:p>
          <a:p>
            <a:pPr>
              <a:lnSpc>
                <a:spcPct val="140000"/>
              </a:lnSpc>
              <a:buFont typeface="Wingdings" panose="05000000000000000000" pitchFamily="2" charset="2"/>
              <a:buChar char="ü"/>
            </a:pPr>
            <a:r>
              <a:rPr lang="en-US" altLang="zh-CN" sz="1400" dirty="0"/>
              <a:t>Distance measures, such as Euclidean distance or cosine similarity, are used to determine the distance between data points or clusters. Various linkage criteria can be employed to determine how clusters are merged or split, including single linkage, complete linkage, and average linkage.</a:t>
            </a:r>
          </a:p>
          <a:p>
            <a:pPr>
              <a:lnSpc>
                <a:spcPct val="140000"/>
              </a:lnSpc>
              <a:buFont typeface="Wingdings" panose="05000000000000000000" pitchFamily="2" charset="2"/>
              <a:buChar char="ü"/>
            </a:pPr>
            <a:r>
              <a:rPr lang="en-US" altLang="zh-CN" sz="1400" dirty="0"/>
              <a:t>The result of hierarchical clustering is a tree-like diagram called a dendrogram, which displays the relationships and hierarchical structure among different clusters. The height of the branches in the dendrogram represents the distance between different clusters, with lower branches indicating closer proximity. By examining the dendrogram, one can determine the optimal number of clusters based on the problem being studied. For example, a cut-off can be chosen at a certain height in the dendrogram to obtain the desired number of clusters.</a:t>
            </a:r>
            <a:endParaRPr lang="zh-CN" altLang="en-US" sz="1400" dirty="0"/>
          </a:p>
        </p:txBody>
      </p:sp>
      <p:sp>
        <p:nvSpPr>
          <p:cNvPr id="3" name="标题 2">
            <a:extLst>
              <a:ext uri="{FF2B5EF4-FFF2-40B4-BE49-F238E27FC236}">
                <a16:creationId xmlns:a16="http://schemas.microsoft.com/office/drawing/2014/main" id="{C65DCA6F-A866-CA64-386C-80301E601A9F}"/>
              </a:ext>
            </a:extLst>
          </p:cNvPr>
          <p:cNvSpPr>
            <a:spLocks noGrp="1"/>
          </p:cNvSpPr>
          <p:nvPr>
            <p:ph type="title"/>
          </p:nvPr>
        </p:nvSpPr>
        <p:spPr/>
        <p:txBody>
          <a:bodyPr>
            <a:normAutofit/>
          </a:bodyPr>
          <a:lstStyle/>
          <a:p>
            <a:r>
              <a:rPr lang="en-US" altLang="zh-CN" sz="3600" dirty="0"/>
              <a:t>1.1</a:t>
            </a:r>
            <a:r>
              <a:rPr lang="zh-CN" altLang="en-US" sz="3600" dirty="0"/>
              <a:t> </a:t>
            </a:r>
            <a:r>
              <a:rPr lang="en-US" altLang="zh-CN" sz="3600" dirty="0"/>
              <a:t>Hierarchical clustering</a:t>
            </a:r>
            <a:endParaRPr lang="zh-CN" altLang="en-US" sz="3600" dirty="0"/>
          </a:p>
        </p:txBody>
      </p:sp>
      <p:pic>
        <p:nvPicPr>
          <p:cNvPr id="1026" name="Picture 2" descr="Raw data">
            <a:extLst>
              <a:ext uri="{FF2B5EF4-FFF2-40B4-BE49-F238E27FC236}">
                <a16:creationId xmlns:a16="http://schemas.microsoft.com/office/drawing/2014/main" id="{F123F74B-F48C-73A7-82A5-C97EE65E7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4588" y="1694183"/>
            <a:ext cx="1709688" cy="1716527"/>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68E36987-4871-3278-71CC-3BA2A4599C8E}"/>
              </a:ext>
            </a:extLst>
          </p:cNvPr>
          <p:cNvPicPr>
            <a:picLocks noChangeAspect="1"/>
          </p:cNvPicPr>
          <p:nvPr/>
        </p:nvPicPr>
        <p:blipFill>
          <a:blip r:embed="rId3"/>
          <a:stretch>
            <a:fillRect/>
          </a:stretch>
        </p:blipFill>
        <p:spPr>
          <a:xfrm>
            <a:off x="9243693" y="4115651"/>
            <a:ext cx="2177638" cy="1734817"/>
          </a:xfrm>
          <a:prstGeom prst="rect">
            <a:avLst/>
          </a:prstGeom>
        </p:spPr>
      </p:pic>
      <p:sp>
        <p:nvSpPr>
          <p:cNvPr id="6" name="箭头: 下 5">
            <a:extLst>
              <a:ext uri="{FF2B5EF4-FFF2-40B4-BE49-F238E27FC236}">
                <a16:creationId xmlns:a16="http://schemas.microsoft.com/office/drawing/2014/main" id="{DE662804-38EF-DEB8-EE1D-B68E9C00B142}"/>
              </a:ext>
            </a:extLst>
          </p:cNvPr>
          <p:cNvSpPr/>
          <p:nvPr/>
        </p:nvSpPr>
        <p:spPr>
          <a:xfrm>
            <a:off x="10073058" y="3590488"/>
            <a:ext cx="218114" cy="3607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53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628A9E-B417-7AA1-C16B-0D2405B564C0}"/>
              </a:ext>
            </a:extLst>
          </p:cNvPr>
          <p:cNvSpPr>
            <a:spLocks noGrp="1"/>
          </p:cNvSpPr>
          <p:nvPr>
            <p:ph idx="1"/>
          </p:nvPr>
        </p:nvSpPr>
        <p:spPr>
          <a:xfrm>
            <a:off x="838200" y="1308683"/>
            <a:ext cx="10703491" cy="3333741"/>
          </a:xfrm>
        </p:spPr>
        <p:txBody>
          <a:bodyPr>
            <a:normAutofit fontScale="92500" lnSpcReduction="10000"/>
          </a:bodyPr>
          <a:lstStyle/>
          <a:p>
            <a:pPr>
              <a:lnSpc>
                <a:spcPct val="140000"/>
              </a:lnSpc>
              <a:buFont typeface="Wingdings" panose="05000000000000000000" pitchFamily="2" charset="2"/>
              <a:buChar char="ü"/>
            </a:pPr>
            <a:r>
              <a:rPr lang="en-US" altLang="zh-CN" sz="1400" dirty="0"/>
              <a:t>K-means clustering is a method of grouping similar data points into clusters based on their similarity or dissimilarity.</a:t>
            </a:r>
          </a:p>
          <a:p>
            <a:pPr>
              <a:lnSpc>
                <a:spcPct val="140000"/>
              </a:lnSpc>
              <a:buFont typeface="Wingdings" panose="05000000000000000000" pitchFamily="2" charset="2"/>
              <a:buChar char="ü"/>
            </a:pPr>
            <a:r>
              <a:rPr lang="en-US" altLang="zh-CN" sz="1400" dirty="0"/>
              <a:t>The algorithm starts by randomly selecting k centroids, which represent the center points of each cluster. Then, based on a distance measure such as Euclidean distance, each data point is assigned to the nearest centroid. After the initial assignment, the algorithm calculates the average of all data points within each cluster and moves the centroid to this new position. Then, based on the updated centroid positions, each data point is reassigned to the nearest centroid. This process of updating centroids and reassigning data points is repeated until convergence, which occurs when the centroids no longer move or their movement falls below a specified threshold.</a:t>
            </a:r>
          </a:p>
          <a:p>
            <a:pPr>
              <a:lnSpc>
                <a:spcPct val="140000"/>
              </a:lnSpc>
              <a:buFont typeface="Wingdings" panose="05000000000000000000" pitchFamily="2" charset="2"/>
              <a:buChar char="ü"/>
            </a:pPr>
            <a:r>
              <a:rPr lang="en-US" altLang="zh-CN" sz="1400" dirty="0"/>
              <a:t>The result of K-means clustering is a set of k clusters, where each data point belongs to the cluster associated with its nearest centroid. The algorithm does not guarantee finding the global optimum, but it can converge to a local optimum that minimizes the within-cluster sum of squares (WSS).</a:t>
            </a:r>
          </a:p>
          <a:p>
            <a:pPr>
              <a:lnSpc>
                <a:spcPct val="140000"/>
              </a:lnSpc>
              <a:buFont typeface="Wingdings" panose="05000000000000000000" pitchFamily="2" charset="2"/>
              <a:buChar char="ü"/>
            </a:pPr>
            <a:r>
              <a:rPr lang="en-US" altLang="zh-CN" sz="1400" dirty="0"/>
              <a:t>An important consideration in K-means clustering is choosing the desired number of clusters, denoted as k. There are several methods to determine the optimal value of k, including the elbow method and the silhouette score method.</a:t>
            </a:r>
            <a:endParaRPr lang="zh-CN" altLang="en-US" sz="1400" dirty="0"/>
          </a:p>
        </p:txBody>
      </p:sp>
      <p:sp>
        <p:nvSpPr>
          <p:cNvPr id="3" name="标题 2">
            <a:extLst>
              <a:ext uri="{FF2B5EF4-FFF2-40B4-BE49-F238E27FC236}">
                <a16:creationId xmlns:a16="http://schemas.microsoft.com/office/drawing/2014/main" id="{EE0C6F85-9EF3-913D-517D-A02726D96786}"/>
              </a:ext>
            </a:extLst>
          </p:cNvPr>
          <p:cNvSpPr>
            <a:spLocks noGrp="1"/>
          </p:cNvSpPr>
          <p:nvPr>
            <p:ph type="title"/>
          </p:nvPr>
        </p:nvSpPr>
        <p:spPr/>
        <p:txBody>
          <a:bodyPr>
            <a:normAutofit/>
          </a:bodyPr>
          <a:lstStyle/>
          <a:p>
            <a:r>
              <a:rPr lang="en-US" altLang="zh-CN" sz="3200" dirty="0"/>
              <a:t>1.2</a:t>
            </a:r>
            <a:r>
              <a:rPr lang="zh-CN" altLang="en-US" sz="3200" dirty="0"/>
              <a:t> </a:t>
            </a:r>
            <a:r>
              <a:rPr lang="en-US" altLang="zh-CN" sz="3200" dirty="0"/>
              <a:t>k-means </a:t>
            </a:r>
            <a:r>
              <a:rPr lang="zh-CN" altLang="en-US" sz="3200" dirty="0"/>
              <a:t>clustering</a:t>
            </a:r>
          </a:p>
        </p:txBody>
      </p:sp>
      <p:pic>
        <p:nvPicPr>
          <p:cNvPr id="2050" name="Picture 2" descr="K-means: A Complete Introduction. K-means is an unsupervised clustering… | by Alan Jeffares ...">
            <a:extLst>
              <a:ext uri="{FF2B5EF4-FFF2-40B4-BE49-F238E27FC236}">
                <a16:creationId xmlns:a16="http://schemas.microsoft.com/office/drawing/2014/main" id="{4E11598C-C6C8-63EF-FB1E-1B346599AD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1764" y="4757927"/>
            <a:ext cx="4507039" cy="1877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26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C208E39-B16E-87D6-E732-888EF0143083}"/>
              </a:ext>
            </a:extLst>
          </p:cNvPr>
          <p:cNvSpPr>
            <a:spLocks noGrp="1"/>
          </p:cNvSpPr>
          <p:nvPr>
            <p:ph idx="1"/>
          </p:nvPr>
        </p:nvSpPr>
        <p:spPr>
          <a:xfrm>
            <a:off x="838200" y="1187428"/>
            <a:ext cx="10515600" cy="3386573"/>
          </a:xfrm>
        </p:spPr>
        <p:txBody>
          <a:bodyPr>
            <a:normAutofit fontScale="92500" lnSpcReduction="10000"/>
          </a:bodyPr>
          <a:lstStyle/>
          <a:p>
            <a:pPr>
              <a:lnSpc>
                <a:spcPct val="140000"/>
              </a:lnSpc>
              <a:buFont typeface="Wingdings" panose="05000000000000000000" pitchFamily="2" charset="2"/>
              <a:buChar char="ü"/>
            </a:pPr>
            <a:r>
              <a:rPr lang="en-US" altLang="zh-CN" sz="1400" dirty="0"/>
              <a:t>Graph-based clustering algorithms utilize a graph or network to represent the relationships between data points. Each data point is represented as a node in the graph, and the relationships between data points are represented by edges between the nodes. The algorithm then partitions the graph into groups of highly connected nodes while minimizing the connections between groups. This approach is based on the idea that data points that are highly connected to each other are likely to belong to the same cluster.</a:t>
            </a:r>
          </a:p>
          <a:p>
            <a:pPr>
              <a:lnSpc>
                <a:spcPct val="140000"/>
              </a:lnSpc>
              <a:buFont typeface="Wingdings" panose="05000000000000000000" pitchFamily="2" charset="2"/>
              <a:buChar char="ü"/>
            </a:pPr>
            <a:r>
              <a:rPr lang="en-US" altLang="zh-CN" sz="1400" dirty="0"/>
              <a:t>Let's say we have a set of data points representing customers in a shopping mall, and we want to classify them based on their shopping behaviors. We can represent the relationships between customers using a graph, where each customer is a node and edges represent the frequency of shopping together between two customers. Then, we can use graph-based clustering algorithms such as spectral clustering or hierarchical clustering using minimum spanning trees to partition the graph into groups of customers who tend to shop together. The algorithm will identify clusters of highly connected nodes, which correspond to groups of customers with similar shopping behaviors. For example, the algorithm might identify a group of customers who frequently buy clothing together and another group who frequently purchase electronics together. By using graph-based clustering algorithms, we can gain a better understanding of underlying patterns in the data and identify groups of customers with similar behaviors.</a:t>
            </a:r>
            <a:endParaRPr lang="zh-CN" altLang="en-US" sz="1400" dirty="0"/>
          </a:p>
        </p:txBody>
      </p:sp>
      <p:sp>
        <p:nvSpPr>
          <p:cNvPr id="3" name="标题 2">
            <a:extLst>
              <a:ext uri="{FF2B5EF4-FFF2-40B4-BE49-F238E27FC236}">
                <a16:creationId xmlns:a16="http://schemas.microsoft.com/office/drawing/2014/main" id="{9FD0240C-4D38-F93A-F9B7-1EFA486F128A}"/>
              </a:ext>
            </a:extLst>
          </p:cNvPr>
          <p:cNvSpPr>
            <a:spLocks noGrp="1"/>
          </p:cNvSpPr>
          <p:nvPr>
            <p:ph type="title"/>
          </p:nvPr>
        </p:nvSpPr>
        <p:spPr/>
        <p:txBody>
          <a:bodyPr>
            <a:normAutofit/>
          </a:bodyPr>
          <a:lstStyle/>
          <a:p>
            <a:r>
              <a:rPr lang="en-US" altLang="zh-CN" sz="3200" dirty="0"/>
              <a:t>1.3</a:t>
            </a:r>
            <a:r>
              <a:rPr lang="zh-CN" altLang="en-US" sz="3200" dirty="0"/>
              <a:t> </a:t>
            </a:r>
            <a:r>
              <a:rPr lang="en-US" altLang="zh-CN" sz="3200" dirty="0"/>
              <a:t>graph-based clustering </a:t>
            </a:r>
            <a:r>
              <a:rPr lang="zh-CN" altLang="en-US" sz="3200" dirty="0"/>
              <a:t>algorithm</a:t>
            </a:r>
          </a:p>
        </p:txBody>
      </p:sp>
      <p:pic>
        <p:nvPicPr>
          <p:cNvPr id="3074" name="Picture 2" descr="Graph-based data clustering via multiscale community detection | Applied  Network Science | Full Text">
            <a:extLst>
              <a:ext uri="{FF2B5EF4-FFF2-40B4-BE49-F238E27FC236}">
                <a16:creationId xmlns:a16="http://schemas.microsoft.com/office/drawing/2014/main" id="{EBE22199-D127-9A7E-5445-E63FAE584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460" y="4546993"/>
            <a:ext cx="6524625" cy="14859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AEF86FF2-5833-3A29-A989-3C33BB6D5B4D}"/>
              </a:ext>
            </a:extLst>
          </p:cNvPr>
          <p:cNvSpPr txBox="1"/>
          <p:nvPr/>
        </p:nvSpPr>
        <p:spPr>
          <a:xfrm>
            <a:off x="2397460" y="6157619"/>
            <a:ext cx="6102990" cy="276999"/>
          </a:xfrm>
          <a:prstGeom prst="rect">
            <a:avLst/>
          </a:prstGeom>
          <a:noFill/>
        </p:spPr>
        <p:txBody>
          <a:bodyPr wrap="square">
            <a:spAutoFit/>
          </a:bodyPr>
          <a:lstStyle/>
          <a:p>
            <a:r>
              <a:rPr lang="en-US" altLang="zh-CN" sz="1200" dirty="0"/>
              <a:t>https://appliednetsci.springeropen.com/articles/10.1007/s41109-019-0248-7</a:t>
            </a:r>
            <a:endParaRPr lang="zh-CN" altLang="en-US" sz="1200" dirty="0"/>
          </a:p>
        </p:txBody>
      </p:sp>
    </p:spTree>
    <p:extLst>
      <p:ext uri="{BB962C8B-B14F-4D97-AF65-F5344CB8AC3E}">
        <p14:creationId xmlns:p14="http://schemas.microsoft.com/office/powerpoint/2010/main" val="125463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F5D0BA1-2F88-52F2-997C-D524BFBDF0D8}"/>
              </a:ext>
            </a:extLst>
          </p:cNvPr>
          <p:cNvSpPr>
            <a:spLocks noGrp="1"/>
          </p:cNvSpPr>
          <p:nvPr>
            <p:ph idx="1"/>
          </p:nvPr>
        </p:nvSpPr>
        <p:spPr>
          <a:xfrm>
            <a:off x="838200" y="1325637"/>
            <a:ext cx="10515600" cy="4591444"/>
          </a:xfrm>
        </p:spPr>
        <p:txBody>
          <a:bodyPr>
            <a:normAutofit fontScale="55000" lnSpcReduction="20000"/>
          </a:bodyPr>
          <a:lstStyle/>
          <a:p>
            <a:pPr>
              <a:lnSpc>
                <a:spcPct val="140000"/>
              </a:lnSpc>
            </a:pPr>
            <a:r>
              <a:rPr lang="en-US" altLang="zh-CN" dirty="0"/>
              <a:t>1）SINCERA</a:t>
            </a:r>
          </a:p>
          <a:p>
            <a:pPr lvl="1">
              <a:lnSpc>
                <a:spcPct val="140000"/>
              </a:lnSpc>
            </a:pPr>
            <a:r>
              <a:rPr lang="zh-CN" altLang="en-US" dirty="0"/>
              <a:t>Based on hierarchical clustering</a:t>
            </a:r>
            <a:endParaRPr lang="en-US" altLang="zh-CN" dirty="0"/>
          </a:p>
          <a:p>
            <a:pPr lvl="1">
              <a:lnSpc>
                <a:spcPct val="140000"/>
              </a:lnSpc>
            </a:pPr>
            <a:r>
              <a:rPr lang="zh-CN" altLang="en-US" dirty="0"/>
              <a:t>Data is converted to </a:t>
            </a:r>
            <a:r>
              <a:rPr lang="en-US" altLang="zh-CN" dirty="0"/>
              <a:t>z-scores before clustering </a:t>
            </a:r>
          </a:p>
          <a:p>
            <a:pPr lvl="1">
              <a:lnSpc>
                <a:spcPct val="140000"/>
              </a:lnSpc>
            </a:pPr>
            <a:r>
              <a:rPr lang="zh-CN" altLang="en-US" dirty="0"/>
              <a:t>Identify </a:t>
            </a:r>
            <a:r>
              <a:rPr lang="en-US" altLang="zh-CN" dirty="0"/>
              <a:t>k </a:t>
            </a:r>
            <a:r>
              <a:rPr lang="zh-CN" altLang="en-US" dirty="0"/>
              <a:t>by finding the first singleton clusters in the hierarchy</a:t>
            </a:r>
          </a:p>
          <a:p>
            <a:pPr lvl="1">
              <a:lnSpc>
                <a:spcPct val="140000"/>
              </a:lnSpc>
            </a:pPr>
            <a:r>
              <a:rPr lang="en-US" altLang="zh-CN" dirty="0">
                <a:hlinkClick r:id="rId2"/>
              </a:rPr>
              <a:t>https://research.cchmc.org/pbge/sincera.html</a:t>
            </a:r>
            <a:endParaRPr lang="en-US" altLang="zh-CN" dirty="0"/>
          </a:p>
          <a:p>
            <a:pPr>
              <a:lnSpc>
                <a:spcPct val="140000"/>
              </a:lnSpc>
            </a:pPr>
            <a:r>
              <a:rPr lang="en-US" altLang="zh-CN" sz="2000" dirty="0"/>
              <a:t>2</a:t>
            </a:r>
            <a:r>
              <a:rPr lang="zh-CN" altLang="en-US" sz="2000" dirty="0"/>
              <a:t>) </a:t>
            </a:r>
            <a:r>
              <a:rPr lang="en-US" altLang="zh-CN" sz="2000" dirty="0"/>
              <a:t>SC3 pipeline </a:t>
            </a:r>
            <a:r>
              <a:rPr lang="zh-CN" altLang="en-US" sz="2000" dirty="0"/>
              <a:t>(</a:t>
            </a:r>
            <a:r>
              <a:rPr lang="en-US" altLang="zh-CN" sz="2000" dirty="0"/>
              <a:t>Consensus Clustering of Single-Cell RNA-Seq Data</a:t>
            </a:r>
            <a:r>
              <a:rPr lang="zh-CN" altLang="en-US" sz="2000" dirty="0"/>
              <a:t>)</a:t>
            </a:r>
            <a:endParaRPr lang="en-US" altLang="zh-CN" sz="2000" dirty="0"/>
          </a:p>
          <a:p>
            <a:pPr lvl="1">
              <a:lnSpc>
                <a:spcPct val="140000"/>
              </a:lnSpc>
            </a:pPr>
            <a:r>
              <a:rPr lang="zh-CN" altLang="en-US" dirty="0"/>
              <a:t>Based on </a:t>
            </a:r>
            <a:r>
              <a:rPr lang="en-US" altLang="zh-CN" dirty="0"/>
              <a:t>PCA </a:t>
            </a:r>
            <a:r>
              <a:rPr lang="zh-CN" altLang="en-US" dirty="0"/>
              <a:t>and spectral dimensionality reduction</a:t>
            </a:r>
            <a:endParaRPr lang="en-US" altLang="zh-CN" dirty="0"/>
          </a:p>
          <a:p>
            <a:pPr lvl="1">
              <a:lnSpc>
                <a:spcPct val="140000"/>
              </a:lnSpc>
            </a:pPr>
            <a:r>
              <a:rPr lang="zh-CN" altLang="en-US" dirty="0"/>
              <a:t>Using </a:t>
            </a:r>
            <a:r>
              <a:rPr lang="en-US" altLang="zh-CN" dirty="0"/>
              <a:t>k-means </a:t>
            </a:r>
            <a:r>
              <a:rPr lang="zh-CN" altLang="en-US" dirty="0"/>
              <a:t>algorithm</a:t>
            </a:r>
            <a:endParaRPr lang="en-US" altLang="zh-CN" dirty="0"/>
          </a:p>
          <a:p>
            <a:pPr lvl="1">
              <a:lnSpc>
                <a:spcPct val="140000"/>
              </a:lnSpc>
            </a:pPr>
            <a:r>
              <a:rPr lang="zh-CN" altLang="en-US" dirty="0"/>
              <a:t>Consistent clustering is also performed</a:t>
            </a:r>
            <a:endParaRPr lang="en-US" altLang="zh-CN" dirty="0"/>
          </a:p>
          <a:p>
            <a:pPr>
              <a:lnSpc>
                <a:spcPct val="140000"/>
              </a:lnSpc>
            </a:pPr>
            <a:r>
              <a:rPr lang="en-US" altLang="zh-CN" dirty="0"/>
              <a:t>3</a:t>
            </a:r>
            <a:r>
              <a:rPr lang="zh-CN" altLang="en-US" dirty="0"/>
              <a:t>) </a:t>
            </a:r>
            <a:r>
              <a:rPr lang="en-US" altLang="zh-CN" dirty="0" err="1"/>
              <a:t>tSNE </a:t>
            </a:r>
            <a:r>
              <a:rPr lang="en-US" altLang="zh-CN" dirty="0"/>
              <a:t>+ k-means </a:t>
            </a:r>
            <a:r>
              <a:rPr lang="zh-CN" altLang="en-US" dirty="0"/>
              <a:t>method</a:t>
            </a:r>
            <a:endParaRPr lang="en-US" altLang="zh-CN" dirty="0"/>
          </a:p>
          <a:p>
            <a:pPr lvl="1">
              <a:lnSpc>
                <a:spcPct val="140000"/>
              </a:lnSpc>
            </a:pPr>
            <a:r>
              <a:rPr lang="zh-CN" altLang="en-US" dirty="0"/>
              <a:t>Based on </a:t>
            </a:r>
            <a:r>
              <a:rPr lang="en-US" altLang="zh-CN" dirty="0" err="1"/>
              <a:t>tSNE </a:t>
            </a:r>
            <a:r>
              <a:rPr lang="en-US" altLang="zh-CN" dirty="0"/>
              <a:t>maps</a:t>
            </a:r>
          </a:p>
          <a:p>
            <a:pPr lvl="1">
              <a:lnSpc>
                <a:spcPct val="140000"/>
              </a:lnSpc>
            </a:pPr>
            <a:r>
              <a:rPr lang="zh-CN" altLang="en-US" dirty="0"/>
              <a:t>Using </a:t>
            </a:r>
            <a:r>
              <a:rPr lang="en-US" altLang="zh-CN" dirty="0"/>
              <a:t>k-means</a:t>
            </a:r>
          </a:p>
          <a:p>
            <a:pPr>
              <a:lnSpc>
                <a:spcPct val="140000"/>
              </a:lnSpc>
            </a:pPr>
            <a:r>
              <a:rPr lang="en-US" altLang="zh-CN" dirty="0"/>
              <a:t>4</a:t>
            </a:r>
            <a:r>
              <a:rPr lang="zh-CN" altLang="en-US" dirty="0"/>
              <a:t>) </a:t>
            </a:r>
            <a:r>
              <a:rPr lang="en-US" altLang="zh-CN" dirty="0"/>
              <a:t>Seurat </a:t>
            </a:r>
            <a:r>
              <a:rPr lang="zh-CN" altLang="en-US" dirty="0"/>
              <a:t>method</a:t>
            </a:r>
            <a:endParaRPr lang="en-US" altLang="zh-CN" dirty="0"/>
          </a:p>
          <a:p>
            <a:pPr lvl="1">
              <a:lnSpc>
                <a:spcPct val="140000"/>
              </a:lnSpc>
            </a:pPr>
            <a:r>
              <a:rPr lang="en-US" altLang="zh-CN" dirty="0"/>
              <a:t>Seurat </a:t>
            </a:r>
            <a:r>
              <a:rPr lang="zh-CN" altLang="en-US" dirty="0"/>
              <a:t>provides an independent clustering algorithm based on a community detection method</a:t>
            </a:r>
            <a:endParaRPr lang="en-US" altLang="zh-CN" dirty="0"/>
          </a:p>
        </p:txBody>
      </p:sp>
      <p:sp>
        <p:nvSpPr>
          <p:cNvPr id="3" name="标题 2">
            <a:extLst>
              <a:ext uri="{FF2B5EF4-FFF2-40B4-BE49-F238E27FC236}">
                <a16:creationId xmlns:a16="http://schemas.microsoft.com/office/drawing/2014/main" id="{DBB84AE4-72F3-9BFC-7983-1C819B062A66}"/>
              </a:ext>
            </a:extLst>
          </p:cNvPr>
          <p:cNvSpPr>
            <a:spLocks noGrp="1"/>
          </p:cNvSpPr>
          <p:nvPr>
            <p:ph type="title"/>
          </p:nvPr>
        </p:nvSpPr>
        <p:spPr/>
        <p:txBody>
          <a:bodyPr>
            <a:normAutofit/>
          </a:bodyPr>
          <a:lstStyle/>
          <a:p>
            <a:r>
              <a:rPr lang="zh-CN" altLang="en-US" sz="3200" dirty="0"/>
              <a:t>Common clustering methods in </a:t>
            </a:r>
            <a:r>
              <a:rPr lang="en-US" altLang="zh-CN" sz="3200" dirty="0" err="1"/>
              <a:t>scRNA</a:t>
            </a:r>
          </a:p>
        </p:txBody>
      </p:sp>
    </p:spTree>
    <p:extLst>
      <p:ext uri="{BB962C8B-B14F-4D97-AF65-F5344CB8AC3E}">
        <p14:creationId xmlns:p14="http://schemas.microsoft.com/office/powerpoint/2010/main" val="395714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85E562-94B0-4384-AA04-3822C651EDB5}"/>
              </a:ext>
            </a:extLst>
          </p:cNvPr>
          <p:cNvSpPr>
            <a:spLocks noGrp="1"/>
          </p:cNvSpPr>
          <p:nvPr>
            <p:ph idx="1"/>
          </p:nvPr>
        </p:nvSpPr>
        <p:spPr>
          <a:xfrm>
            <a:off x="838200" y="1384300"/>
            <a:ext cx="10515600" cy="3255077"/>
          </a:xfrm>
        </p:spPr>
        <p:txBody>
          <a:bodyPr>
            <a:normAutofit fontScale="92500" lnSpcReduction="10000"/>
          </a:bodyPr>
          <a:lstStyle/>
          <a:p>
            <a:pPr>
              <a:lnSpc>
                <a:spcPct val="130000"/>
              </a:lnSpc>
            </a:pPr>
            <a:r>
              <a:rPr lang="zh-CN" altLang="en-US" sz="1800" dirty="0"/>
              <a:t>The most common analysis of </a:t>
            </a:r>
            <a:r>
              <a:rPr lang="en-US" altLang="zh-CN" sz="1800" dirty="0"/>
              <a:t>RNA-seq </a:t>
            </a:r>
            <a:r>
              <a:rPr lang="zh-CN" altLang="en-US" sz="1800" dirty="0"/>
              <a:t>is </a:t>
            </a:r>
            <a:r>
              <a:rPr lang="en-US" altLang="zh-CN" sz="1800" dirty="0"/>
              <a:t>identifying </a:t>
            </a:r>
            <a:r>
              <a:rPr lang="zh-CN" altLang="en-US" sz="1800" dirty="0"/>
              <a:t>differentially expressed genes </a:t>
            </a:r>
            <a:r>
              <a:rPr lang="en-US" altLang="zh-CN" sz="1800" dirty="0"/>
              <a:t>(DEG)</a:t>
            </a:r>
            <a:r>
              <a:rPr lang="zh-CN" altLang="en-US" sz="1800" dirty="0"/>
              <a:t>.</a:t>
            </a:r>
            <a:endParaRPr lang="en-US" altLang="zh-CN" sz="1800" dirty="0"/>
          </a:p>
          <a:p>
            <a:pPr>
              <a:lnSpc>
                <a:spcPct val="130000"/>
              </a:lnSpc>
            </a:pPr>
            <a:r>
              <a:rPr lang="zh-CN" altLang="en-US" sz="1800" dirty="0"/>
              <a:t>Unlike the analysis of </a:t>
            </a:r>
            <a:r>
              <a:rPr lang="en-US" altLang="zh-CN" sz="1800" dirty="0"/>
              <a:t>bulk RNA-seq</a:t>
            </a:r>
            <a:r>
              <a:rPr lang="zh-CN" altLang="en-US" sz="1800" dirty="0"/>
              <a:t>, the differential expression analysis of </a:t>
            </a:r>
            <a:r>
              <a:rPr lang="en-US" altLang="zh-CN" sz="1800" dirty="0"/>
              <a:t>scRNA-seq </a:t>
            </a:r>
            <a:r>
              <a:rPr lang="zh-CN" altLang="en-US" sz="1800" dirty="0"/>
              <a:t>usually refers to the comparison between different cell </a:t>
            </a:r>
            <a:r>
              <a:rPr lang="en-US" altLang="zh-CN" sz="1800" dirty="0"/>
              <a:t>populations</a:t>
            </a:r>
            <a:r>
              <a:rPr lang="zh-CN" altLang="en-US" sz="1800" dirty="0"/>
              <a:t>. Once the different </a:t>
            </a:r>
            <a:r>
              <a:rPr lang="en-US" altLang="zh-CN" sz="1800" dirty="0"/>
              <a:t>cell </a:t>
            </a:r>
            <a:r>
              <a:rPr lang="zh-CN" altLang="en-US" sz="1800" dirty="0"/>
              <a:t>types are identified, we can </a:t>
            </a:r>
            <a:r>
              <a:rPr lang="en-US" altLang="zh-CN" sz="1800" dirty="0"/>
              <a:t>obtain</a:t>
            </a:r>
            <a:r>
              <a:rPr lang="zh-CN" altLang="en-US" sz="1800" dirty="0"/>
              <a:t> the </a:t>
            </a:r>
            <a:r>
              <a:rPr lang="en-US" altLang="zh-CN" sz="1800" dirty="0"/>
              <a:t>DEGs </a:t>
            </a:r>
            <a:r>
              <a:rPr lang="zh-CN" altLang="en-US" sz="1800" dirty="0"/>
              <a:t>between </a:t>
            </a:r>
            <a:r>
              <a:rPr lang="en-US" altLang="zh-CN" sz="1800" dirty="0"/>
              <a:t>sub-populations</a:t>
            </a:r>
            <a:r>
              <a:rPr lang="zh-CN" altLang="en-US" sz="1800" dirty="0"/>
              <a:t> (as implemented in </a:t>
            </a:r>
            <a:r>
              <a:rPr lang="en-US" altLang="zh-CN" sz="1800" dirty="0"/>
              <a:t>SC3 with the Kruskal-Wallis </a:t>
            </a:r>
            <a:r>
              <a:rPr lang="zh-CN" altLang="en-US" sz="1800" dirty="0"/>
              <a:t>test).</a:t>
            </a:r>
            <a:endParaRPr lang="en-US" altLang="zh-CN" sz="1800" dirty="0"/>
          </a:p>
          <a:p>
            <a:pPr>
              <a:lnSpc>
                <a:spcPct val="130000"/>
              </a:lnSpc>
            </a:pPr>
            <a:r>
              <a:rPr lang="zh-CN" altLang="en-US" sz="1800" dirty="0"/>
              <a:t>For </a:t>
            </a:r>
            <a:r>
              <a:rPr lang="en-US" altLang="zh-CN" sz="1800" dirty="0"/>
              <a:t>bulk RNA-seq </a:t>
            </a:r>
            <a:r>
              <a:rPr lang="zh-CN" altLang="en-US" sz="1800" dirty="0"/>
              <a:t>data, several methods have been developed, including the common </a:t>
            </a:r>
            <a:r>
              <a:rPr lang="en-US" altLang="zh-CN" sz="1800" dirty="0"/>
              <a:t>DESeq2 </a:t>
            </a:r>
            <a:r>
              <a:rPr lang="zh-CN" altLang="en-US" sz="1800" dirty="0"/>
              <a:t>and </a:t>
            </a:r>
            <a:r>
              <a:rPr lang="en-US" altLang="zh-CN" sz="1800" dirty="0" err="1"/>
              <a:t>edgeR</a:t>
            </a:r>
            <a:r>
              <a:rPr lang="zh-CN" altLang="en-US" sz="1800" dirty="0"/>
              <a:t>.</a:t>
            </a:r>
            <a:endParaRPr lang="en-US" altLang="zh-CN" sz="1800" dirty="0"/>
          </a:p>
          <a:p>
            <a:pPr>
              <a:lnSpc>
                <a:spcPct val="130000"/>
              </a:lnSpc>
            </a:pPr>
            <a:r>
              <a:rPr lang="zh-CN" altLang="en-US" sz="1800" dirty="0"/>
              <a:t>Some </a:t>
            </a:r>
            <a:r>
              <a:rPr lang="en-US" altLang="zh-CN" sz="1800" dirty="0"/>
              <a:t>RNA-seq </a:t>
            </a:r>
            <a:r>
              <a:rPr lang="zh-CN" altLang="en-US" sz="1800" dirty="0"/>
              <a:t>datasets with </a:t>
            </a:r>
            <a:r>
              <a:rPr lang="en-US" altLang="zh-CN" sz="1800" dirty="0"/>
              <a:t>DEGs </a:t>
            </a:r>
            <a:r>
              <a:rPr lang="zh-CN" altLang="en-US" sz="1800" dirty="0"/>
              <a:t>validated by </a:t>
            </a:r>
            <a:r>
              <a:rPr lang="en-US" altLang="zh-CN" sz="1800" dirty="0"/>
              <a:t>RT-qPCR </a:t>
            </a:r>
            <a:r>
              <a:rPr lang="zh-CN" altLang="en-US" sz="1800" dirty="0"/>
              <a:t>can be used to </a:t>
            </a:r>
            <a:r>
              <a:rPr lang="en-US" altLang="zh-CN" sz="1800" dirty="0"/>
              <a:t>evaluate</a:t>
            </a:r>
            <a:r>
              <a:rPr lang="zh-CN" altLang="en-US" sz="1800" dirty="0"/>
              <a:t> the performance of different algorithms.</a:t>
            </a:r>
            <a:endParaRPr lang="en-US" altLang="zh-CN" sz="1800" dirty="0"/>
          </a:p>
          <a:p>
            <a:pPr>
              <a:lnSpc>
                <a:spcPct val="130000"/>
              </a:lnSpc>
            </a:pPr>
            <a:r>
              <a:rPr lang="en-US" altLang="zh-CN" sz="1800" dirty="0">
                <a:hlinkClick r:id="rId2"/>
              </a:rPr>
              <a:t>https://genomebiology.biomedcentral.com/articles/10.1186/gb-2013-14-9-r95</a:t>
            </a:r>
            <a:endParaRPr lang="en-US" altLang="zh-CN" sz="1800" dirty="0"/>
          </a:p>
        </p:txBody>
      </p:sp>
      <p:sp>
        <p:nvSpPr>
          <p:cNvPr id="3" name="标题 2">
            <a:extLst>
              <a:ext uri="{FF2B5EF4-FFF2-40B4-BE49-F238E27FC236}">
                <a16:creationId xmlns:a16="http://schemas.microsoft.com/office/drawing/2014/main" id="{7D78B181-077A-E2A1-4D66-C368CF371B40}"/>
              </a:ext>
            </a:extLst>
          </p:cNvPr>
          <p:cNvSpPr>
            <a:spLocks noGrp="1"/>
          </p:cNvSpPr>
          <p:nvPr>
            <p:ph type="title"/>
          </p:nvPr>
        </p:nvSpPr>
        <p:spPr/>
        <p:txBody>
          <a:bodyPr>
            <a:normAutofit/>
          </a:bodyPr>
          <a:lstStyle/>
          <a:p>
            <a:r>
              <a:rPr lang="en-US" altLang="zh-CN" sz="3200" dirty="0"/>
              <a:t>2. D</a:t>
            </a:r>
            <a:r>
              <a:rPr lang="zh-CN" altLang="en-US" sz="3200" dirty="0"/>
              <a:t>ifferential </a:t>
            </a:r>
            <a:r>
              <a:rPr lang="en-US" altLang="zh-CN" sz="3200" dirty="0"/>
              <a:t>expression analysis</a:t>
            </a:r>
            <a:endParaRPr lang="zh-CN" altLang="en-US" sz="3200" dirty="0"/>
          </a:p>
        </p:txBody>
      </p:sp>
    </p:spTree>
    <p:extLst>
      <p:ext uri="{BB962C8B-B14F-4D97-AF65-F5344CB8AC3E}">
        <p14:creationId xmlns:p14="http://schemas.microsoft.com/office/powerpoint/2010/main" val="387138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DC886C-9CDA-0622-88D9-006FC2560472}"/>
              </a:ext>
            </a:extLst>
          </p:cNvPr>
          <p:cNvSpPr>
            <a:spLocks noGrp="1"/>
          </p:cNvSpPr>
          <p:nvPr>
            <p:ph idx="1"/>
          </p:nvPr>
        </p:nvSpPr>
        <p:spPr>
          <a:xfrm>
            <a:off x="838200" y="1392572"/>
            <a:ext cx="10515600" cy="4784391"/>
          </a:xfrm>
        </p:spPr>
        <p:txBody>
          <a:bodyPr>
            <a:normAutofit fontScale="92500"/>
          </a:bodyPr>
          <a:lstStyle/>
          <a:p>
            <a:pPr>
              <a:lnSpc>
                <a:spcPct val="140000"/>
              </a:lnSpc>
            </a:pPr>
            <a:r>
              <a:rPr lang="en-US" altLang="zh-CN" sz="1800" dirty="0"/>
              <a:t>Unlike bulk RNA-seq, in single-cell experiments, we typically have a large number of samples (i.e., cells) to compare within each group. Therefore, we can use the overall distribution of expression values within each group to determine differences between groups, rather than comparing only the estimated mean expression levels as in standard bulk RNA-seq. There are two main approaches to comparing distributions.</a:t>
            </a:r>
          </a:p>
          <a:p>
            <a:pPr lvl="1">
              <a:lnSpc>
                <a:spcPct val="140000"/>
              </a:lnSpc>
            </a:pPr>
            <a:r>
              <a:rPr lang="en-US" altLang="zh-CN" sz="1400" dirty="0"/>
              <a:t>First, we can use existing statistical models/distributions to fit the same type of model to the expression values of each group and then test for differences in the model parameters or test if allowing a specific parameter to vary by group improves the model fit. For example, we can use </a:t>
            </a:r>
            <a:r>
              <a:rPr lang="en-US" altLang="zh-CN" sz="1400" dirty="0" err="1"/>
              <a:t>edgeR</a:t>
            </a:r>
            <a:r>
              <a:rPr lang="en-US" altLang="zh-CN" sz="1400" dirty="0"/>
              <a:t> to test if allowing different batch-specific average expression levels significantly improves the fit of the negative binomial model to the data.</a:t>
            </a:r>
          </a:p>
          <a:p>
            <a:pPr lvl="1">
              <a:lnSpc>
                <a:spcPct val="140000"/>
              </a:lnSpc>
            </a:pPr>
            <a:r>
              <a:rPr lang="en-US" altLang="zh-CN" sz="1400" dirty="0"/>
              <a:t>Second, we can use non-parametric tests, which do not assume that expression values follow any specific distribution, such as the Kolmogorov-Smirnov test (KS-test). Non-parametric tests typically convert the observed expression values into ranks and test whether the rank distribution of one group is significantly different from the rank distribution of another group. However, some non-parametric methods may fail when there are a large number of tied values, such as dropout (zero) events in single-cell RNA-seq expression data.</a:t>
            </a:r>
          </a:p>
          <a:p>
            <a:pPr>
              <a:lnSpc>
                <a:spcPct val="140000"/>
              </a:lnSpc>
            </a:pPr>
            <a:r>
              <a:rPr lang="en-US" altLang="zh-CN" sz="1800" dirty="0"/>
              <a:t>Note that if the assumptions of parametric tests hold, they generally have more power than non-parametric tests.</a:t>
            </a:r>
            <a:endParaRPr lang="zh-CN" altLang="en-US" sz="1800" dirty="0"/>
          </a:p>
        </p:txBody>
      </p:sp>
      <p:sp>
        <p:nvSpPr>
          <p:cNvPr id="3" name="标题 2">
            <a:extLst>
              <a:ext uri="{FF2B5EF4-FFF2-40B4-BE49-F238E27FC236}">
                <a16:creationId xmlns:a16="http://schemas.microsoft.com/office/drawing/2014/main" id="{60D24DE6-4698-3489-3C1A-9CDA1C4CB2E5}"/>
              </a:ext>
            </a:extLst>
          </p:cNvPr>
          <p:cNvSpPr>
            <a:spLocks noGrp="1"/>
          </p:cNvSpPr>
          <p:nvPr>
            <p:ph type="title"/>
          </p:nvPr>
        </p:nvSpPr>
        <p:spPr/>
        <p:txBody>
          <a:bodyPr>
            <a:normAutofit/>
          </a:bodyPr>
          <a:lstStyle/>
          <a:p>
            <a:r>
              <a:rPr lang="en-US" altLang="zh-CN" sz="3600" dirty="0"/>
              <a:t>2.1 Basis of </a:t>
            </a:r>
            <a:r>
              <a:rPr lang="zh-CN" altLang="en-US" sz="3600" dirty="0"/>
              <a:t>differential expression analysis</a:t>
            </a:r>
          </a:p>
        </p:txBody>
      </p:sp>
    </p:spTree>
    <p:extLst>
      <p:ext uri="{BB962C8B-B14F-4D97-AF65-F5344CB8AC3E}">
        <p14:creationId xmlns:p14="http://schemas.microsoft.com/office/powerpoint/2010/main" val="16724749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25415</TotalTime>
  <Words>2330</Words>
  <Application>Microsoft Office PowerPoint</Application>
  <PresentationFormat>宽屏</PresentationFormat>
  <Paragraphs>78</Paragraphs>
  <Slides>13</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Arial</vt:lpstr>
      <vt:lpstr>Open Sans</vt:lpstr>
      <vt:lpstr>Wingdings</vt:lpstr>
      <vt:lpstr>Office 主题​​</vt:lpstr>
      <vt:lpstr>Analysis of scRNA-seq data using bioconductor</vt:lpstr>
      <vt:lpstr>Basic analysis of scRNA data using Bioconductor</vt:lpstr>
      <vt:lpstr>1. Clustering</vt:lpstr>
      <vt:lpstr>1.1 Hierarchical clustering</vt:lpstr>
      <vt:lpstr>1.2 k-means clustering</vt:lpstr>
      <vt:lpstr>1.3 graph-based clustering algorithm</vt:lpstr>
      <vt:lpstr>Common clustering methods in scRNA</vt:lpstr>
      <vt:lpstr>2. Differential expression analysis</vt:lpstr>
      <vt:lpstr>2.1 Basis of differential expression analysis</vt:lpstr>
      <vt:lpstr>2.2 Modeling of scRNA-seq data</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keywords>, docId:DC0709BFBB2B0E74EB776D9729565B8D</cp:keywords>
  <cp:lastModifiedBy>charlie.wan88@outlook.com</cp:lastModifiedBy>
  <cp:revision>131</cp:revision>
  <dcterms:created xsi:type="dcterms:W3CDTF">2023-03-04T01:27:25Z</dcterms:created>
  <dcterms:modified xsi:type="dcterms:W3CDTF">2023-06-13T01:44:22Z</dcterms:modified>
</cp:coreProperties>
</file>