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8" r:id="rId3"/>
    <p:sldId id="259" r:id="rId4"/>
    <p:sldId id="260" r:id="rId5"/>
    <p:sldId id="261" r:id="rId6"/>
    <p:sldId id="262" r:id="rId7"/>
    <p:sldId id="268" r:id="rId8"/>
    <p:sldId id="263" r:id="rId9"/>
    <p:sldId id="269" r:id="rId10"/>
    <p:sldId id="264" r:id="rId11"/>
    <p:sldId id="265" r:id="rId12"/>
    <p:sldId id="257" r:id="rId1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3001" autoAdjust="0"/>
  </p:normalViewPr>
  <p:slideViewPr>
    <p:cSldViewPr snapToGrid="0">
      <p:cViewPr varScale="1">
        <p:scale>
          <a:sx n="94" d="100"/>
          <a:sy n="94" d="100"/>
        </p:scale>
        <p:origin x="119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7FAA9D5-BBA3-4980-9B5F-58AC77813A85}" type="datetimeFigureOut">
              <a:rPr lang="zh-CN" altLang="en-US" smtClean="0"/>
              <a:t>2023/6/13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Click here to edit the master text style</a:t>
            </a:r>
          </a:p>
          <a:p>
            <a:pPr lvl="1"/>
            <a:r>
              <a:rPr lang="zh-CN" altLang="en-US"/>
              <a:t>Grade 2</a:t>
            </a:r>
          </a:p>
          <a:p>
            <a:pPr lvl="2"/>
            <a:r>
              <a:rPr lang="zh-CN" altLang="en-US"/>
              <a:t>Grade 3</a:t>
            </a:r>
          </a:p>
          <a:p>
            <a:pPr lvl="3"/>
            <a:r>
              <a:rPr lang="zh-CN" altLang="en-US"/>
              <a:t>Level 4</a:t>
            </a:r>
          </a:p>
          <a:p>
            <a:pPr lvl="4"/>
            <a:r>
              <a:rPr lang="zh-CN" altLang="en-US"/>
              <a:t>Grade 5</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B9CB9B7-7DC3-4555-A5E7-C98F109A9773}" type="slidenum">
              <a:rPr lang="zh-CN" altLang="en-US" smtClean="0"/>
              <a:t>‹#›</a:t>
            </a:fld>
            <a:endParaRPr lang="zh-CN" altLang="en-US"/>
          </a:p>
        </p:txBody>
      </p:sp>
    </p:spTree>
    <p:extLst>
      <p:ext uri="{BB962C8B-B14F-4D97-AF65-F5344CB8AC3E}">
        <p14:creationId xmlns:p14="http://schemas.microsoft.com/office/powerpoint/2010/main" val="30294885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0" i="1" dirty="0" err="1">
                <a:solidFill>
                  <a:srgbClr val="606C71"/>
                </a:solidFill>
                <a:effectLst/>
                <a:latin typeface="Open Sans" panose="020B0606030504020204" pitchFamily="34" charset="0"/>
              </a:rPr>
              <a:t>Papalexi </a:t>
            </a:r>
            <a:r>
              <a:rPr lang="en-US" altLang="zh-CN" b="0" i="1" dirty="0">
                <a:solidFill>
                  <a:srgbClr val="606C71"/>
                </a:solidFill>
                <a:effectLst/>
                <a:latin typeface="Open Sans" panose="020B0606030504020204" pitchFamily="34" charset="0"/>
              </a:rPr>
              <a:t>E and </a:t>
            </a:r>
            <a:r>
              <a:rPr lang="en-US" altLang="zh-CN" b="0" i="1" dirty="0" err="1">
                <a:solidFill>
                  <a:srgbClr val="606C71"/>
                </a:solidFill>
                <a:effectLst/>
                <a:latin typeface="Open Sans" panose="020B0606030504020204" pitchFamily="34" charset="0"/>
              </a:rPr>
              <a:t>Satija </a:t>
            </a:r>
            <a:r>
              <a:rPr lang="en-US" altLang="zh-CN" b="0" i="1" dirty="0">
                <a:solidFill>
                  <a:srgbClr val="606C71"/>
                </a:solidFill>
                <a:effectLst/>
                <a:latin typeface="Open Sans" panose="020B0606030504020204" pitchFamily="34" charset="0"/>
              </a:rPr>
              <a:t>R. Single-cell RNA sequencing to explore immune cell heterogeneity, Nature Reviews Immunology 2018 (https://doi.org/10.1038/ nri.2017.76)</a:t>
            </a:r>
            <a:endParaRPr lang="zh-CN" altLang="en-US" dirty="0"/>
          </a:p>
        </p:txBody>
      </p:sp>
      <p:sp>
        <p:nvSpPr>
          <p:cNvPr id="4" name="灯片编号占位符 3"/>
          <p:cNvSpPr>
            <a:spLocks noGrp="1"/>
          </p:cNvSpPr>
          <p:nvPr>
            <p:ph type="sldNum" sz="quarter" idx="5"/>
          </p:nvPr>
        </p:nvSpPr>
        <p:spPr/>
        <p:txBody>
          <a:bodyPr/>
          <a:lstStyle/>
          <a:p>
            <a:fld id="{0B9CB9B7-7DC3-4555-A5E7-C98F109A9773}" type="slidenum">
              <a:rPr lang="zh-CN" altLang="en-US" smtClean="0"/>
              <a:t>2</a:t>
            </a:fld>
            <a:endParaRPr lang="zh-CN" altLang="en-US"/>
          </a:p>
        </p:txBody>
      </p:sp>
    </p:spTree>
    <p:extLst>
      <p:ext uri="{BB962C8B-B14F-4D97-AF65-F5344CB8AC3E}">
        <p14:creationId xmlns:p14="http://schemas.microsoft.com/office/powerpoint/2010/main" val="10552857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B9CB9B7-7DC3-4555-A5E7-C98F109A9773}" type="slidenum">
              <a:rPr lang="zh-CN" altLang="en-US" smtClean="0"/>
              <a:t>4</a:t>
            </a:fld>
            <a:endParaRPr lang="zh-CN" altLang="en-US"/>
          </a:p>
        </p:txBody>
      </p:sp>
    </p:spTree>
    <p:extLst>
      <p:ext uri="{BB962C8B-B14F-4D97-AF65-F5344CB8AC3E}">
        <p14:creationId xmlns:p14="http://schemas.microsoft.com/office/powerpoint/2010/main" val="15193330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B9CB9B7-7DC3-4555-A5E7-C98F109A9773}" type="slidenum">
              <a:rPr lang="zh-CN" altLang="en-US" smtClean="0"/>
              <a:t>11</a:t>
            </a:fld>
            <a:endParaRPr lang="zh-CN" altLang="en-US"/>
          </a:p>
        </p:txBody>
      </p:sp>
    </p:spTree>
    <p:extLst>
      <p:ext uri="{BB962C8B-B14F-4D97-AF65-F5344CB8AC3E}">
        <p14:creationId xmlns:p14="http://schemas.microsoft.com/office/powerpoint/2010/main" val="6805341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AA22A30-DA11-7CBA-1C99-97746F982A87}"/>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C6A0D92F-0710-DBC8-4766-249702C7E1D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840AAA5F-5D8E-8EED-050C-AAEED361FF1F}"/>
              </a:ext>
            </a:extLst>
          </p:cNvPr>
          <p:cNvSpPr>
            <a:spLocks noGrp="1"/>
          </p:cNvSpPr>
          <p:nvPr>
            <p:ph type="dt" sz="half" idx="10"/>
          </p:nvPr>
        </p:nvSpPr>
        <p:spPr/>
        <p:txBody>
          <a:bodyPr/>
          <a:lstStyle/>
          <a:p>
            <a:fld id="{DB3F8D44-FC6C-4F3C-AE20-417DDB379FCE}" type="datetimeFigureOut">
              <a:rPr lang="zh-CN" altLang="en-US" smtClean="0"/>
              <a:t>2023/6/13</a:t>
            </a:fld>
            <a:endParaRPr lang="zh-CN" altLang="en-US"/>
          </a:p>
        </p:txBody>
      </p:sp>
      <p:sp>
        <p:nvSpPr>
          <p:cNvPr id="5" name="页脚占位符 4">
            <a:extLst>
              <a:ext uri="{FF2B5EF4-FFF2-40B4-BE49-F238E27FC236}">
                <a16:creationId xmlns:a16="http://schemas.microsoft.com/office/drawing/2014/main" id="{303A99A2-813C-0EC0-9598-DDFD98B1ACC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F5FBEAC-BA82-9C7A-5CF6-1B328FC084B5}"/>
              </a:ext>
            </a:extLst>
          </p:cNvPr>
          <p:cNvSpPr>
            <a:spLocks noGrp="1"/>
          </p:cNvSpPr>
          <p:nvPr>
            <p:ph type="sldNum" sz="quarter" idx="12"/>
          </p:nvPr>
        </p:nvSpPr>
        <p:spPr/>
        <p:txBody>
          <a:bodyPr/>
          <a:lstStyle/>
          <a:p>
            <a:fld id="{2E1ECB77-27B9-4722-8265-C860328F122C}" type="slidenum">
              <a:rPr lang="zh-CN" altLang="en-US" smtClean="0"/>
              <a:t>‹#›</a:t>
            </a:fld>
            <a:endParaRPr lang="zh-CN" altLang="en-US"/>
          </a:p>
        </p:txBody>
      </p:sp>
    </p:spTree>
    <p:extLst>
      <p:ext uri="{BB962C8B-B14F-4D97-AF65-F5344CB8AC3E}">
        <p14:creationId xmlns:p14="http://schemas.microsoft.com/office/powerpoint/2010/main" val="14384052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2631637-25E1-E68D-2C91-03BBB8812849}"/>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C126C5A1-6421-69D8-08CD-7A39A5B2B76A}"/>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2C6114D-67AF-8982-C798-8CBB616054D2}"/>
              </a:ext>
            </a:extLst>
          </p:cNvPr>
          <p:cNvSpPr>
            <a:spLocks noGrp="1"/>
          </p:cNvSpPr>
          <p:nvPr>
            <p:ph type="dt" sz="half" idx="10"/>
          </p:nvPr>
        </p:nvSpPr>
        <p:spPr/>
        <p:txBody>
          <a:bodyPr/>
          <a:lstStyle/>
          <a:p>
            <a:fld id="{DB3F8D44-FC6C-4F3C-AE20-417DDB379FCE}" type="datetimeFigureOut">
              <a:rPr lang="zh-CN" altLang="en-US" smtClean="0"/>
              <a:t>2023/6/13</a:t>
            </a:fld>
            <a:endParaRPr lang="zh-CN" altLang="en-US"/>
          </a:p>
        </p:txBody>
      </p:sp>
      <p:sp>
        <p:nvSpPr>
          <p:cNvPr id="5" name="页脚占位符 4">
            <a:extLst>
              <a:ext uri="{FF2B5EF4-FFF2-40B4-BE49-F238E27FC236}">
                <a16:creationId xmlns:a16="http://schemas.microsoft.com/office/drawing/2014/main" id="{23A40CBC-F7CE-3CFD-0F96-F31AAD8816A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CF060DA-4EDC-B788-5F35-7A4E1D2D403F}"/>
              </a:ext>
            </a:extLst>
          </p:cNvPr>
          <p:cNvSpPr>
            <a:spLocks noGrp="1"/>
          </p:cNvSpPr>
          <p:nvPr>
            <p:ph type="sldNum" sz="quarter" idx="12"/>
          </p:nvPr>
        </p:nvSpPr>
        <p:spPr/>
        <p:txBody>
          <a:bodyPr/>
          <a:lstStyle/>
          <a:p>
            <a:fld id="{2E1ECB77-27B9-4722-8265-C860328F122C}" type="slidenum">
              <a:rPr lang="zh-CN" altLang="en-US" smtClean="0"/>
              <a:t>‹#›</a:t>
            </a:fld>
            <a:endParaRPr lang="zh-CN" altLang="en-US"/>
          </a:p>
        </p:txBody>
      </p:sp>
    </p:spTree>
    <p:extLst>
      <p:ext uri="{BB962C8B-B14F-4D97-AF65-F5344CB8AC3E}">
        <p14:creationId xmlns:p14="http://schemas.microsoft.com/office/powerpoint/2010/main" val="23037574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369C739B-B781-5475-6F88-D664B9764259}"/>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884794DC-83F5-DEBC-3392-92DA21BC40DE}"/>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F6C7D2C-2A99-090B-C665-A812BB6AFEF7}"/>
              </a:ext>
            </a:extLst>
          </p:cNvPr>
          <p:cNvSpPr>
            <a:spLocks noGrp="1"/>
          </p:cNvSpPr>
          <p:nvPr>
            <p:ph type="dt" sz="half" idx="10"/>
          </p:nvPr>
        </p:nvSpPr>
        <p:spPr/>
        <p:txBody>
          <a:bodyPr/>
          <a:lstStyle/>
          <a:p>
            <a:fld id="{DB3F8D44-FC6C-4F3C-AE20-417DDB379FCE}" type="datetimeFigureOut">
              <a:rPr lang="zh-CN" altLang="en-US" smtClean="0"/>
              <a:t>2023/6/13</a:t>
            </a:fld>
            <a:endParaRPr lang="zh-CN" altLang="en-US"/>
          </a:p>
        </p:txBody>
      </p:sp>
      <p:sp>
        <p:nvSpPr>
          <p:cNvPr id="5" name="页脚占位符 4">
            <a:extLst>
              <a:ext uri="{FF2B5EF4-FFF2-40B4-BE49-F238E27FC236}">
                <a16:creationId xmlns:a16="http://schemas.microsoft.com/office/drawing/2014/main" id="{7271704E-7B97-E3A4-9989-46721DB4B29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7A5687B-7140-72AC-E912-2300F34D2368}"/>
              </a:ext>
            </a:extLst>
          </p:cNvPr>
          <p:cNvSpPr>
            <a:spLocks noGrp="1"/>
          </p:cNvSpPr>
          <p:nvPr>
            <p:ph type="sldNum" sz="quarter" idx="12"/>
          </p:nvPr>
        </p:nvSpPr>
        <p:spPr/>
        <p:txBody>
          <a:bodyPr/>
          <a:lstStyle/>
          <a:p>
            <a:fld id="{2E1ECB77-27B9-4722-8265-C860328F122C}" type="slidenum">
              <a:rPr lang="zh-CN" altLang="en-US" smtClean="0"/>
              <a:t>‹#›</a:t>
            </a:fld>
            <a:endParaRPr lang="zh-CN" altLang="en-US"/>
          </a:p>
        </p:txBody>
      </p:sp>
    </p:spTree>
    <p:extLst>
      <p:ext uri="{BB962C8B-B14F-4D97-AF65-F5344CB8AC3E}">
        <p14:creationId xmlns:p14="http://schemas.microsoft.com/office/powerpoint/2010/main" val="20610377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DF8BDF00-095B-6346-EFA4-B1BFF75FBA3B}"/>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2874FDF-E88E-595A-1020-41F33E0EFC60}"/>
              </a:ext>
            </a:extLst>
          </p:cNvPr>
          <p:cNvSpPr>
            <a:spLocks noGrp="1"/>
          </p:cNvSpPr>
          <p:nvPr>
            <p:ph type="dt" sz="half" idx="10"/>
          </p:nvPr>
        </p:nvSpPr>
        <p:spPr/>
        <p:txBody>
          <a:bodyPr/>
          <a:lstStyle/>
          <a:p>
            <a:fld id="{DB3F8D44-FC6C-4F3C-AE20-417DDB379FCE}" type="datetimeFigureOut">
              <a:rPr lang="zh-CN" altLang="en-US" smtClean="0"/>
              <a:t>2023/6/13</a:t>
            </a:fld>
            <a:endParaRPr lang="zh-CN" altLang="en-US"/>
          </a:p>
        </p:txBody>
      </p:sp>
      <p:sp>
        <p:nvSpPr>
          <p:cNvPr id="5" name="页脚占位符 4">
            <a:extLst>
              <a:ext uri="{FF2B5EF4-FFF2-40B4-BE49-F238E27FC236}">
                <a16:creationId xmlns:a16="http://schemas.microsoft.com/office/drawing/2014/main" id="{BFC119BE-3AAB-108B-696E-0C8BD0AFA19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F63F87C-11EB-FC9A-E065-44AF0425EAF3}"/>
              </a:ext>
            </a:extLst>
          </p:cNvPr>
          <p:cNvSpPr>
            <a:spLocks noGrp="1"/>
          </p:cNvSpPr>
          <p:nvPr>
            <p:ph type="sldNum" sz="quarter" idx="12"/>
          </p:nvPr>
        </p:nvSpPr>
        <p:spPr/>
        <p:txBody>
          <a:bodyPr/>
          <a:lstStyle/>
          <a:p>
            <a:fld id="{2E1ECB77-27B9-4722-8265-C860328F122C}" type="slidenum">
              <a:rPr lang="zh-CN" altLang="en-US" smtClean="0"/>
              <a:t>‹#›</a:t>
            </a:fld>
            <a:endParaRPr lang="zh-CN" altLang="en-US"/>
          </a:p>
        </p:txBody>
      </p:sp>
      <p:pic>
        <p:nvPicPr>
          <p:cNvPr id="8" name="图片 7">
            <a:extLst>
              <a:ext uri="{FF2B5EF4-FFF2-40B4-BE49-F238E27FC236}">
                <a16:creationId xmlns:a16="http://schemas.microsoft.com/office/drawing/2014/main" id="{63DCC23A-8394-685D-0120-E0F46A7505C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152395" cy="1152395"/>
          </a:xfrm>
          <a:prstGeom prst="rect">
            <a:avLst/>
          </a:prstGeom>
        </p:spPr>
      </p:pic>
      <p:cxnSp>
        <p:nvCxnSpPr>
          <p:cNvPr id="10" name="直接连接符 9">
            <a:extLst>
              <a:ext uri="{FF2B5EF4-FFF2-40B4-BE49-F238E27FC236}">
                <a16:creationId xmlns:a16="http://schemas.microsoft.com/office/drawing/2014/main" id="{EC871D8C-445C-AF79-3BBC-7C412F5F0E16}"/>
              </a:ext>
            </a:extLst>
          </p:cNvPr>
          <p:cNvCxnSpPr>
            <a:cxnSpLocks/>
          </p:cNvCxnSpPr>
          <p:nvPr userDrawn="1"/>
        </p:nvCxnSpPr>
        <p:spPr>
          <a:xfrm>
            <a:off x="838200" y="1152395"/>
            <a:ext cx="11353800" cy="0"/>
          </a:xfrm>
          <a:prstGeom prst="line">
            <a:avLst/>
          </a:prstGeom>
        </p:spPr>
        <p:style>
          <a:lnRef idx="3">
            <a:schemeClr val="accent6"/>
          </a:lnRef>
          <a:fillRef idx="0">
            <a:schemeClr val="accent6"/>
          </a:fillRef>
          <a:effectRef idx="2">
            <a:schemeClr val="accent6"/>
          </a:effectRef>
          <a:fontRef idx="minor">
            <a:schemeClr val="tx1"/>
          </a:fontRef>
        </p:style>
      </p:cxnSp>
      <p:sp>
        <p:nvSpPr>
          <p:cNvPr id="11" name="标题 1">
            <a:extLst>
              <a:ext uri="{FF2B5EF4-FFF2-40B4-BE49-F238E27FC236}">
                <a16:creationId xmlns:a16="http://schemas.microsoft.com/office/drawing/2014/main" id="{7877AFDC-A292-EB96-5B12-9270F8F5857A}"/>
              </a:ext>
            </a:extLst>
          </p:cNvPr>
          <p:cNvSpPr>
            <a:spLocks noGrp="1"/>
          </p:cNvSpPr>
          <p:nvPr>
            <p:ph type="title"/>
          </p:nvPr>
        </p:nvSpPr>
        <p:spPr>
          <a:xfrm>
            <a:off x="1026091" y="275432"/>
            <a:ext cx="10515600" cy="787270"/>
          </a:xfrm>
        </p:spPr>
        <p:txBody>
          <a:bodyPr/>
          <a:lstStyle/>
          <a:p>
            <a:r>
              <a:rPr lang="zh-CN" altLang="en-US"/>
              <a:t>单击此处编辑母版标题样式</a:t>
            </a:r>
          </a:p>
        </p:txBody>
      </p:sp>
    </p:spTree>
    <p:extLst>
      <p:ext uri="{BB962C8B-B14F-4D97-AF65-F5344CB8AC3E}">
        <p14:creationId xmlns:p14="http://schemas.microsoft.com/office/powerpoint/2010/main" val="2820078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BB32F6-5B14-4F79-B380-17466AE6C873}"/>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36D7F4DB-A5CF-B936-8D4A-D5498513E88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DFF90DE9-0613-18D4-254E-3095609F2F69}"/>
              </a:ext>
            </a:extLst>
          </p:cNvPr>
          <p:cNvSpPr>
            <a:spLocks noGrp="1"/>
          </p:cNvSpPr>
          <p:nvPr>
            <p:ph type="dt" sz="half" idx="10"/>
          </p:nvPr>
        </p:nvSpPr>
        <p:spPr/>
        <p:txBody>
          <a:bodyPr/>
          <a:lstStyle/>
          <a:p>
            <a:fld id="{DB3F8D44-FC6C-4F3C-AE20-417DDB379FCE}" type="datetimeFigureOut">
              <a:rPr lang="zh-CN" altLang="en-US" smtClean="0"/>
              <a:t>2023/6/13</a:t>
            </a:fld>
            <a:endParaRPr lang="zh-CN" altLang="en-US"/>
          </a:p>
        </p:txBody>
      </p:sp>
      <p:sp>
        <p:nvSpPr>
          <p:cNvPr id="5" name="页脚占位符 4">
            <a:extLst>
              <a:ext uri="{FF2B5EF4-FFF2-40B4-BE49-F238E27FC236}">
                <a16:creationId xmlns:a16="http://schemas.microsoft.com/office/drawing/2014/main" id="{6DAD9B97-2200-661F-5152-000563649A1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513076B-A446-B0BF-3765-3E604892BA9E}"/>
              </a:ext>
            </a:extLst>
          </p:cNvPr>
          <p:cNvSpPr>
            <a:spLocks noGrp="1"/>
          </p:cNvSpPr>
          <p:nvPr>
            <p:ph type="sldNum" sz="quarter" idx="12"/>
          </p:nvPr>
        </p:nvSpPr>
        <p:spPr/>
        <p:txBody>
          <a:bodyPr/>
          <a:lstStyle/>
          <a:p>
            <a:fld id="{2E1ECB77-27B9-4722-8265-C860328F122C}" type="slidenum">
              <a:rPr lang="zh-CN" altLang="en-US" smtClean="0"/>
              <a:t>‹#›</a:t>
            </a:fld>
            <a:endParaRPr lang="zh-CN" altLang="en-US"/>
          </a:p>
        </p:txBody>
      </p:sp>
    </p:spTree>
    <p:extLst>
      <p:ext uri="{BB962C8B-B14F-4D97-AF65-F5344CB8AC3E}">
        <p14:creationId xmlns:p14="http://schemas.microsoft.com/office/powerpoint/2010/main" val="12857667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1E2E4B1-7822-D7A3-2001-33EF0ADFB9FE}"/>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E9537A91-1FC4-EF31-A403-A1367467C16E}"/>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3734A53C-4786-DF53-271A-D39F891ADD6A}"/>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3A951095-7342-7643-1C93-9BACE2CFC899}"/>
              </a:ext>
            </a:extLst>
          </p:cNvPr>
          <p:cNvSpPr>
            <a:spLocks noGrp="1"/>
          </p:cNvSpPr>
          <p:nvPr>
            <p:ph type="dt" sz="half" idx="10"/>
          </p:nvPr>
        </p:nvSpPr>
        <p:spPr/>
        <p:txBody>
          <a:bodyPr/>
          <a:lstStyle/>
          <a:p>
            <a:fld id="{DB3F8D44-FC6C-4F3C-AE20-417DDB379FCE}" type="datetimeFigureOut">
              <a:rPr lang="zh-CN" altLang="en-US" smtClean="0"/>
              <a:t>2023/6/13</a:t>
            </a:fld>
            <a:endParaRPr lang="zh-CN" altLang="en-US"/>
          </a:p>
        </p:txBody>
      </p:sp>
      <p:sp>
        <p:nvSpPr>
          <p:cNvPr id="6" name="页脚占位符 5">
            <a:extLst>
              <a:ext uri="{FF2B5EF4-FFF2-40B4-BE49-F238E27FC236}">
                <a16:creationId xmlns:a16="http://schemas.microsoft.com/office/drawing/2014/main" id="{023F2FB5-5C2A-712C-3ED2-97C560F7F7F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B451874-858D-CB97-7BC6-9B5DE7D55B06}"/>
              </a:ext>
            </a:extLst>
          </p:cNvPr>
          <p:cNvSpPr>
            <a:spLocks noGrp="1"/>
          </p:cNvSpPr>
          <p:nvPr>
            <p:ph type="sldNum" sz="quarter" idx="12"/>
          </p:nvPr>
        </p:nvSpPr>
        <p:spPr/>
        <p:txBody>
          <a:bodyPr/>
          <a:lstStyle/>
          <a:p>
            <a:fld id="{2E1ECB77-27B9-4722-8265-C860328F122C}" type="slidenum">
              <a:rPr lang="zh-CN" altLang="en-US" smtClean="0"/>
              <a:t>‹#›</a:t>
            </a:fld>
            <a:endParaRPr lang="zh-CN" altLang="en-US"/>
          </a:p>
        </p:txBody>
      </p:sp>
    </p:spTree>
    <p:extLst>
      <p:ext uri="{BB962C8B-B14F-4D97-AF65-F5344CB8AC3E}">
        <p14:creationId xmlns:p14="http://schemas.microsoft.com/office/powerpoint/2010/main" val="32901109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0E6B5F-8333-ADD0-045F-C93BF1FE53C1}"/>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78A0C992-5EC4-B0CB-2A62-9C8ED3880A3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5D5D6D56-3540-A405-2651-C369D2978E57}"/>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131526CD-9F51-939B-0053-0B6225724EF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7612BDF6-329A-3714-3278-52FE93698356}"/>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F24C9BD8-572E-8499-1637-CA4AE4DB2AC5}"/>
              </a:ext>
            </a:extLst>
          </p:cNvPr>
          <p:cNvSpPr>
            <a:spLocks noGrp="1"/>
          </p:cNvSpPr>
          <p:nvPr>
            <p:ph type="dt" sz="half" idx="10"/>
          </p:nvPr>
        </p:nvSpPr>
        <p:spPr/>
        <p:txBody>
          <a:bodyPr/>
          <a:lstStyle/>
          <a:p>
            <a:fld id="{DB3F8D44-FC6C-4F3C-AE20-417DDB379FCE}" type="datetimeFigureOut">
              <a:rPr lang="zh-CN" altLang="en-US" smtClean="0"/>
              <a:t>2023/6/13</a:t>
            </a:fld>
            <a:endParaRPr lang="zh-CN" altLang="en-US"/>
          </a:p>
        </p:txBody>
      </p:sp>
      <p:sp>
        <p:nvSpPr>
          <p:cNvPr id="8" name="页脚占位符 7">
            <a:extLst>
              <a:ext uri="{FF2B5EF4-FFF2-40B4-BE49-F238E27FC236}">
                <a16:creationId xmlns:a16="http://schemas.microsoft.com/office/drawing/2014/main" id="{EDF5DC53-3EDB-F521-140F-1059947A5056}"/>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A4D63D93-D426-8C9E-0D89-D73B76DD78CE}"/>
              </a:ext>
            </a:extLst>
          </p:cNvPr>
          <p:cNvSpPr>
            <a:spLocks noGrp="1"/>
          </p:cNvSpPr>
          <p:nvPr>
            <p:ph type="sldNum" sz="quarter" idx="12"/>
          </p:nvPr>
        </p:nvSpPr>
        <p:spPr/>
        <p:txBody>
          <a:bodyPr/>
          <a:lstStyle/>
          <a:p>
            <a:fld id="{2E1ECB77-27B9-4722-8265-C860328F122C}" type="slidenum">
              <a:rPr lang="zh-CN" altLang="en-US" smtClean="0"/>
              <a:t>‹#›</a:t>
            </a:fld>
            <a:endParaRPr lang="zh-CN" altLang="en-US"/>
          </a:p>
        </p:txBody>
      </p:sp>
    </p:spTree>
    <p:extLst>
      <p:ext uri="{BB962C8B-B14F-4D97-AF65-F5344CB8AC3E}">
        <p14:creationId xmlns:p14="http://schemas.microsoft.com/office/powerpoint/2010/main" val="4231252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2616B9D-5B0B-B6E7-F13A-C1011C924EA7}"/>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B9193595-A222-73A2-7826-9EC1EACD0495}"/>
              </a:ext>
            </a:extLst>
          </p:cNvPr>
          <p:cNvSpPr>
            <a:spLocks noGrp="1"/>
          </p:cNvSpPr>
          <p:nvPr>
            <p:ph type="dt" sz="half" idx="10"/>
          </p:nvPr>
        </p:nvSpPr>
        <p:spPr/>
        <p:txBody>
          <a:bodyPr/>
          <a:lstStyle/>
          <a:p>
            <a:fld id="{DB3F8D44-FC6C-4F3C-AE20-417DDB379FCE}" type="datetimeFigureOut">
              <a:rPr lang="zh-CN" altLang="en-US" smtClean="0"/>
              <a:t>2023/6/13</a:t>
            </a:fld>
            <a:endParaRPr lang="zh-CN" altLang="en-US"/>
          </a:p>
        </p:txBody>
      </p:sp>
      <p:sp>
        <p:nvSpPr>
          <p:cNvPr id="4" name="页脚占位符 3">
            <a:extLst>
              <a:ext uri="{FF2B5EF4-FFF2-40B4-BE49-F238E27FC236}">
                <a16:creationId xmlns:a16="http://schemas.microsoft.com/office/drawing/2014/main" id="{FE507434-7F35-EAF1-2DA2-80D4D61695D6}"/>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6683936F-AD95-4213-D0EB-7B5092D062C4}"/>
              </a:ext>
            </a:extLst>
          </p:cNvPr>
          <p:cNvSpPr>
            <a:spLocks noGrp="1"/>
          </p:cNvSpPr>
          <p:nvPr>
            <p:ph type="sldNum" sz="quarter" idx="12"/>
          </p:nvPr>
        </p:nvSpPr>
        <p:spPr/>
        <p:txBody>
          <a:bodyPr/>
          <a:lstStyle/>
          <a:p>
            <a:fld id="{2E1ECB77-27B9-4722-8265-C860328F122C}" type="slidenum">
              <a:rPr lang="zh-CN" altLang="en-US" smtClean="0"/>
              <a:t>‹#›</a:t>
            </a:fld>
            <a:endParaRPr lang="zh-CN" altLang="en-US"/>
          </a:p>
        </p:txBody>
      </p:sp>
    </p:spTree>
    <p:extLst>
      <p:ext uri="{BB962C8B-B14F-4D97-AF65-F5344CB8AC3E}">
        <p14:creationId xmlns:p14="http://schemas.microsoft.com/office/powerpoint/2010/main" val="19586596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08EA2674-D250-C066-5592-319444754DE5}"/>
              </a:ext>
            </a:extLst>
          </p:cNvPr>
          <p:cNvSpPr>
            <a:spLocks noGrp="1"/>
          </p:cNvSpPr>
          <p:nvPr>
            <p:ph type="dt" sz="half" idx="10"/>
          </p:nvPr>
        </p:nvSpPr>
        <p:spPr/>
        <p:txBody>
          <a:bodyPr/>
          <a:lstStyle/>
          <a:p>
            <a:fld id="{DB3F8D44-FC6C-4F3C-AE20-417DDB379FCE}" type="datetimeFigureOut">
              <a:rPr lang="zh-CN" altLang="en-US" smtClean="0"/>
              <a:t>2023/6/13</a:t>
            </a:fld>
            <a:endParaRPr lang="zh-CN" altLang="en-US"/>
          </a:p>
        </p:txBody>
      </p:sp>
      <p:sp>
        <p:nvSpPr>
          <p:cNvPr id="3" name="页脚占位符 2">
            <a:extLst>
              <a:ext uri="{FF2B5EF4-FFF2-40B4-BE49-F238E27FC236}">
                <a16:creationId xmlns:a16="http://schemas.microsoft.com/office/drawing/2014/main" id="{66D42EEC-1F20-E668-C05B-F0B597026887}"/>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F5F03964-9C7C-1739-EB3E-E85846C73D22}"/>
              </a:ext>
            </a:extLst>
          </p:cNvPr>
          <p:cNvSpPr>
            <a:spLocks noGrp="1"/>
          </p:cNvSpPr>
          <p:nvPr>
            <p:ph type="sldNum" sz="quarter" idx="12"/>
          </p:nvPr>
        </p:nvSpPr>
        <p:spPr/>
        <p:txBody>
          <a:bodyPr/>
          <a:lstStyle/>
          <a:p>
            <a:fld id="{2E1ECB77-27B9-4722-8265-C860328F122C}" type="slidenum">
              <a:rPr lang="zh-CN" altLang="en-US" smtClean="0"/>
              <a:t>‹#›</a:t>
            </a:fld>
            <a:endParaRPr lang="zh-CN" altLang="en-US"/>
          </a:p>
        </p:txBody>
      </p:sp>
    </p:spTree>
    <p:extLst>
      <p:ext uri="{BB962C8B-B14F-4D97-AF65-F5344CB8AC3E}">
        <p14:creationId xmlns:p14="http://schemas.microsoft.com/office/powerpoint/2010/main" val="602839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6EA8A25-9D1C-7651-9B9C-8D8341FA22E6}"/>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A3B68A7F-6F0C-58FC-42F8-253937100E2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5FE1D3E5-E0D6-C119-239C-1A64D56A886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D41164E0-8922-023A-4B5F-2B8AFE4D4372}"/>
              </a:ext>
            </a:extLst>
          </p:cNvPr>
          <p:cNvSpPr>
            <a:spLocks noGrp="1"/>
          </p:cNvSpPr>
          <p:nvPr>
            <p:ph type="dt" sz="half" idx="10"/>
          </p:nvPr>
        </p:nvSpPr>
        <p:spPr/>
        <p:txBody>
          <a:bodyPr/>
          <a:lstStyle/>
          <a:p>
            <a:fld id="{DB3F8D44-FC6C-4F3C-AE20-417DDB379FCE}" type="datetimeFigureOut">
              <a:rPr lang="zh-CN" altLang="en-US" smtClean="0"/>
              <a:t>2023/6/13</a:t>
            </a:fld>
            <a:endParaRPr lang="zh-CN" altLang="en-US"/>
          </a:p>
        </p:txBody>
      </p:sp>
      <p:sp>
        <p:nvSpPr>
          <p:cNvPr id="6" name="页脚占位符 5">
            <a:extLst>
              <a:ext uri="{FF2B5EF4-FFF2-40B4-BE49-F238E27FC236}">
                <a16:creationId xmlns:a16="http://schemas.microsoft.com/office/drawing/2014/main" id="{BB6180E1-51E9-D034-2448-F40328CBBD3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60FBED1-558F-A346-F25F-1C760ECBE0EA}"/>
              </a:ext>
            </a:extLst>
          </p:cNvPr>
          <p:cNvSpPr>
            <a:spLocks noGrp="1"/>
          </p:cNvSpPr>
          <p:nvPr>
            <p:ph type="sldNum" sz="quarter" idx="12"/>
          </p:nvPr>
        </p:nvSpPr>
        <p:spPr/>
        <p:txBody>
          <a:bodyPr/>
          <a:lstStyle/>
          <a:p>
            <a:fld id="{2E1ECB77-27B9-4722-8265-C860328F122C}" type="slidenum">
              <a:rPr lang="zh-CN" altLang="en-US" smtClean="0"/>
              <a:t>‹#›</a:t>
            </a:fld>
            <a:endParaRPr lang="zh-CN" altLang="en-US"/>
          </a:p>
        </p:txBody>
      </p:sp>
    </p:spTree>
    <p:extLst>
      <p:ext uri="{BB962C8B-B14F-4D97-AF65-F5344CB8AC3E}">
        <p14:creationId xmlns:p14="http://schemas.microsoft.com/office/powerpoint/2010/main" val="24666107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5F8A7DF-DFDC-1802-76BA-D09AB6975A01}"/>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0BE56278-9856-96AC-8BCD-2DAA0D8D4CE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DCE1BC53-5E8F-3A2B-AA16-BA6FBFD5DAD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702C2DB8-49F3-CF41-27D2-46E70A9D76DA}"/>
              </a:ext>
            </a:extLst>
          </p:cNvPr>
          <p:cNvSpPr>
            <a:spLocks noGrp="1"/>
          </p:cNvSpPr>
          <p:nvPr>
            <p:ph type="dt" sz="half" idx="10"/>
          </p:nvPr>
        </p:nvSpPr>
        <p:spPr/>
        <p:txBody>
          <a:bodyPr/>
          <a:lstStyle/>
          <a:p>
            <a:fld id="{DB3F8D44-FC6C-4F3C-AE20-417DDB379FCE}" type="datetimeFigureOut">
              <a:rPr lang="zh-CN" altLang="en-US" smtClean="0"/>
              <a:t>2023/6/13</a:t>
            </a:fld>
            <a:endParaRPr lang="zh-CN" altLang="en-US"/>
          </a:p>
        </p:txBody>
      </p:sp>
      <p:sp>
        <p:nvSpPr>
          <p:cNvPr id="6" name="页脚占位符 5">
            <a:extLst>
              <a:ext uri="{FF2B5EF4-FFF2-40B4-BE49-F238E27FC236}">
                <a16:creationId xmlns:a16="http://schemas.microsoft.com/office/drawing/2014/main" id="{4D34D6CA-C651-C6CD-FAFC-5368CAB5938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C65F9B0-3421-35A6-57C2-ACBD27B8F6A8}"/>
              </a:ext>
            </a:extLst>
          </p:cNvPr>
          <p:cNvSpPr>
            <a:spLocks noGrp="1"/>
          </p:cNvSpPr>
          <p:nvPr>
            <p:ph type="sldNum" sz="quarter" idx="12"/>
          </p:nvPr>
        </p:nvSpPr>
        <p:spPr/>
        <p:txBody>
          <a:bodyPr/>
          <a:lstStyle/>
          <a:p>
            <a:fld id="{2E1ECB77-27B9-4722-8265-C860328F122C}" type="slidenum">
              <a:rPr lang="zh-CN" altLang="en-US" smtClean="0"/>
              <a:t>‹#›</a:t>
            </a:fld>
            <a:endParaRPr lang="zh-CN" altLang="en-US"/>
          </a:p>
        </p:txBody>
      </p:sp>
    </p:spTree>
    <p:extLst>
      <p:ext uri="{BB962C8B-B14F-4D97-AF65-F5344CB8AC3E}">
        <p14:creationId xmlns:p14="http://schemas.microsoft.com/office/powerpoint/2010/main" val="37970092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2EAF3288-A4FE-CEF1-27B0-3E2A44D126C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Click here to edit the master header style</a:t>
            </a:r>
          </a:p>
        </p:txBody>
      </p:sp>
      <p:sp>
        <p:nvSpPr>
          <p:cNvPr id="3" name="文本占位符 2">
            <a:extLst>
              <a:ext uri="{FF2B5EF4-FFF2-40B4-BE49-F238E27FC236}">
                <a16:creationId xmlns:a16="http://schemas.microsoft.com/office/drawing/2014/main" id="{08B94C9A-B11E-F5F2-79F0-3C89F9FEA69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Click here to edit the master text style</a:t>
            </a:r>
          </a:p>
          <a:p>
            <a:pPr lvl="1"/>
            <a:r>
              <a:rPr lang="zh-CN" altLang="en-US"/>
              <a:t>Grade 2</a:t>
            </a:r>
          </a:p>
          <a:p>
            <a:pPr lvl="2"/>
            <a:r>
              <a:rPr lang="zh-CN" altLang="en-US"/>
              <a:t>Grade 3</a:t>
            </a:r>
          </a:p>
          <a:p>
            <a:pPr lvl="3"/>
            <a:r>
              <a:rPr lang="zh-CN" altLang="en-US"/>
              <a:t>Level 4</a:t>
            </a:r>
          </a:p>
          <a:p>
            <a:pPr lvl="4"/>
            <a:r>
              <a:rPr lang="zh-CN" altLang="en-US"/>
              <a:t>Grade 5</a:t>
            </a:r>
          </a:p>
        </p:txBody>
      </p:sp>
      <p:sp>
        <p:nvSpPr>
          <p:cNvPr id="4" name="日期占位符 3">
            <a:extLst>
              <a:ext uri="{FF2B5EF4-FFF2-40B4-BE49-F238E27FC236}">
                <a16:creationId xmlns:a16="http://schemas.microsoft.com/office/drawing/2014/main" id="{2A860030-A9AE-B8C1-7D9B-4931FD066F2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B3F8D44-FC6C-4F3C-AE20-417DDB379FCE}" type="datetimeFigureOut">
              <a:rPr lang="zh-CN" altLang="en-US" smtClean="0"/>
              <a:t>2023/6/13</a:t>
            </a:fld>
            <a:endParaRPr lang="zh-CN" altLang="en-US"/>
          </a:p>
        </p:txBody>
      </p:sp>
      <p:sp>
        <p:nvSpPr>
          <p:cNvPr id="5" name="页脚占位符 4">
            <a:extLst>
              <a:ext uri="{FF2B5EF4-FFF2-40B4-BE49-F238E27FC236}">
                <a16:creationId xmlns:a16="http://schemas.microsoft.com/office/drawing/2014/main" id="{6B2EA027-DA94-D0CE-631B-EDD026D72AF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71A5F3FE-9D91-48BC-3E93-85C47A9868D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E1ECB77-27B9-4722-8265-C860328F122C}" type="slidenum">
              <a:rPr lang="zh-CN" altLang="en-US" smtClean="0"/>
              <a:t>‹#›</a:t>
            </a:fld>
            <a:endParaRPr lang="zh-CN" altLang="en-US"/>
          </a:p>
        </p:txBody>
      </p:sp>
    </p:spTree>
    <p:extLst>
      <p:ext uri="{BB962C8B-B14F-4D97-AF65-F5344CB8AC3E}">
        <p14:creationId xmlns:p14="http://schemas.microsoft.com/office/powerpoint/2010/main" val="16533988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bioconductor.org/books/release/SingleRBook/"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hyperlink" Target="https://support.10xgenomics.com/single-cell-gene-expression/software/downloads/latest" TargetMode="External"/><Relationship Id="rId3" Type="http://schemas.openxmlformats.org/officeDocument/2006/relationships/hyperlink" Target="https://satijalab.org/seurat/reference/index.html" TargetMode="External"/><Relationship Id="rId7" Type="http://schemas.openxmlformats.org/officeDocument/2006/relationships/hyperlink" Target="https://satijalab.org/seurat/articles/essential_commands.html" TargetMode="External"/><Relationship Id="rId2" Type="http://schemas.openxmlformats.org/officeDocument/2006/relationships/hyperlink" Target="https://cran.r-project.org/web/packages/Seurat/index.html" TargetMode="External"/><Relationship Id="rId1" Type="http://schemas.openxmlformats.org/officeDocument/2006/relationships/slideLayout" Target="../slideLayouts/slideLayout2.xml"/><Relationship Id="rId6" Type="http://schemas.openxmlformats.org/officeDocument/2006/relationships/hyperlink" Target="https://github.com/satijalab" TargetMode="External"/><Relationship Id="rId5" Type="http://schemas.openxmlformats.org/officeDocument/2006/relationships/hyperlink" Target="https://github.com/satijalab/seurat/issues" TargetMode="External"/><Relationship Id="rId4" Type="http://schemas.openxmlformats.org/officeDocument/2006/relationships/hyperlink" Target="https://cloud.r-project.org/web/packages/Seurat/Seurat.pdf"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https://satijalab.org/seurat/articles/get_started.html"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hyperlink" Target="https://satijalab.org/seurat/articles/archive.html" TargetMode="External"/></Relationships>
</file>

<file path=ppt/slides/_rels/slide3.xml.rels><?xml version="1.0" encoding="UTF-8" standalone="yes"?>
<Relationships xmlns="http://schemas.openxmlformats.org/package/2006/relationships"><Relationship Id="rId2" Type="http://schemas.openxmlformats.org/officeDocument/2006/relationships/hyperlink" Target="https://cf.10xgenomics.com/samples/cell/pbmc3k/pbmc3k_filtered_gene_bc_matrices.tar.gz"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github.com/satijalab/seurat/wiki"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github.com/swolock/scrublet"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23F42D9-F35B-CF72-0FEF-471A2E676F76}"/>
              </a:ext>
            </a:extLst>
          </p:cNvPr>
          <p:cNvSpPr>
            <a:spLocks noGrp="1"/>
          </p:cNvSpPr>
          <p:nvPr>
            <p:ph type="ctrTitle"/>
          </p:nvPr>
        </p:nvSpPr>
        <p:spPr>
          <a:xfrm>
            <a:off x="1524000" y="2306319"/>
            <a:ext cx="9144000" cy="1203643"/>
          </a:xfrm>
        </p:spPr>
        <p:txBody>
          <a:bodyPr>
            <a:normAutofit/>
          </a:bodyPr>
          <a:lstStyle/>
          <a:p>
            <a:r>
              <a:rPr lang="zh-CN" altLang="en-US" sz="4000" dirty="0"/>
              <a:t>Analysis of </a:t>
            </a:r>
            <a:r>
              <a:rPr lang="en-US" altLang="zh-CN" sz="4000" dirty="0"/>
              <a:t>scRNA-seq </a:t>
            </a:r>
            <a:r>
              <a:rPr lang="zh-CN" altLang="en-US" sz="4000" dirty="0"/>
              <a:t>data using </a:t>
            </a:r>
            <a:r>
              <a:rPr lang="en-US" altLang="zh-CN" sz="4000" dirty="0"/>
              <a:t>Seurat</a:t>
            </a:r>
          </a:p>
        </p:txBody>
      </p:sp>
      <p:sp>
        <p:nvSpPr>
          <p:cNvPr id="3" name="副标题 2">
            <a:extLst>
              <a:ext uri="{FF2B5EF4-FFF2-40B4-BE49-F238E27FC236}">
                <a16:creationId xmlns:a16="http://schemas.microsoft.com/office/drawing/2014/main" id="{01323149-5724-EDB2-9A8B-B96A5C769BCF}"/>
              </a:ext>
            </a:extLst>
          </p:cNvPr>
          <p:cNvSpPr>
            <a:spLocks noGrp="1"/>
          </p:cNvSpPr>
          <p:nvPr>
            <p:ph type="subTitle" idx="1"/>
          </p:nvPr>
        </p:nvSpPr>
        <p:spPr/>
        <p:txBody>
          <a:bodyPr/>
          <a:lstStyle/>
          <a:p>
            <a:r>
              <a:rPr lang="zh-CN" altLang="en-US" dirty="0"/>
              <a:t>Practices</a:t>
            </a:r>
          </a:p>
        </p:txBody>
      </p:sp>
    </p:spTree>
    <p:extLst>
      <p:ext uri="{BB962C8B-B14F-4D97-AF65-F5344CB8AC3E}">
        <p14:creationId xmlns:p14="http://schemas.microsoft.com/office/powerpoint/2010/main" val="8758089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30ADC8FB-74F1-C13E-23FE-FF5F75E082F2}"/>
              </a:ext>
            </a:extLst>
          </p:cNvPr>
          <p:cNvSpPr>
            <a:spLocks noGrp="1"/>
          </p:cNvSpPr>
          <p:nvPr>
            <p:ph idx="1"/>
          </p:nvPr>
        </p:nvSpPr>
        <p:spPr>
          <a:xfrm>
            <a:off x="838200" y="1310640"/>
            <a:ext cx="10515600" cy="4541519"/>
          </a:xfrm>
        </p:spPr>
        <p:txBody>
          <a:bodyPr>
            <a:normAutofit fontScale="92500" lnSpcReduction="20000"/>
          </a:bodyPr>
          <a:lstStyle/>
          <a:p>
            <a:pPr>
              <a:lnSpc>
                <a:spcPct val="140000"/>
              </a:lnSpc>
              <a:buFont typeface="Wingdings" panose="05000000000000000000" pitchFamily="2" charset="2"/>
              <a:buChar char="Ø"/>
            </a:pPr>
            <a:r>
              <a:rPr lang="zh-CN" altLang="en-US" sz="1600" dirty="0"/>
              <a:t>The </a:t>
            </a:r>
            <a:r>
              <a:rPr lang="en-US" altLang="zh-CN" sz="1600" dirty="0"/>
              <a:t>DEGs </a:t>
            </a:r>
            <a:r>
              <a:rPr lang="zh-CN" altLang="en-US" sz="1600" dirty="0"/>
              <a:t>between </a:t>
            </a:r>
            <a:r>
              <a:rPr lang="en-US" altLang="zh-CN" sz="1600" dirty="0"/>
              <a:t>subclusters</a:t>
            </a:r>
            <a:r>
              <a:rPr lang="zh-CN" altLang="en-US" sz="1600" dirty="0"/>
              <a:t> are affected by the clustering results, so it is important to find the correct resolution of your clusters before </a:t>
            </a:r>
            <a:r>
              <a:rPr lang="en-US" altLang="zh-CN" sz="1600" dirty="0"/>
              <a:t>identifying</a:t>
            </a:r>
            <a:r>
              <a:rPr lang="zh-CN" altLang="en-US" sz="1600" dirty="0"/>
              <a:t> markers. If clusters lack obvious markers, the clustering parameters can be adjusted.</a:t>
            </a:r>
            <a:endParaRPr lang="en-US" altLang="zh-CN" sz="1600" dirty="0"/>
          </a:p>
          <a:p>
            <a:pPr>
              <a:lnSpc>
                <a:spcPct val="140000"/>
              </a:lnSpc>
              <a:buFont typeface="Wingdings" panose="05000000000000000000" pitchFamily="2" charset="2"/>
              <a:buChar char="Ø"/>
            </a:pPr>
            <a:r>
              <a:rPr lang="zh-CN" altLang="en-US" sz="1600" dirty="0"/>
              <a:t>Differential expression can be performed between two specific clusters or between one cluster and all other cells. By default, </a:t>
            </a:r>
            <a:r>
              <a:rPr lang="en-US" altLang="zh-CN" sz="1600" dirty="0" err="1"/>
              <a:t>seurat</a:t>
            </a:r>
            <a:r>
              <a:rPr lang="zh-CN" altLang="en-US" sz="1600" dirty="0"/>
              <a:t>'s </a:t>
            </a:r>
            <a:r>
              <a:rPr lang="en-US" altLang="zh-CN" sz="1600" dirty="0" err="1"/>
              <a:t>FindMarkers </a:t>
            </a:r>
            <a:r>
              <a:rPr lang="zh-CN" altLang="en-US" sz="1600" dirty="0"/>
              <a:t>identify </a:t>
            </a:r>
            <a:r>
              <a:rPr lang="en-US" altLang="zh-CN" sz="1600" b="1" dirty="0"/>
              <a:t>positive</a:t>
            </a:r>
            <a:r>
              <a:rPr lang="en-US" altLang="zh-CN" sz="1600" dirty="0"/>
              <a:t> </a:t>
            </a:r>
            <a:r>
              <a:rPr lang="zh-CN" altLang="en-US" sz="1600" dirty="0"/>
              <a:t>and </a:t>
            </a:r>
            <a:r>
              <a:rPr lang="en-US" altLang="zh-CN" sz="1600" b="1" dirty="0"/>
              <a:t>negative</a:t>
            </a:r>
            <a:r>
              <a:rPr lang="en-US" altLang="zh-CN" sz="1600" dirty="0"/>
              <a:t> DEGs </a:t>
            </a:r>
            <a:r>
              <a:rPr lang="zh-CN" altLang="en-US" sz="1600" dirty="0"/>
              <a:t>in a single cluster (specified in </a:t>
            </a:r>
            <a:r>
              <a:rPr lang="en-US" altLang="zh-CN" sz="1600" dirty="0"/>
              <a:t>ident.1</a:t>
            </a:r>
            <a:r>
              <a:rPr lang="zh-CN" altLang="en-US" sz="1600" dirty="0"/>
              <a:t>) relative to all other cell subpopulations.</a:t>
            </a:r>
            <a:endParaRPr lang="en-US" altLang="zh-CN" sz="1600" dirty="0"/>
          </a:p>
          <a:p>
            <a:pPr>
              <a:lnSpc>
                <a:spcPct val="140000"/>
              </a:lnSpc>
              <a:buFont typeface="Wingdings" panose="05000000000000000000" pitchFamily="2" charset="2"/>
              <a:buChar char="Ø"/>
            </a:pPr>
            <a:r>
              <a:rPr lang="en-US" altLang="zh-CN" sz="1600" dirty="0" err="1"/>
              <a:t>FindAllMarkers</a:t>
            </a:r>
            <a:r>
              <a:rPr lang="en-US" altLang="zh-CN" sz="1600" dirty="0"/>
              <a:t>() </a:t>
            </a:r>
            <a:r>
              <a:rPr lang="zh-CN" altLang="en-US" sz="1600" dirty="0"/>
              <a:t>do this process automatically for all clusters, but you can also test between </a:t>
            </a:r>
            <a:r>
              <a:rPr lang="en-US" altLang="zh-CN" sz="1600" dirty="0"/>
              <a:t>two </a:t>
            </a:r>
            <a:r>
              <a:rPr lang="zh-CN" altLang="en-US" sz="1600" dirty="0"/>
              <a:t>cluster</a:t>
            </a:r>
            <a:r>
              <a:rPr lang="en-US" altLang="zh-CN" sz="1600" dirty="0"/>
              <a:t>s</a:t>
            </a:r>
            <a:r>
              <a:rPr lang="zh-CN" altLang="en-US" sz="1600" dirty="0"/>
              <a:t> or all </a:t>
            </a:r>
            <a:r>
              <a:rPr lang="en-US" altLang="zh-CN" sz="1600" dirty="0"/>
              <a:t>other clusters</a:t>
            </a:r>
            <a:r>
              <a:rPr lang="zh-CN" altLang="en-US" sz="1600" dirty="0"/>
              <a:t>.</a:t>
            </a:r>
          </a:p>
          <a:p>
            <a:pPr>
              <a:lnSpc>
                <a:spcPct val="140000"/>
              </a:lnSpc>
              <a:buFont typeface="Wingdings" panose="05000000000000000000" pitchFamily="2" charset="2"/>
              <a:buChar char="Ø"/>
            </a:pPr>
            <a:r>
              <a:rPr lang="en-US" altLang="zh-CN" sz="1600" dirty="0"/>
              <a:t>The min.pct parameter requires that a minimum percentage of features be detected in either of the two cell groups, while the </a:t>
            </a:r>
            <a:r>
              <a:rPr lang="en-US" altLang="zh-CN" sz="1600" dirty="0" err="1"/>
              <a:t>thresh.test</a:t>
            </a:r>
            <a:r>
              <a:rPr lang="en-US" altLang="zh-CN" sz="1600" dirty="0"/>
              <a:t> parameter requires a certain level of differential expression (average) between the two groups for a feature. Ideally, both of these parameters can be set to 0, but it would significantly increase the computational time as it would test a large number of features that are unlikely to have high discriminatory power. Another option to speed up these calculations is to set </a:t>
            </a:r>
            <a:r>
              <a:rPr lang="en-US" altLang="zh-CN" sz="1600" dirty="0" err="1"/>
              <a:t>max.cell.per.ident</a:t>
            </a:r>
            <a:r>
              <a:rPr lang="en-US" altLang="zh-CN" sz="1600" dirty="0"/>
              <a:t>. This will sample each ident to have no more cells than the specified quantity. However, this operation may miss out on some potential genes, speeding up the process but having little impact on those genes that show obvious differential expression.</a:t>
            </a:r>
            <a:endParaRPr lang="zh-CN" altLang="en-US" sz="1600" dirty="0"/>
          </a:p>
        </p:txBody>
      </p:sp>
      <p:sp>
        <p:nvSpPr>
          <p:cNvPr id="3" name="标题 2">
            <a:extLst>
              <a:ext uri="{FF2B5EF4-FFF2-40B4-BE49-F238E27FC236}">
                <a16:creationId xmlns:a16="http://schemas.microsoft.com/office/drawing/2014/main" id="{3615B6B0-04C8-C2FA-2697-74DEDE78721F}"/>
              </a:ext>
            </a:extLst>
          </p:cNvPr>
          <p:cNvSpPr>
            <a:spLocks noGrp="1"/>
          </p:cNvSpPr>
          <p:nvPr>
            <p:ph type="title"/>
          </p:nvPr>
        </p:nvSpPr>
        <p:spPr/>
        <p:txBody>
          <a:bodyPr>
            <a:normAutofit/>
          </a:bodyPr>
          <a:lstStyle/>
          <a:p>
            <a:r>
              <a:rPr lang="en-US" altLang="zh-CN" sz="3600" dirty="0"/>
              <a:t>7. </a:t>
            </a:r>
            <a:r>
              <a:rPr lang="zh-CN" altLang="en-US" sz="3600" dirty="0"/>
              <a:t>Differential expression analysis</a:t>
            </a:r>
          </a:p>
        </p:txBody>
      </p:sp>
    </p:spTree>
    <p:extLst>
      <p:ext uri="{BB962C8B-B14F-4D97-AF65-F5344CB8AC3E}">
        <p14:creationId xmlns:p14="http://schemas.microsoft.com/office/powerpoint/2010/main" val="4681794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2D6E0569-BE8C-4B76-2DA3-69782B8598D7}"/>
              </a:ext>
            </a:extLst>
          </p:cNvPr>
          <p:cNvSpPr>
            <a:spLocks noGrp="1"/>
          </p:cNvSpPr>
          <p:nvPr>
            <p:ph idx="1"/>
          </p:nvPr>
        </p:nvSpPr>
        <p:spPr>
          <a:xfrm>
            <a:off x="838200" y="1402080"/>
            <a:ext cx="10515600" cy="4774883"/>
          </a:xfrm>
        </p:spPr>
        <p:txBody>
          <a:bodyPr>
            <a:normAutofit/>
          </a:bodyPr>
          <a:lstStyle/>
          <a:p>
            <a:pPr>
              <a:lnSpc>
                <a:spcPct val="140000"/>
              </a:lnSpc>
            </a:pPr>
            <a:r>
              <a:rPr lang="zh-CN" altLang="en-US" sz="1400" b="0" i="0" dirty="0">
                <a:solidFill>
                  <a:srgbClr val="333333"/>
                </a:solidFill>
                <a:effectLst/>
                <a:latin typeface="pingfang SC"/>
              </a:rPr>
              <a:t>Cell type annotation is an important part of single-cell studies, and in the </a:t>
            </a:r>
            <a:r>
              <a:rPr lang="zh-CN" altLang="en-US" sz="1400" dirty="0">
                <a:solidFill>
                  <a:srgbClr val="333333"/>
                </a:solidFill>
                <a:latin typeface="pingfang SC"/>
              </a:rPr>
              <a:t>aforementioned process, </a:t>
            </a:r>
            <a:r>
              <a:rPr lang="en-US" altLang="zh-CN" sz="1400" dirty="0">
                <a:solidFill>
                  <a:srgbClr val="333333"/>
                </a:solidFill>
                <a:latin typeface="pingfang SC"/>
              </a:rPr>
              <a:t>we</a:t>
            </a:r>
            <a:r>
              <a:rPr lang="zh-CN" altLang="en-US" sz="1400" dirty="0">
                <a:solidFill>
                  <a:srgbClr val="333333"/>
                </a:solidFill>
                <a:latin typeface="pingfang SC"/>
              </a:rPr>
              <a:t> have obtained </a:t>
            </a:r>
            <a:r>
              <a:rPr lang="en-US" altLang="zh-CN" sz="1400" dirty="0">
                <a:solidFill>
                  <a:srgbClr val="333333"/>
                </a:solidFill>
                <a:latin typeface="pingfang SC"/>
              </a:rPr>
              <a:t>marker </a:t>
            </a:r>
            <a:r>
              <a:rPr lang="zh-CN" altLang="en-US" sz="1400" dirty="0">
                <a:solidFill>
                  <a:srgbClr val="333333"/>
                </a:solidFill>
                <a:latin typeface="pingfang SC"/>
              </a:rPr>
              <a:t>genes for each subpopulation and can annotate cell taxa according to the biological functions or pathways in which these </a:t>
            </a:r>
            <a:r>
              <a:rPr lang="en-US" altLang="zh-CN" sz="1400" dirty="0">
                <a:solidFill>
                  <a:srgbClr val="333333"/>
                </a:solidFill>
                <a:latin typeface="pingfang SC"/>
              </a:rPr>
              <a:t>marker </a:t>
            </a:r>
            <a:r>
              <a:rPr lang="zh-CN" altLang="en-US" sz="1400" dirty="0">
                <a:solidFill>
                  <a:srgbClr val="333333"/>
                </a:solidFill>
                <a:latin typeface="pingfang SC"/>
              </a:rPr>
              <a:t>genes are involved.</a:t>
            </a:r>
            <a:r>
              <a:rPr lang="zh-CN" altLang="en-US" sz="1400" b="0" i="0" dirty="0">
                <a:solidFill>
                  <a:srgbClr val="333333"/>
                </a:solidFill>
                <a:effectLst/>
                <a:latin typeface="pingfang SC"/>
              </a:rPr>
              <a:t> It is roughly divided into manual annotation and software annotation.</a:t>
            </a:r>
            <a:endParaRPr lang="en-US" altLang="zh-CN" sz="1400" b="0" i="0" dirty="0">
              <a:solidFill>
                <a:srgbClr val="333333"/>
              </a:solidFill>
              <a:effectLst/>
              <a:latin typeface="pingfang SC"/>
            </a:endParaRPr>
          </a:p>
          <a:p>
            <a:pPr>
              <a:lnSpc>
                <a:spcPct val="140000"/>
              </a:lnSpc>
            </a:pPr>
            <a:r>
              <a:rPr lang="zh-CN" altLang="en-US" sz="1400" dirty="0"/>
              <a:t>Manual annotation: with the help of a literature search </a:t>
            </a:r>
            <a:r>
              <a:rPr lang="en-US" altLang="zh-CN" sz="1400" dirty="0"/>
              <a:t>marker </a:t>
            </a:r>
            <a:r>
              <a:rPr lang="zh-CN" altLang="en-US" sz="1400" dirty="0"/>
              <a:t>or in combination with a commonly used annotation database</a:t>
            </a:r>
            <a:endParaRPr lang="en-US" altLang="zh-CN" sz="1400" dirty="0"/>
          </a:p>
          <a:p>
            <a:pPr lvl="1">
              <a:lnSpc>
                <a:spcPct val="140000"/>
              </a:lnSpc>
            </a:pPr>
            <a:r>
              <a:rPr lang="en-US" altLang="zh-CN" sz="1200" dirty="0" err="1"/>
              <a:t>cellMarker </a:t>
            </a:r>
            <a:r>
              <a:rPr lang="zh-CN" altLang="en-US" sz="1200" dirty="0"/>
              <a:t>(http://biocc.hrbmu.edu.cn/CellMarker/)</a:t>
            </a:r>
          </a:p>
          <a:p>
            <a:pPr lvl="1">
              <a:lnSpc>
                <a:spcPct val="140000"/>
              </a:lnSpc>
            </a:pPr>
            <a:r>
              <a:rPr lang="en-US" altLang="zh-CN" sz="1200" dirty="0" err="1"/>
              <a:t>PanglaoDB </a:t>
            </a:r>
            <a:r>
              <a:rPr lang="zh-CN" altLang="en-US" sz="1200" dirty="0"/>
              <a:t>(https://panglaodb.se/)</a:t>
            </a:r>
          </a:p>
          <a:p>
            <a:pPr lvl="1">
              <a:lnSpc>
                <a:spcPct val="140000"/>
              </a:lnSpc>
            </a:pPr>
            <a:r>
              <a:rPr lang="en-US" altLang="zh-CN" sz="1200" dirty="0" err="1"/>
              <a:t>CancerSEA </a:t>
            </a:r>
            <a:r>
              <a:rPr lang="zh-CN" altLang="en-US" sz="1200" dirty="0"/>
              <a:t>(http://biocc.hrbmu.edu.cn/CancerSEA/)</a:t>
            </a:r>
            <a:endParaRPr lang="en-US" altLang="zh-CN" sz="1200" dirty="0"/>
          </a:p>
          <a:p>
            <a:pPr>
              <a:lnSpc>
                <a:spcPct val="140000"/>
              </a:lnSpc>
            </a:pPr>
            <a:r>
              <a:rPr lang="zh-CN" altLang="en-US" sz="1400" dirty="0"/>
              <a:t>Software annotation: usually implemented with the help of some existing tools, such as </a:t>
            </a:r>
            <a:r>
              <a:rPr lang="en-US" altLang="zh-CN" sz="1400" dirty="0" err="1"/>
              <a:t>SingleR</a:t>
            </a:r>
            <a:r>
              <a:rPr lang="zh-CN" altLang="en-US" sz="1400" dirty="0"/>
              <a:t>, etc. The advantage is that it can be automated, but the accuracy may not always be good and often requires manual checking of the annotation results.</a:t>
            </a:r>
            <a:endParaRPr lang="en-US" altLang="zh-CN" sz="1400" dirty="0"/>
          </a:p>
          <a:p>
            <a:pPr lvl="1">
              <a:lnSpc>
                <a:spcPct val="140000"/>
              </a:lnSpc>
            </a:pPr>
            <a:r>
              <a:rPr lang="en-US" altLang="zh-CN" sz="1200" dirty="0" err="1"/>
              <a:t>SingleR </a:t>
            </a:r>
            <a:r>
              <a:rPr lang="zh-CN" altLang="en-US" sz="1200" dirty="0"/>
              <a:t>is a stand-alone single cell annotation tool, independent of which </a:t>
            </a:r>
            <a:r>
              <a:rPr lang="en-US" altLang="zh-CN" sz="1200" dirty="0"/>
              <a:t>sc-RNA </a:t>
            </a:r>
            <a:r>
              <a:rPr lang="zh-CN" altLang="en-US" sz="1200" dirty="0"/>
              <a:t>analysis process is used (can be used with </a:t>
            </a:r>
            <a:r>
              <a:rPr lang="en-US" altLang="zh-CN" sz="1200" dirty="0"/>
              <a:t>Seurat</a:t>
            </a:r>
            <a:r>
              <a:rPr lang="zh-CN" altLang="en-US" sz="1200" dirty="0"/>
              <a:t>, </a:t>
            </a:r>
            <a:r>
              <a:rPr lang="en-US" altLang="zh-CN" sz="1200" dirty="0"/>
              <a:t>SCE</a:t>
            </a:r>
            <a:r>
              <a:rPr lang="zh-CN" altLang="en-US" sz="1200" dirty="0"/>
              <a:t>, etc.).</a:t>
            </a:r>
            <a:endParaRPr lang="en-US" altLang="zh-CN" sz="1200" dirty="0"/>
          </a:p>
          <a:p>
            <a:pPr lvl="1">
              <a:lnSpc>
                <a:spcPct val="140000"/>
              </a:lnSpc>
            </a:pPr>
            <a:r>
              <a:rPr lang="en-US" altLang="zh-CN" sz="1200" dirty="0">
                <a:hlinkClick r:id="rId3"/>
              </a:rPr>
              <a:t>http://bioconductor.org/books/release/SingleRBook/ </a:t>
            </a:r>
            <a:endParaRPr lang="zh-CN" altLang="en-US" sz="1200" dirty="0"/>
          </a:p>
          <a:p>
            <a:pPr>
              <a:lnSpc>
                <a:spcPct val="140000"/>
              </a:lnSpc>
            </a:pPr>
            <a:r>
              <a:rPr lang="zh-CN" altLang="en-US" sz="1400" dirty="0"/>
              <a:t>Get the reference dataset from the </a:t>
            </a:r>
            <a:r>
              <a:rPr lang="en-US" altLang="zh-CN" sz="1400" dirty="0" err="1"/>
              <a:t>celldex </a:t>
            </a:r>
            <a:r>
              <a:rPr lang="zh-CN" altLang="en-US" sz="1400" dirty="0"/>
              <a:t>package. Note that there are two cell type tasks, </a:t>
            </a:r>
            <a:r>
              <a:rPr lang="en-US" altLang="zh-CN" sz="1400" dirty="0" err="1"/>
              <a:t>label.main </a:t>
            </a:r>
            <a:r>
              <a:rPr lang="zh-CN" altLang="en-US" sz="1400" dirty="0"/>
              <a:t>and </a:t>
            </a:r>
            <a:r>
              <a:rPr lang="en-US" altLang="zh-CN" sz="1400" dirty="0" err="1"/>
              <a:t>label.fine</a:t>
            </a:r>
            <a:r>
              <a:rPr lang="zh-CN" altLang="en-US" sz="1400" dirty="0"/>
              <a:t>. We only run annotations against the Monaco immune database, but you can uncomment the other two to compare the automatically generated annotations.</a:t>
            </a:r>
          </a:p>
        </p:txBody>
      </p:sp>
      <p:sp>
        <p:nvSpPr>
          <p:cNvPr id="3" name="标题 2">
            <a:extLst>
              <a:ext uri="{FF2B5EF4-FFF2-40B4-BE49-F238E27FC236}">
                <a16:creationId xmlns:a16="http://schemas.microsoft.com/office/drawing/2014/main" id="{EF832720-1CB5-C9BB-02CF-FCA0A3D1F5D3}"/>
              </a:ext>
            </a:extLst>
          </p:cNvPr>
          <p:cNvSpPr>
            <a:spLocks noGrp="1"/>
          </p:cNvSpPr>
          <p:nvPr>
            <p:ph type="title"/>
          </p:nvPr>
        </p:nvSpPr>
        <p:spPr/>
        <p:txBody>
          <a:bodyPr>
            <a:normAutofit/>
          </a:bodyPr>
          <a:lstStyle/>
          <a:p>
            <a:r>
              <a:rPr lang="en-US" altLang="zh-CN" sz="3600" dirty="0"/>
              <a:t>8. </a:t>
            </a:r>
            <a:r>
              <a:rPr lang="zh-CN" altLang="en-US" sz="3600" dirty="0"/>
              <a:t>Cell </a:t>
            </a:r>
            <a:r>
              <a:rPr lang="en-US" altLang="zh-CN" sz="3600" dirty="0"/>
              <a:t>type</a:t>
            </a:r>
            <a:r>
              <a:rPr lang="zh-CN" altLang="en-US" sz="3600" dirty="0"/>
              <a:t> annotation</a:t>
            </a:r>
          </a:p>
        </p:txBody>
      </p:sp>
    </p:spTree>
    <p:extLst>
      <p:ext uri="{BB962C8B-B14F-4D97-AF65-F5344CB8AC3E}">
        <p14:creationId xmlns:p14="http://schemas.microsoft.com/office/powerpoint/2010/main" val="9529843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DADA90-ECB8-D145-F69C-5AB48CCA1AF0}"/>
              </a:ext>
            </a:extLst>
          </p:cNvPr>
          <p:cNvSpPr>
            <a:spLocks noGrp="1"/>
          </p:cNvSpPr>
          <p:nvPr>
            <p:ph type="title"/>
          </p:nvPr>
        </p:nvSpPr>
        <p:spPr>
          <a:xfrm>
            <a:off x="889948" y="290393"/>
            <a:ext cx="10412104" cy="781287"/>
          </a:xfrm>
        </p:spPr>
        <p:txBody>
          <a:bodyPr>
            <a:normAutofit/>
          </a:bodyPr>
          <a:lstStyle/>
          <a:p>
            <a:r>
              <a:rPr lang="zh-CN" altLang="en-US" sz="3600" dirty="0"/>
              <a:t>Useful references</a:t>
            </a:r>
          </a:p>
        </p:txBody>
      </p:sp>
      <p:sp>
        <p:nvSpPr>
          <p:cNvPr id="3" name="内容占位符 2">
            <a:extLst>
              <a:ext uri="{FF2B5EF4-FFF2-40B4-BE49-F238E27FC236}">
                <a16:creationId xmlns:a16="http://schemas.microsoft.com/office/drawing/2014/main" id="{357BA498-5369-A9A5-B81F-9CD4371F7D1B}"/>
              </a:ext>
            </a:extLst>
          </p:cNvPr>
          <p:cNvSpPr>
            <a:spLocks noGrp="1"/>
          </p:cNvSpPr>
          <p:nvPr>
            <p:ph idx="1"/>
          </p:nvPr>
        </p:nvSpPr>
        <p:spPr>
          <a:xfrm>
            <a:off x="838200" y="1378584"/>
            <a:ext cx="10515600" cy="4656455"/>
          </a:xfrm>
        </p:spPr>
        <p:txBody>
          <a:bodyPr>
            <a:normAutofit fontScale="55000" lnSpcReduction="20000"/>
          </a:bodyPr>
          <a:lstStyle/>
          <a:p>
            <a:pPr>
              <a:lnSpc>
                <a:spcPct val="140000"/>
              </a:lnSpc>
            </a:pPr>
            <a:r>
              <a:rPr lang="zh-CN" altLang="en-US" dirty="0"/>
              <a:t>About the </a:t>
            </a:r>
            <a:r>
              <a:rPr lang="en-US" altLang="zh-CN" dirty="0" err="1"/>
              <a:t>seurat </a:t>
            </a:r>
            <a:r>
              <a:rPr lang="zh-CN" altLang="en-US" dirty="0"/>
              <a:t>bag profile</a:t>
            </a:r>
            <a:endParaRPr lang="en-US" altLang="zh-CN" dirty="0"/>
          </a:p>
          <a:p>
            <a:pPr lvl="1">
              <a:lnSpc>
                <a:spcPct val="140000"/>
              </a:lnSpc>
            </a:pPr>
            <a:r>
              <a:rPr lang="en-US" altLang="zh-CN" dirty="0">
                <a:hlinkClick r:id="rId2"/>
              </a:rPr>
              <a:t>https://cran.r-project.org/web/packages/Seurat/index.html </a:t>
            </a:r>
          </a:p>
          <a:p>
            <a:pPr>
              <a:lnSpc>
                <a:spcPct val="140000"/>
              </a:lnSpc>
            </a:pPr>
            <a:r>
              <a:rPr lang="zh-CN" altLang="en-US" dirty="0"/>
              <a:t>Lists all the methods in </a:t>
            </a:r>
            <a:r>
              <a:rPr lang="en-US" altLang="zh-CN" dirty="0" err="1"/>
              <a:t>seurat </a:t>
            </a:r>
            <a:r>
              <a:rPr lang="zh-CN" altLang="en-US" dirty="0"/>
              <a:t>and their descriptions</a:t>
            </a:r>
            <a:endParaRPr lang="en-US" altLang="zh-CN" dirty="0"/>
          </a:p>
          <a:p>
            <a:pPr lvl="1">
              <a:lnSpc>
                <a:spcPct val="140000"/>
              </a:lnSpc>
            </a:pPr>
            <a:r>
              <a:rPr lang="en-US" altLang="zh-CN" dirty="0">
                <a:hlinkClick r:id="rId3"/>
              </a:rPr>
              <a:t>https://satijalab.org/seurat/reference/index.html</a:t>
            </a:r>
            <a:endParaRPr lang="en-US" altLang="zh-CN" dirty="0"/>
          </a:p>
          <a:p>
            <a:pPr lvl="1">
              <a:lnSpc>
                <a:spcPct val="140000"/>
              </a:lnSpc>
            </a:pPr>
            <a:r>
              <a:rPr lang="en-US" altLang="zh-CN" dirty="0">
                <a:hlinkClick r:id="rId4"/>
              </a:rPr>
              <a:t>https://cloud.r-project.org/web/packages/Seurat/Seurat.pdf</a:t>
            </a:r>
            <a:endParaRPr lang="en-US" altLang="zh-CN" dirty="0"/>
          </a:p>
          <a:p>
            <a:pPr>
              <a:lnSpc>
                <a:spcPct val="140000"/>
              </a:lnSpc>
            </a:pPr>
            <a:r>
              <a:rPr lang="en-US" altLang="zh-CN" dirty="0"/>
              <a:t>Bugs </a:t>
            </a:r>
            <a:r>
              <a:rPr lang="zh-CN" altLang="en-US" dirty="0"/>
              <a:t>in the use of </a:t>
            </a:r>
            <a:r>
              <a:rPr lang="en-US" altLang="zh-CN" dirty="0"/>
              <a:t>Seurat</a:t>
            </a:r>
          </a:p>
          <a:p>
            <a:pPr lvl="1">
              <a:lnSpc>
                <a:spcPct val="140000"/>
              </a:lnSpc>
            </a:pPr>
            <a:r>
              <a:rPr lang="en-US" altLang="zh-CN" dirty="0">
                <a:hlinkClick r:id="rId5"/>
              </a:rPr>
              <a:t>https://github.com/satijalab/seurat/issues </a:t>
            </a:r>
          </a:p>
          <a:p>
            <a:pPr>
              <a:lnSpc>
                <a:spcPct val="140000"/>
              </a:lnSpc>
            </a:pPr>
            <a:r>
              <a:rPr lang="zh-CN" altLang="en-US" dirty="0"/>
              <a:t>Ecology built on </a:t>
            </a:r>
            <a:r>
              <a:rPr lang="en-US" altLang="zh-CN" dirty="0" err="1"/>
              <a:t>seurat</a:t>
            </a:r>
            <a:endParaRPr lang="en-US" altLang="zh-CN" dirty="0"/>
          </a:p>
          <a:p>
            <a:pPr lvl="1">
              <a:lnSpc>
                <a:spcPct val="140000"/>
              </a:lnSpc>
            </a:pPr>
            <a:r>
              <a:rPr lang="en-US" altLang="zh-CN" dirty="0">
                <a:hlinkClick r:id="rId6"/>
              </a:rPr>
              <a:t>https://github.com/satijalab</a:t>
            </a:r>
            <a:endParaRPr lang="en-US" altLang="zh-CN" dirty="0"/>
          </a:p>
          <a:p>
            <a:pPr>
              <a:lnSpc>
                <a:spcPct val="140000"/>
              </a:lnSpc>
            </a:pPr>
            <a:r>
              <a:rPr lang="en-US" altLang="zh-CN" dirty="0"/>
              <a:t>Seurat </a:t>
            </a:r>
            <a:r>
              <a:rPr lang="zh-CN" altLang="en-US" dirty="0"/>
              <a:t>package commands</a:t>
            </a:r>
            <a:endParaRPr lang="en-US" altLang="zh-CN" dirty="0"/>
          </a:p>
          <a:p>
            <a:pPr lvl="1">
              <a:lnSpc>
                <a:spcPct val="140000"/>
              </a:lnSpc>
            </a:pPr>
            <a:r>
              <a:rPr lang="en-US" altLang="zh-CN" dirty="0">
                <a:hlinkClick r:id="rId7"/>
              </a:rPr>
              <a:t>https://satijalab.org/seurat/articles/essential_commands.html</a:t>
            </a:r>
            <a:endParaRPr lang="en-US" altLang="zh-CN" dirty="0"/>
          </a:p>
          <a:p>
            <a:pPr>
              <a:lnSpc>
                <a:spcPct val="140000"/>
              </a:lnSpc>
            </a:pPr>
            <a:r>
              <a:rPr lang="zh-CN" altLang="en-US" dirty="0"/>
              <a:t>Support for downloading data</a:t>
            </a:r>
            <a:endParaRPr lang="en-US" altLang="zh-CN" dirty="0"/>
          </a:p>
          <a:p>
            <a:pPr lvl="1">
              <a:lnSpc>
                <a:spcPct val="140000"/>
              </a:lnSpc>
            </a:pPr>
            <a:r>
              <a:rPr lang="en-US" altLang="zh-CN" dirty="0">
                <a:hlinkClick r:id="rId8"/>
              </a:rPr>
              <a:t>https://support.10xgenomics.com/single-cell-gene-expression/software/downloads/latest  </a:t>
            </a:r>
          </a:p>
        </p:txBody>
      </p:sp>
    </p:spTree>
    <p:extLst>
      <p:ext uri="{BB962C8B-B14F-4D97-AF65-F5344CB8AC3E}">
        <p14:creationId xmlns:p14="http://schemas.microsoft.com/office/powerpoint/2010/main" val="26387367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5AD7499-D536-EFFA-938E-045CBDA53CDC}"/>
              </a:ext>
            </a:extLst>
          </p:cNvPr>
          <p:cNvSpPr>
            <a:spLocks noGrp="1"/>
          </p:cNvSpPr>
          <p:nvPr>
            <p:ph type="title"/>
          </p:nvPr>
        </p:nvSpPr>
        <p:spPr>
          <a:xfrm>
            <a:off x="998882" y="333593"/>
            <a:ext cx="10194235" cy="700623"/>
          </a:xfrm>
        </p:spPr>
        <p:txBody>
          <a:bodyPr>
            <a:normAutofit/>
          </a:bodyPr>
          <a:lstStyle/>
          <a:p>
            <a:r>
              <a:rPr lang="en-US" altLang="zh-CN" sz="3600" dirty="0"/>
              <a:t>Seurat </a:t>
            </a:r>
            <a:r>
              <a:rPr lang="zh-CN" altLang="en-US" sz="3600" dirty="0"/>
              <a:t>Introduction</a:t>
            </a:r>
          </a:p>
        </p:txBody>
      </p:sp>
      <p:sp>
        <p:nvSpPr>
          <p:cNvPr id="3" name="内容占位符 2">
            <a:extLst>
              <a:ext uri="{FF2B5EF4-FFF2-40B4-BE49-F238E27FC236}">
                <a16:creationId xmlns:a16="http://schemas.microsoft.com/office/drawing/2014/main" id="{D36E2E9D-6E73-D10F-52D7-2CD8CEFE9560}"/>
              </a:ext>
            </a:extLst>
          </p:cNvPr>
          <p:cNvSpPr>
            <a:spLocks noGrp="1"/>
          </p:cNvSpPr>
          <p:nvPr>
            <p:ph idx="1"/>
          </p:nvPr>
        </p:nvSpPr>
        <p:spPr>
          <a:xfrm>
            <a:off x="838199" y="1220924"/>
            <a:ext cx="10515600" cy="2995476"/>
          </a:xfrm>
        </p:spPr>
        <p:txBody>
          <a:bodyPr>
            <a:normAutofit fontScale="92500" lnSpcReduction="10000"/>
          </a:bodyPr>
          <a:lstStyle/>
          <a:p>
            <a:pPr>
              <a:lnSpc>
                <a:spcPct val="120000"/>
              </a:lnSpc>
              <a:buFont typeface="Wingdings" panose="05000000000000000000" pitchFamily="2" charset="2"/>
              <a:buChar char="p"/>
            </a:pPr>
            <a:r>
              <a:rPr lang="en-US" altLang="zh-CN" sz="2000" dirty="0"/>
              <a:t>Seurat </a:t>
            </a:r>
            <a:r>
              <a:rPr lang="zh-CN" altLang="en-US" sz="2000" dirty="0"/>
              <a:t>is an </a:t>
            </a:r>
            <a:r>
              <a:rPr lang="en-US" altLang="zh-CN" sz="2000" dirty="0"/>
              <a:t>R </a:t>
            </a:r>
            <a:r>
              <a:rPr lang="zh-CN" altLang="en-US" sz="2000" dirty="0"/>
              <a:t>package designed for quality control, analysis and exploration of single-cell </a:t>
            </a:r>
            <a:r>
              <a:rPr lang="en-US" altLang="zh-CN" sz="2000" dirty="0"/>
              <a:t>RNA-seq </a:t>
            </a:r>
            <a:r>
              <a:rPr lang="zh-CN" altLang="en-US" sz="2000" dirty="0"/>
              <a:t>data. </a:t>
            </a:r>
            <a:r>
              <a:rPr lang="en-US" altLang="zh-CN" sz="2000" dirty="0"/>
              <a:t>seurat </a:t>
            </a:r>
            <a:r>
              <a:rPr lang="zh-CN" altLang="en-US" sz="2000" dirty="0"/>
              <a:t>is designed to enable users to identify and interpret sources of heterogeneity from single-cell transcriptome measurements and to integrate different types of single-cell data.</a:t>
            </a:r>
            <a:endParaRPr lang="en-US" altLang="zh-CN" sz="2000" dirty="0"/>
          </a:p>
          <a:p>
            <a:pPr lvl="1">
              <a:lnSpc>
                <a:spcPct val="120000"/>
              </a:lnSpc>
              <a:buFont typeface="Wingdings" panose="05000000000000000000" pitchFamily="2" charset="2"/>
              <a:buChar char="ü"/>
            </a:pPr>
            <a:r>
              <a:rPr lang="en-US" altLang="zh-CN" sz="1800" dirty="0">
                <a:hlinkClick r:id="rId3"/>
              </a:rPr>
              <a:t>https://satijalab.org/seurat/articles/get_started.html</a:t>
            </a:r>
            <a:endParaRPr lang="en-US" altLang="zh-CN" sz="1800" dirty="0"/>
          </a:p>
          <a:p>
            <a:pPr lvl="1">
              <a:lnSpc>
                <a:spcPct val="120000"/>
              </a:lnSpc>
              <a:buFont typeface="Wingdings" panose="05000000000000000000" pitchFamily="2" charset="2"/>
              <a:buChar char="ü"/>
            </a:pPr>
            <a:r>
              <a:rPr lang="zh-CN" altLang="en-US" sz="1800" dirty="0"/>
              <a:t>Other versions of the presentation: </a:t>
            </a:r>
            <a:r>
              <a:rPr lang="zh-CN" altLang="en-US" sz="1800" dirty="0">
                <a:hlinkClick r:id="rId4"/>
              </a:rPr>
              <a:t>https:</a:t>
            </a:r>
            <a:r>
              <a:rPr lang="en-US" altLang="zh-CN" sz="1800" dirty="0">
                <a:hlinkClick r:id="rId4"/>
              </a:rPr>
              <a:t>//satijalab.org/seurat/articles/archive.html</a:t>
            </a:r>
            <a:r>
              <a:rPr lang="en-US" altLang="zh-CN" sz="1800" dirty="0"/>
              <a:t> </a:t>
            </a:r>
          </a:p>
          <a:p>
            <a:pPr>
              <a:lnSpc>
                <a:spcPct val="120000"/>
              </a:lnSpc>
              <a:buFont typeface="Wingdings" panose="05000000000000000000" pitchFamily="2" charset="2"/>
              <a:buChar char="p"/>
            </a:pPr>
            <a:r>
              <a:rPr lang="en-US" altLang="zh-CN" sz="2000" dirty="0"/>
              <a:t>Seurat is available </a:t>
            </a:r>
            <a:r>
              <a:rPr lang="zh-CN" altLang="en-US" sz="2000" dirty="0"/>
              <a:t>for free on the R Comprehensive Archive Network (</a:t>
            </a:r>
            <a:r>
              <a:rPr lang="en-US" altLang="zh-CN" sz="2000" dirty="0"/>
              <a:t>CRAN</a:t>
            </a:r>
            <a:r>
              <a:rPr lang="zh-CN" altLang="en-US" sz="2000" dirty="0"/>
              <a:t>). The installation process is simple and consists of running the following command from the R console: </a:t>
            </a:r>
            <a:r>
              <a:rPr lang="en-US" altLang="zh-CN" sz="2000" dirty="0" err="1"/>
              <a:t>install.packages</a:t>
            </a:r>
            <a:r>
              <a:rPr lang="en-US" altLang="zh-CN" sz="2000" dirty="0"/>
              <a:t>("Seurat")</a:t>
            </a:r>
            <a:r>
              <a:rPr lang="zh-CN" altLang="en-US" sz="2000" dirty="0"/>
              <a:t>.</a:t>
            </a:r>
          </a:p>
          <a:p>
            <a:pPr>
              <a:lnSpc>
                <a:spcPct val="120000"/>
              </a:lnSpc>
              <a:buFont typeface="Wingdings" panose="05000000000000000000" pitchFamily="2" charset="2"/>
              <a:buChar char="p"/>
            </a:pPr>
            <a:endParaRPr lang="en-US" altLang="zh-CN" sz="2000" dirty="0"/>
          </a:p>
          <a:p>
            <a:pPr lvl="1">
              <a:lnSpc>
                <a:spcPct val="120000"/>
              </a:lnSpc>
              <a:buFont typeface="Wingdings" panose="05000000000000000000" pitchFamily="2" charset="2"/>
              <a:buChar char="p"/>
            </a:pPr>
            <a:endParaRPr lang="en-US" altLang="zh-CN" sz="1800" dirty="0"/>
          </a:p>
        </p:txBody>
      </p:sp>
    </p:spTree>
    <p:extLst>
      <p:ext uri="{BB962C8B-B14F-4D97-AF65-F5344CB8AC3E}">
        <p14:creationId xmlns:p14="http://schemas.microsoft.com/office/powerpoint/2010/main" val="33887568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4725971E-BB36-8337-0B8C-8AB5861E2507}"/>
              </a:ext>
            </a:extLst>
          </p:cNvPr>
          <p:cNvSpPr>
            <a:spLocks noGrp="1"/>
          </p:cNvSpPr>
          <p:nvPr>
            <p:ph idx="1"/>
          </p:nvPr>
        </p:nvSpPr>
        <p:spPr>
          <a:xfrm>
            <a:off x="838200" y="1229361"/>
            <a:ext cx="10515600" cy="2479040"/>
          </a:xfrm>
        </p:spPr>
        <p:txBody>
          <a:bodyPr>
            <a:normAutofit/>
          </a:bodyPr>
          <a:lstStyle/>
          <a:p>
            <a:pPr>
              <a:lnSpc>
                <a:spcPct val="120000"/>
              </a:lnSpc>
              <a:buFont typeface="Wingdings" panose="05000000000000000000" pitchFamily="2" charset="2"/>
              <a:buChar char="ü"/>
            </a:pPr>
            <a:r>
              <a:rPr lang="zh-CN" altLang="en-US" sz="2000" dirty="0"/>
              <a:t>In this tutorial, </a:t>
            </a:r>
            <a:r>
              <a:rPr lang="en-US" altLang="zh-CN" sz="2000" dirty="0"/>
              <a:t>l</a:t>
            </a:r>
            <a:r>
              <a:rPr lang="zh-CN" altLang="en-US" sz="2000" dirty="0"/>
              <a:t> will analyze a dataset of peripheral blood mononuclear cells (</a:t>
            </a:r>
            <a:r>
              <a:rPr lang="en-US" altLang="zh-CN" sz="2000" dirty="0"/>
              <a:t>PBMC), which can be accessed </a:t>
            </a:r>
            <a:r>
              <a:rPr lang="zh-CN" altLang="en-US" sz="2000" dirty="0"/>
              <a:t>free from </a:t>
            </a:r>
            <a:r>
              <a:rPr lang="en-US" altLang="zh-CN" sz="2000" dirty="0"/>
              <a:t>10X Genomics. </a:t>
            </a:r>
            <a:r>
              <a:rPr lang="zh-CN" altLang="en-US" sz="2000" dirty="0"/>
              <a:t>There are </a:t>
            </a:r>
            <a:r>
              <a:rPr lang="en-US" altLang="zh-CN" sz="2000" dirty="0"/>
              <a:t>2,700 </a:t>
            </a:r>
            <a:r>
              <a:rPr lang="zh-CN" altLang="en-US" sz="2000" dirty="0"/>
              <a:t>single cells sequenced on </a:t>
            </a:r>
            <a:r>
              <a:rPr lang="en-US" altLang="zh-CN" sz="2000" dirty="0"/>
              <a:t>Illumina </a:t>
            </a:r>
            <a:r>
              <a:rPr lang="en-US" altLang="zh-CN" sz="2000" dirty="0" err="1"/>
              <a:t>NextSeq </a:t>
            </a:r>
            <a:r>
              <a:rPr lang="en-US" altLang="zh-CN" sz="2000" dirty="0"/>
              <a:t>500.</a:t>
            </a:r>
          </a:p>
          <a:p>
            <a:pPr>
              <a:lnSpc>
                <a:spcPct val="120000"/>
              </a:lnSpc>
              <a:buFont typeface="Wingdings" panose="05000000000000000000" pitchFamily="2" charset="2"/>
              <a:buChar char="ü"/>
            </a:pPr>
            <a:r>
              <a:rPr lang="zh-CN" altLang="en-US" sz="2000" dirty="0"/>
              <a:t>The raw data can be found </a:t>
            </a:r>
            <a:r>
              <a:rPr lang="zh-CN" altLang="en-US" sz="2000" dirty="0">
                <a:hlinkClick r:id="rId2"/>
              </a:rPr>
              <a:t>here</a:t>
            </a:r>
            <a:endParaRPr lang="en-US" altLang="zh-CN" sz="2000" dirty="0"/>
          </a:p>
        </p:txBody>
      </p:sp>
      <p:sp>
        <p:nvSpPr>
          <p:cNvPr id="3" name="标题 2">
            <a:extLst>
              <a:ext uri="{FF2B5EF4-FFF2-40B4-BE49-F238E27FC236}">
                <a16:creationId xmlns:a16="http://schemas.microsoft.com/office/drawing/2014/main" id="{BA2FC12E-DE8E-3D4C-FDF3-0D63392E85F0}"/>
              </a:ext>
            </a:extLst>
          </p:cNvPr>
          <p:cNvSpPr>
            <a:spLocks noGrp="1"/>
          </p:cNvSpPr>
          <p:nvPr>
            <p:ph type="title"/>
          </p:nvPr>
        </p:nvSpPr>
        <p:spPr/>
        <p:txBody>
          <a:bodyPr>
            <a:normAutofit/>
          </a:bodyPr>
          <a:lstStyle/>
          <a:p>
            <a:r>
              <a:rPr lang="en-US" altLang="zh-CN" sz="3600" dirty="0"/>
              <a:t>1. Data p</a:t>
            </a:r>
            <a:r>
              <a:rPr lang="zh-CN" altLang="en-US" sz="3600" dirty="0"/>
              <a:t>reparation</a:t>
            </a:r>
          </a:p>
        </p:txBody>
      </p:sp>
    </p:spTree>
    <p:extLst>
      <p:ext uri="{BB962C8B-B14F-4D97-AF65-F5344CB8AC3E}">
        <p14:creationId xmlns:p14="http://schemas.microsoft.com/office/powerpoint/2010/main" val="17623107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6DB10BCF-F1A3-B362-AA49-83323409CE02}"/>
              </a:ext>
            </a:extLst>
          </p:cNvPr>
          <p:cNvSpPr>
            <a:spLocks noGrp="1"/>
          </p:cNvSpPr>
          <p:nvPr>
            <p:ph idx="1"/>
          </p:nvPr>
        </p:nvSpPr>
        <p:spPr>
          <a:xfrm>
            <a:off x="838200" y="1320800"/>
            <a:ext cx="10515600" cy="4856163"/>
          </a:xfrm>
        </p:spPr>
        <p:txBody>
          <a:bodyPr>
            <a:normAutofit/>
          </a:bodyPr>
          <a:lstStyle/>
          <a:p>
            <a:pPr>
              <a:lnSpc>
                <a:spcPct val="140000"/>
              </a:lnSpc>
              <a:buFont typeface="Wingdings" panose="05000000000000000000" pitchFamily="2" charset="2"/>
              <a:buChar char="Ø"/>
            </a:pPr>
            <a:r>
              <a:rPr lang="zh-CN" altLang="en-US" sz="1800" dirty="0"/>
              <a:t>The </a:t>
            </a:r>
            <a:r>
              <a:rPr lang="en-US" altLang="zh-CN" sz="1800" dirty="0"/>
              <a:t>Read10X() </a:t>
            </a:r>
            <a:r>
              <a:rPr lang="zh-CN" altLang="en-US" sz="1800" dirty="0"/>
              <a:t>function returns a unique molecular identification (</a:t>
            </a:r>
            <a:r>
              <a:rPr lang="en-US" altLang="zh-CN" sz="1800" dirty="0"/>
              <a:t>UMI</a:t>
            </a:r>
            <a:r>
              <a:rPr lang="zh-CN" altLang="en-US" sz="1800" dirty="0"/>
              <a:t>) count matrix from the output of the </a:t>
            </a:r>
            <a:r>
              <a:rPr lang="en-US" altLang="zh-CN" sz="1800" dirty="0"/>
              <a:t>10X read </a:t>
            </a:r>
            <a:r>
              <a:rPr lang="en-US" altLang="zh-CN" sz="1800" dirty="0" err="1"/>
              <a:t>cellranger </a:t>
            </a:r>
            <a:r>
              <a:rPr lang="zh-CN" altLang="en-US" sz="1800" dirty="0"/>
              <a:t>pipeline. The values in this matrix represent the number of molecules for each feature (i.e. gene; corresponding to the cited row) detected in each cell (column).</a:t>
            </a:r>
            <a:endParaRPr lang="en-US" altLang="zh-CN" sz="1800" dirty="0"/>
          </a:p>
          <a:p>
            <a:pPr>
              <a:lnSpc>
                <a:spcPct val="140000"/>
              </a:lnSpc>
              <a:buFont typeface="Wingdings" panose="05000000000000000000" pitchFamily="2" charset="2"/>
              <a:buChar char="Ø"/>
            </a:pPr>
            <a:r>
              <a:rPr lang="en-US" altLang="zh-CN" sz="1800" dirty="0"/>
              <a:t>The count </a:t>
            </a:r>
            <a:r>
              <a:rPr lang="zh-CN" altLang="en-US" sz="1800" dirty="0"/>
              <a:t>matrix is then used to create a </a:t>
            </a:r>
            <a:r>
              <a:rPr lang="en-US" altLang="zh-CN" sz="1800" dirty="0"/>
              <a:t>Seurat </a:t>
            </a:r>
            <a:r>
              <a:rPr lang="zh-CN" altLang="en-US" sz="1800" dirty="0"/>
              <a:t>object, which acts as a container containing data (such as the </a:t>
            </a:r>
            <a:r>
              <a:rPr lang="en-US" altLang="zh-CN" sz="1800" dirty="0"/>
              <a:t>count </a:t>
            </a:r>
            <a:r>
              <a:rPr lang="zh-CN" altLang="en-US" sz="1800" dirty="0"/>
              <a:t>matrix) and analysis (such as </a:t>
            </a:r>
            <a:r>
              <a:rPr lang="en-US" altLang="zh-CN" sz="1800" dirty="0"/>
              <a:t>PCA</a:t>
            </a:r>
            <a:r>
              <a:rPr lang="zh-CN" altLang="en-US" sz="1800" dirty="0"/>
              <a:t>, or clustering results) for the single-cell dataset.</a:t>
            </a:r>
            <a:endParaRPr lang="en-US" altLang="zh-CN" sz="1800" dirty="0"/>
          </a:p>
          <a:p>
            <a:pPr>
              <a:lnSpc>
                <a:spcPct val="140000"/>
              </a:lnSpc>
              <a:buFont typeface="Wingdings" panose="05000000000000000000" pitchFamily="2" charset="2"/>
              <a:buChar char="Ø"/>
            </a:pPr>
            <a:r>
              <a:rPr lang="en-US" altLang="zh-CN" sz="1800" dirty="0"/>
              <a:t>The Seurat </a:t>
            </a:r>
            <a:r>
              <a:rPr lang="zh-CN" altLang="en-US" sz="1800" dirty="0"/>
              <a:t>object briefly presents several pieces of information: </a:t>
            </a:r>
            <a:r>
              <a:rPr lang="en-US" altLang="zh-CN" sz="1800" dirty="0"/>
              <a:t>1</a:t>
            </a:r>
            <a:r>
              <a:rPr lang="zh-CN" altLang="en-US" sz="1800" dirty="0"/>
              <a:t>) the number of cells (</a:t>
            </a:r>
            <a:r>
              <a:rPr lang="en-US" altLang="zh-CN" sz="1800" dirty="0"/>
              <a:t>"</a:t>
            </a:r>
            <a:r>
              <a:rPr lang="zh-CN" altLang="en-US" sz="1800" dirty="0"/>
              <a:t>samples</a:t>
            </a:r>
            <a:r>
              <a:rPr lang="en-US" altLang="zh-CN" sz="1800" dirty="0"/>
              <a:t>") </a:t>
            </a:r>
            <a:r>
              <a:rPr lang="zh-CN" altLang="en-US" sz="1800" dirty="0"/>
              <a:t>with a description of each dataset, and </a:t>
            </a:r>
            <a:r>
              <a:rPr lang="en-US" altLang="zh-CN" sz="1800" dirty="0"/>
              <a:t>2</a:t>
            </a:r>
            <a:r>
              <a:rPr lang="zh-CN" altLang="en-US" sz="1800" dirty="0"/>
              <a:t>) how many genes (features) are present.</a:t>
            </a:r>
            <a:endParaRPr lang="en-US" altLang="zh-CN" sz="1800" dirty="0"/>
          </a:p>
          <a:p>
            <a:pPr>
              <a:lnSpc>
                <a:spcPct val="140000"/>
              </a:lnSpc>
              <a:buFont typeface="Wingdings" panose="05000000000000000000" pitchFamily="2" charset="2"/>
              <a:buChar char="Ø"/>
            </a:pPr>
            <a:r>
              <a:rPr lang="zh-CN" altLang="en-US" sz="1800" dirty="0"/>
              <a:t>A description of the </a:t>
            </a:r>
            <a:r>
              <a:rPr lang="en-US" altLang="zh-CN" sz="1800" dirty="0"/>
              <a:t>Seurat </a:t>
            </a:r>
            <a:r>
              <a:rPr lang="zh-CN" altLang="en-US" sz="1800" dirty="0"/>
              <a:t>object structure can be found at </a:t>
            </a:r>
            <a:r>
              <a:rPr lang="en-US" altLang="zh-CN" sz="1800" dirty="0">
                <a:hlinkClick r:id="rId3"/>
              </a:rPr>
              <a:t>https://github.com/satijalab/seurat/wiki</a:t>
            </a:r>
            <a:endParaRPr lang="en-US" altLang="zh-CN" sz="1800" dirty="0"/>
          </a:p>
          <a:p>
            <a:pPr>
              <a:lnSpc>
                <a:spcPct val="140000"/>
              </a:lnSpc>
              <a:buFont typeface="Wingdings" panose="05000000000000000000" pitchFamily="2" charset="2"/>
              <a:buChar char="Ø"/>
            </a:pPr>
            <a:r>
              <a:rPr lang="en-US" altLang="zh-CN" sz="1800" dirty="0"/>
              <a:t>The count </a:t>
            </a:r>
            <a:r>
              <a:rPr lang="zh-CN" altLang="en-US" sz="1800" dirty="0"/>
              <a:t>matrix is stored in the </a:t>
            </a:r>
            <a:r>
              <a:rPr lang="en-US" altLang="zh-CN" sz="1800" dirty="0"/>
              <a:t>[["RNA"]]@counts of the </a:t>
            </a:r>
            <a:r>
              <a:rPr lang="en-US" altLang="zh-CN" sz="1800" dirty="0" err="1"/>
              <a:t>seurat </a:t>
            </a:r>
            <a:r>
              <a:rPr lang="zh-CN" altLang="en-US" sz="1800" dirty="0"/>
              <a:t>object.</a:t>
            </a:r>
          </a:p>
        </p:txBody>
      </p:sp>
      <p:sp>
        <p:nvSpPr>
          <p:cNvPr id="3" name="标题 2">
            <a:extLst>
              <a:ext uri="{FF2B5EF4-FFF2-40B4-BE49-F238E27FC236}">
                <a16:creationId xmlns:a16="http://schemas.microsoft.com/office/drawing/2014/main" id="{B156760C-BEF6-F553-803B-F7223C15CED0}"/>
              </a:ext>
            </a:extLst>
          </p:cNvPr>
          <p:cNvSpPr>
            <a:spLocks noGrp="1"/>
          </p:cNvSpPr>
          <p:nvPr>
            <p:ph type="title"/>
          </p:nvPr>
        </p:nvSpPr>
        <p:spPr/>
        <p:txBody>
          <a:bodyPr>
            <a:normAutofit/>
          </a:bodyPr>
          <a:lstStyle/>
          <a:p>
            <a:r>
              <a:rPr lang="en-US" altLang="zh-CN" sz="3600" dirty="0"/>
              <a:t>2. </a:t>
            </a:r>
            <a:r>
              <a:rPr lang="zh-CN" altLang="en-US" sz="3600" dirty="0"/>
              <a:t>Loading data</a:t>
            </a:r>
          </a:p>
        </p:txBody>
      </p:sp>
    </p:spTree>
    <p:extLst>
      <p:ext uri="{BB962C8B-B14F-4D97-AF65-F5344CB8AC3E}">
        <p14:creationId xmlns:p14="http://schemas.microsoft.com/office/powerpoint/2010/main" val="2724001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D845FCDE-8FDD-0802-3806-A6718E401512}"/>
              </a:ext>
            </a:extLst>
          </p:cNvPr>
          <p:cNvSpPr>
            <a:spLocks noGrp="1"/>
          </p:cNvSpPr>
          <p:nvPr>
            <p:ph idx="1"/>
          </p:nvPr>
        </p:nvSpPr>
        <p:spPr>
          <a:xfrm>
            <a:off x="838200" y="1385444"/>
            <a:ext cx="10515600" cy="4913756"/>
          </a:xfrm>
        </p:spPr>
        <p:txBody>
          <a:bodyPr>
            <a:normAutofit fontScale="62500" lnSpcReduction="20000"/>
          </a:bodyPr>
          <a:lstStyle/>
          <a:p>
            <a:pPr>
              <a:lnSpc>
                <a:spcPct val="140000"/>
              </a:lnSpc>
            </a:pPr>
            <a:r>
              <a:rPr lang="en-US" altLang="zh-CN" dirty="0"/>
              <a:t>QC </a:t>
            </a:r>
            <a:r>
              <a:rPr lang="zh-CN" altLang="en-US" dirty="0"/>
              <a:t>has the following indicators</a:t>
            </a:r>
            <a:endParaRPr lang="en-US" altLang="zh-CN" dirty="0"/>
          </a:p>
          <a:p>
            <a:pPr>
              <a:lnSpc>
                <a:spcPct val="140000"/>
              </a:lnSpc>
            </a:pPr>
            <a:r>
              <a:rPr lang="en-US" altLang="zh-CN" dirty="0"/>
              <a:t>1</a:t>
            </a:r>
            <a:r>
              <a:rPr lang="zh-CN" altLang="en-US" dirty="0"/>
              <a:t>) The number of unique genes detected in each cell.</a:t>
            </a:r>
            <a:endParaRPr lang="en-US" altLang="zh-CN" dirty="0"/>
          </a:p>
          <a:p>
            <a:pPr lvl="1">
              <a:lnSpc>
                <a:spcPct val="140000"/>
              </a:lnSpc>
            </a:pPr>
            <a:r>
              <a:rPr lang="zh-CN" altLang="en-US" dirty="0"/>
              <a:t>Low quality cells or empty droplets will often have few genes</a:t>
            </a:r>
            <a:endParaRPr lang="en-US" altLang="zh-CN" dirty="0"/>
          </a:p>
          <a:p>
            <a:pPr lvl="1">
              <a:lnSpc>
                <a:spcPct val="140000"/>
              </a:lnSpc>
            </a:pPr>
            <a:r>
              <a:rPr lang="zh-CN" altLang="en-US" dirty="0"/>
              <a:t>Cellular twins or multiples may exhibit abnormally high gene counts</a:t>
            </a:r>
            <a:endParaRPr lang="en-US" altLang="zh-CN" dirty="0"/>
          </a:p>
          <a:p>
            <a:pPr>
              <a:lnSpc>
                <a:spcPct val="140000"/>
              </a:lnSpc>
            </a:pPr>
            <a:r>
              <a:rPr lang="en-US" altLang="zh-CN" dirty="0"/>
              <a:t>2</a:t>
            </a:r>
            <a:r>
              <a:rPr lang="zh-CN" altLang="en-US" dirty="0"/>
              <a:t>) Total number of molecules detected within a cell (closely related to the number of </a:t>
            </a:r>
            <a:r>
              <a:rPr lang="en-US" altLang="zh-CN" dirty="0"/>
              <a:t>UMIs</a:t>
            </a:r>
            <a:r>
              <a:rPr lang="zh-CN" altLang="en-US" dirty="0"/>
              <a:t>)</a:t>
            </a:r>
            <a:endParaRPr lang="en-US" altLang="zh-CN" dirty="0"/>
          </a:p>
          <a:p>
            <a:pPr>
              <a:lnSpc>
                <a:spcPct val="140000"/>
              </a:lnSpc>
            </a:pPr>
            <a:r>
              <a:rPr lang="en-US" altLang="zh-CN" dirty="0"/>
              <a:t>3</a:t>
            </a:r>
            <a:r>
              <a:rPr lang="zh-CN" altLang="en-US" dirty="0"/>
              <a:t>) </a:t>
            </a:r>
            <a:r>
              <a:rPr lang="en-US" altLang="zh-CN" dirty="0"/>
              <a:t>Percentage</a:t>
            </a:r>
            <a:r>
              <a:rPr lang="zh-CN" altLang="en-US" dirty="0"/>
              <a:t> of </a:t>
            </a:r>
            <a:r>
              <a:rPr lang="en-US" altLang="zh-CN" dirty="0"/>
              <a:t>reads mapping </a:t>
            </a:r>
            <a:r>
              <a:rPr lang="zh-CN" altLang="en-US" dirty="0"/>
              <a:t>to mitochondrial genome</a:t>
            </a:r>
            <a:endParaRPr lang="en-US" altLang="zh-CN" dirty="0"/>
          </a:p>
          <a:p>
            <a:pPr lvl="1">
              <a:lnSpc>
                <a:spcPct val="140000"/>
              </a:lnSpc>
            </a:pPr>
            <a:r>
              <a:rPr lang="zh-CN" altLang="en-US" dirty="0"/>
              <a:t>Low quality/dying cells often exhibit extensive mitochondrial contamination</a:t>
            </a:r>
            <a:endParaRPr lang="en-US" altLang="zh-CN" dirty="0"/>
          </a:p>
          <a:p>
            <a:pPr lvl="1">
              <a:lnSpc>
                <a:spcPct val="140000"/>
              </a:lnSpc>
            </a:pPr>
            <a:r>
              <a:rPr lang="zh-CN" altLang="en-US" dirty="0"/>
              <a:t>Mitochondrial quality control metrics can be calculated using the </a:t>
            </a:r>
            <a:r>
              <a:rPr lang="en-US" altLang="zh-CN" dirty="0" err="1"/>
              <a:t>PercentageFeatureSet</a:t>
            </a:r>
            <a:r>
              <a:rPr lang="en-US" altLang="zh-CN" dirty="0"/>
              <a:t>() </a:t>
            </a:r>
            <a:r>
              <a:rPr lang="zh-CN" altLang="en-US" dirty="0"/>
              <a:t>function, which calculates the percentage of counts from a set of features</a:t>
            </a:r>
            <a:endParaRPr lang="en-US" altLang="zh-CN" dirty="0"/>
          </a:p>
          <a:p>
            <a:pPr lvl="1">
              <a:lnSpc>
                <a:spcPct val="140000"/>
              </a:lnSpc>
            </a:pPr>
            <a:r>
              <a:rPr lang="zh-CN" altLang="en-US" dirty="0"/>
              <a:t>Use all gene sets starting with </a:t>
            </a:r>
            <a:r>
              <a:rPr lang="en-US" altLang="zh-CN" dirty="0"/>
              <a:t>MT- </a:t>
            </a:r>
            <a:r>
              <a:rPr lang="zh-CN" altLang="en-US" dirty="0"/>
              <a:t>as mitochondrial gene sets</a:t>
            </a:r>
            <a:endParaRPr lang="en-US" altLang="zh-CN" dirty="0"/>
          </a:p>
          <a:p>
            <a:pPr>
              <a:lnSpc>
                <a:spcPct val="140000"/>
              </a:lnSpc>
            </a:pPr>
            <a:r>
              <a:rPr lang="en-US" altLang="zh-CN" dirty="0"/>
              <a:t>4</a:t>
            </a:r>
            <a:r>
              <a:rPr lang="zh-CN" altLang="en-US" dirty="0"/>
              <a:t>) Removal of </a:t>
            </a:r>
            <a:r>
              <a:rPr lang="en-US" altLang="zh-CN" dirty="0"/>
              <a:t>doublets </a:t>
            </a:r>
            <a:r>
              <a:rPr lang="zh-CN" altLang="en-US" dirty="0"/>
              <a:t>type cells, if there are </a:t>
            </a:r>
            <a:r>
              <a:rPr lang="en-US" altLang="zh-CN" dirty="0" err="1"/>
              <a:t>scrublet </a:t>
            </a:r>
            <a:r>
              <a:rPr lang="zh-CN" altLang="en-US" dirty="0"/>
              <a:t>generated </a:t>
            </a:r>
            <a:r>
              <a:rPr lang="en-US" altLang="zh-CN" dirty="0"/>
              <a:t>doublets </a:t>
            </a:r>
            <a:r>
              <a:rPr lang="zh-CN" altLang="en-US" dirty="0"/>
              <a:t>annotations, it is usually necessary to remove such cells.</a:t>
            </a:r>
            <a:endParaRPr lang="en-US" altLang="zh-CN" dirty="0"/>
          </a:p>
          <a:p>
            <a:pPr lvl="1">
              <a:lnSpc>
                <a:spcPct val="140000"/>
              </a:lnSpc>
            </a:pPr>
            <a:r>
              <a:rPr lang="zh-CN" altLang="en-US" dirty="0"/>
              <a:t>Reference </a:t>
            </a:r>
            <a:r>
              <a:rPr lang="en-US" altLang="zh-CN" dirty="0">
                <a:hlinkClick r:id="rId2"/>
              </a:rPr>
              <a:t>https://github.com/swolock/scrublet</a:t>
            </a:r>
            <a:r>
              <a:rPr lang="en-US" altLang="zh-CN" dirty="0"/>
              <a:t> </a:t>
            </a:r>
            <a:endParaRPr lang="zh-CN" altLang="en-US" dirty="0"/>
          </a:p>
        </p:txBody>
      </p:sp>
      <p:sp>
        <p:nvSpPr>
          <p:cNvPr id="3" name="标题 2">
            <a:extLst>
              <a:ext uri="{FF2B5EF4-FFF2-40B4-BE49-F238E27FC236}">
                <a16:creationId xmlns:a16="http://schemas.microsoft.com/office/drawing/2014/main" id="{E80E9BEA-EC12-C712-155A-6A3AA69EDE4C}"/>
              </a:ext>
            </a:extLst>
          </p:cNvPr>
          <p:cNvSpPr>
            <a:spLocks noGrp="1"/>
          </p:cNvSpPr>
          <p:nvPr>
            <p:ph type="title"/>
          </p:nvPr>
        </p:nvSpPr>
        <p:spPr/>
        <p:txBody>
          <a:bodyPr>
            <a:normAutofit/>
          </a:bodyPr>
          <a:lstStyle/>
          <a:p>
            <a:r>
              <a:rPr lang="en-US" altLang="zh-CN" sz="3600" dirty="0"/>
              <a:t>3. QC</a:t>
            </a:r>
            <a:endParaRPr lang="zh-CN" altLang="en-US" sz="3600" dirty="0"/>
          </a:p>
        </p:txBody>
      </p:sp>
    </p:spTree>
    <p:extLst>
      <p:ext uri="{BB962C8B-B14F-4D97-AF65-F5344CB8AC3E}">
        <p14:creationId xmlns:p14="http://schemas.microsoft.com/office/powerpoint/2010/main" val="420013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412B6D14-1E0E-B570-9453-445424330C7D}"/>
              </a:ext>
            </a:extLst>
          </p:cNvPr>
          <p:cNvSpPr>
            <a:spLocks noGrp="1"/>
          </p:cNvSpPr>
          <p:nvPr>
            <p:ph idx="1"/>
          </p:nvPr>
        </p:nvSpPr>
        <p:spPr>
          <a:xfrm>
            <a:off x="838200" y="1483361"/>
            <a:ext cx="10515600" cy="2082800"/>
          </a:xfrm>
        </p:spPr>
        <p:txBody>
          <a:bodyPr>
            <a:normAutofit/>
          </a:bodyPr>
          <a:lstStyle/>
          <a:p>
            <a:pPr>
              <a:lnSpc>
                <a:spcPct val="120000"/>
              </a:lnSpc>
            </a:pPr>
            <a:r>
              <a:rPr lang="zh-CN" altLang="en-US" sz="1800" dirty="0"/>
              <a:t>After removing unwanted cells from the dataset, the next step is to normalize the data. By default, </a:t>
            </a:r>
            <a:r>
              <a:rPr lang="en-US" altLang="zh-CN" sz="1800" dirty="0" err="1"/>
              <a:t>seurat </a:t>
            </a:r>
            <a:r>
              <a:rPr lang="zh-CN" altLang="en-US" sz="1800" dirty="0"/>
              <a:t>uses the global scaling homogenization method </a:t>
            </a:r>
            <a:r>
              <a:rPr lang="en-US" altLang="zh-CN" sz="1800" dirty="0"/>
              <a:t>"</a:t>
            </a:r>
            <a:r>
              <a:rPr lang="en-US" altLang="zh-CN" sz="1800" dirty="0" err="1"/>
              <a:t>LogNormalize</a:t>
            </a:r>
            <a:r>
              <a:rPr lang="en-US" altLang="zh-CN" sz="1800" dirty="0"/>
              <a:t>", </a:t>
            </a:r>
            <a:r>
              <a:rPr lang="zh-CN" altLang="en-US" sz="1800" dirty="0"/>
              <a:t>which normalizes the gene expression values of each cell to the total expression, multiplies by a scale factor (default is </a:t>
            </a:r>
            <a:r>
              <a:rPr lang="en-US" altLang="zh-CN" sz="1800" dirty="0"/>
              <a:t>10,000</a:t>
            </a:r>
            <a:r>
              <a:rPr lang="zh-CN" altLang="en-US" sz="1800" dirty="0"/>
              <a:t>), and log-transforms the result.</a:t>
            </a:r>
            <a:endParaRPr lang="en-US" altLang="zh-CN" sz="1800" dirty="0"/>
          </a:p>
          <a:p>
            <a:pPr>
              <a:lnSpc>
                <a:spcPct val="120000"/>
              </a:lnSpc>
            </a:pPr>
            <a:r>
              <a:rPr lang="zh-CN" altLang="en-US" sz="1800" dirty="0"/>
              <a:t>The normalized values are stored </a:t>
            </a:r>
            <a:r>
              <a:rPr lang="zh-CN" altLang="en-US" sz="1800" b="0" i="0" dirty="0">
                <a:solidFill>
                  <a:srgbClr val="333333"/>
                </a:solidFill>
                <a:effectLst/>
                <a:latin typeface="Menlo"/>
              </a:rPr>
              <a:t>in </a:t>
            </a:r>
            <a:r>
              <a:rPr lang="en-US" altLang="zh-CN" sz="1800" b="0" i="0" dirty="0">
                <a:solidFill>
                  <a:srgbClr val="333333"/>
                </a:solidFill>
                <a:effectLst/>
                <a:latin typeface="Menlo"/>
              </a:rPr>
              <a:t>[["RNA"]]@data</a:t>
            </a:r>
            <a:endParaRPr lang="zh-CN" altLang="en-US" sz="1800" dirty="0"/>
          </a:p>
        </p:txBody>
      </p:sp>
      <p:sp>
        <p:nvSpPr>
          <p:cNvPr id="3" name="标题 2">
            <a:extLst>
              <a:ext uri="{FF2B5EF4-FFF2-40B4-BE49-F238E27FC236}">
                <a16:creationId xmlns:a16="http://schemas.microsoft.com/office/drawing/2014/main" id="{AEEE241E-C9D8-DE5C-2E70-FB335D38DE6F}"/>
              </a:ext>
            </a:extLst>
          </p:cNvPr>
          <p:cNvSpPr>
            <a:spLocks noGrp="1"/>
          </p:cNvSpPr>
          <p:nvPr>
            <p:ph type="title"/>
          </p:nvPr>
        </p:nvSpPr>
        <p:spPr/>
        <p:txBody>
          <a:bodyPr>
            <a:normAutofit/>
          </a:bodyPr>
          <a:lstStyle/>
          <a:p>
            <a:r>
              <a:rPr lang="en-US" altLang="zh-CN" sz="3600" dirty="0"/>
              <a:t>4. Normalization</a:t>
            </a:r>
            <a:endParaRPr lang="zh-CN" altLang="en-US" sz="3600" dirty="0"/>
          </a:p>
        </p:txBody>
      </p:sp>
    </p:spTree>
    <p:extLst>
      <p:ext uri="{BB962C8B-B14F-4D97-AF65-F5344CB8AC3E}">
        <p14:creationId xmlns:p14="http://schemas.microsoft.com/office/powerpoint/2010/main" val="26341804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EF7B15AB-57EA-FE44-AB8C-E2C199FF573C}"/>
              </a:ext>
            </a:extLst>
          </p:cNvPr>
          <p:cNvSpPr>
            <a:spLocks noGrp="1"/>
          </p:cNvSpPr>
          <p:nvPr>
            <p:ph idx="1"/>
          </p:nvPr>
        </p:nvSpPr>
        <p:spPr>
          <a:xfrm>
            <a:off x="838200" y="1330960"/>
            <a:ext cx="10774680" cy="5190647"/>
          </a:xfrm>
        </p:spPr>
        <p:txBody>
          <a:bodyPr>
            <a:normAutofit fontScale="92500" lnSpcReduction="10000"/>
          </a:bodyPr>
          <a:lstStyle/>
          <a:p>
            <a:pPr>
              <a:lnSpc>
                <a:spcPct val="140000"/>
              </a:lnSpc>
            </a:pPr>
            <a:r>
              <a:rPr lang="en-US" altLang="zh-CN" sz="1400" dirty="0"/>
              <a:t>1)</a:t>
            </a:r>
            <a:r>
              <a:rPr lang="zh-CN" altLang="en-US" sz="1400" dirty="0"/>
              <a:t> feature selection: select highly variable genes (for subsequent downscaling such as </a:t>
            </a:r>
            <a:r>
              <a:rPr lang="en-US" altLang="zh-CN" sz="1400" dirty="0"/>
              <a:t>PCA</a:t>
            </a:r>
            <a:r>
              <a:rPr lang="zh-CN" altLang="en-US" sz="1400" dirty="0"/>
              <a:t>)</a:t>
            </a:r>
            <a:endParaRPr lang="en-US" altLang="zh-CN" sz="1400" dirty="0"/>
          </a:p>
          <a:p>
            <a:pPr lvl="1">
              <a:lnSpc>
                <a:spcPct val="140000"/>
              </a:lnSpc>
            </a:pPr>
            <a:r>
              <a:rPr lang="zh-CN" altLang="en-US" sz="1200" dirty="0"/>
              <a:t>Identify subsets of features that exhibit high variation in the dataset (i.e., they are highly expressed in some cells and lowly expressed in others). Focusing on these highly variable genes in downstream analyses can help highlight biological signatures in single-cell datasets.</a:t>
            </a:r>
          </a:p>
          <a:p>
            <a:pPr lvl="1">
              <a:lnSpc>
                <a:spcPct val="140000"/>
              </a:lnSpc>
            </a:pPr>
            <a:r>
              <a:rPr lang="zh-CN" altLang="en-US" sz="1200" dirty="0"/>
              <a:t>Version </a:t>
            </a:r>
            <a:r>
              <a:rPr lang="en-US" altLang="zh-CN" sz="1200" dirty="0"/>
              <a:t>4.0 of </a:t>
            </a:r>
            <a:r>
              <a:rPr lang="en-US" altLang="zh-CN" sz="1200" dirty="0" err="1"/>
              <a:t>seurat has been </a:t>
            </a:r>
            <a:r>
              <a:rPr lang="zh-CN" altLang="en-US" sz="1200" dirty="0"/>
              <a:t>improved over previous versions by directly modeling the </a:t>
            </a:r>
            <a:r>
              <a:rPr lang="en-US" altLang="zh-CN" sz="1200" dirty="0" err="1"/>
              <a:t>mean-variable </a:t>
            </a:r>
            <a:r>
              <a:rPr lang="zh-CN" altLang="en-US" sz="1200" dirty="0"/>
              <a:t>relationships inherent in single-cell data, implemented in the </a:t>
            </a:r>
            <a:r>
              <a:rPr lang="en-US" altLang="zh-CN" sz="1200" dirty="0" err="1"/>
              <a:t>FindVariableFeatures</a:t>
            </a:r>
            <a:r>
              <a:rPr lang="en-US" altLang="zh-CN" sz="1200" dirty="0"/>
              <a:t>() </a:t>
            </a:r>
            <a:r>
              <a:rPr lang="zh-CN" altLang="en-US" sz="1200" dirty="0"/>
              <a:t>function. By default, only the first </a:t>
            </a:r>
            <a:r>
              <a:rPr lang="en-US" altLang="zh-CN" sz="1200" dirty="0"/>
              <a:t>2,000 </a:t>
            </a:r>
            <a:r>
              <a:rPr lang="zh-CN" altLang="en-US" sz="1200" dirty="0"/>
              <a:t>features are calculated, and these will be used for downstream analyses such as </a:t>
            </a:r>
            <a:r>
              <a:rPr lang="en-US" altLang="zh-CN" sz="1200" dirty="0"/>
              <a:t>PCA.</a:t>
            </a:r>
          </a:p>
          <a:p>
            <a:pPr>
              <a:lnSpc>
                <a:spcPct val="140000"/>
              </a:lnSpc>
            </a:pPr>
            <a:r>
              <a:rPr lang="en-US" altLang="zh-CN" sz="1400" dirty="0"/>
              <a:t>2) S</a:t>
            </a:r>
            <a:r>
              <a:rPr lang="zh-CN" altLang="en-US" sz="1400" dirty="0"/>
              <a:t>cal</a:t>
            </a:r>
            <a:r>
              <a:rPr lang="en-US" altLang="zh-CN" sz="1400" dirty="0"/>
              <a:t>ling</a:t>
            </a:r>
            <a:r>
              <a:rPr lang="zh-CN" altLang="en-US" sz="1400" dirty="0"/>
              <a:t> the data</a:t>
            </a:r>
            <a:endParaRPr lang="en-US" altLang="zh-CN" sz="1400" dirty="0"/>
          </a:p>
          <a:p>
            <a:pPr lvl="1">
              <a:lnSpc>
                <a:spcPct val="140000"/>
              </a:lnSpc>
            </a:pPr>
            <a:r>
              <a:rPr lang="zh-CN" altLang="en-US" sz="1200" dirty="0"/>
              <a:t>Applying a linear transformation (</a:t>
            </a:r>
            <a:r>
              <a:rPr lang="en-US" altLang="zh-CN" sz="1200" dirty="0"/>
              <a:t>"</a:t>
            </a:r>
            <a:r>
              <a:rPr lang="zh-CN" altLang="en-US" sz="1200" dirty="0"/>
              <a:t>scaling</a:t>
            </a:r>
            <a:r>
              <a:rPr lang="en-US" altLang="zh-CN" sz="1200" dirty="0"/>
              <a:t>"</a:t>
            </a:r>
            <a:r>
              <a:rPr lang="zh-CN" altLang="en-US" sz="1200" dirty="0"/>
              <a:t>), which is a standard pre-processing step prior to dimensionality reduction techniques such as </a:t>
            </a:r>
            <a:r>
              <a:rPr lang="en-US" altLang="zh-CN" sz="1200" dirty="0"/>
              <a:t>PCA. </a:t>
            </a:r>
            <a:r>
              <a:rPr lang="zh-CN" altLang="en-US" sz="1200" dirty="0"/>
              <a:t>Implemented in the </a:t>
            </a:r>
            <a:r>
              <a:rPr lang="en-US" altLang="zh-CN" sz="1200" dirty="0" err="1"/>
              <a:t>ScaleData</a:t>
            </a:r>
            <a:r>
              <a:rPr lang="en-US" altLang="zh-CN" sz="1200" dirty="0"/>
              <a:t>() </a:t>
            </a:r>
            <a:r>
              <a:rPr lang="zh-CN" altLang="en-US" sz="1200" dirty="0"/>
              <a:t>function</a:t>
            </a:r>
            <a:endParaRPr lang="en-US" altLang="zh-CN" sz="1200" dirty="0"/>
          </a:p>
          <a:p>
            <a:pPr lvl="1">
              <a:lnSpc>
                <a:spcPct val="140000"/>
              </a:lnSpc>
            </a:pPr>
            <a:r>
              <a:rPr lang="zh-CN" altLang="en-US" sz="1200" dirty="0"/>
              <a:t>This method transforms the expression of each gene into a new one so that the average expression of the whole cell is </a:t>
            </a:r>
            <a:r>
              <a:rPr lang="en-US" altLang="zh-CN" sz="1200" dirty="0"/>
              <a:t>0</a:t>
            </a:r>
          </a:p>
          <a:p>
            <a:pPr lvl="1">
              <a:lnSpc>
                <a:spcPct val="140000"/>
              </a:lnSpc>
            </a:pPr>
            <a:r>
              <a:rPr lang="zh-CN" altLang="en-US" sz="1200" dirty="0"/>
              <a:t>The expression of each gene was scaled so that the variance of each cell was </a:t>
            </a:r>
            <a:r>
              <a:rPr lang="en-US" altLang="zh-CN" sz="1200" dirty="0"/>
              <a:t>1.</a:t>
            </a:r>
          </a:p>
          <a:p>
            <a:pPr lvl="1">
              <a:lnSpc>
                <a:spcPct val="140000"/>
              </a:lnSpc>
            </a:pPr>
            <a:r>
              <a:rPr lang="zh-CN" altLang="en-US" sz="1200" dirty="0"/>
              <a:t>The results are stored in </a:t>
            </a:r>
            <a:r>
              <a:rPr lang="en-US" altLang="zh-CN" sz="1200" dirty="0"/>
              <a:t>[["RNA"]]@scale.data</a:t>
            </a:r>
          </a:p>
          <a:p>
            <a:pPr>
              <a:lnSpc>
                <a:spcPct val="140000"/>
              </a:lnSpc>
            </a:pPr>
            <a:r>
              <a:rPr lang="en-US" altLang="zh-CN" sz="1400" dirty="0"/>
              <a:t>3) Dimensionality reduction</a:t>
            </a:r>
          </a:p>
          <a:p>
            <a:pPr lvl="1">
              <a:lnSpc>
                <a:spcPct val="140000"/>
              </a:lnSpc>
            </a:pPr>
            <a:r>
              <a:rPr lang="en-US" altLang="zh-CN" sz="1200" dirty="0"/>
              <a:t>PCA</a:t>
            </a:r>
          </a:p>
          <a:p>
            <a:pPr lvl="1">
              <a:lnSpc>
                <a:spcPct val="140000"/>
              </a:lnSpc>
            </a:pPr>
            <a:r>
              <a:rPr lang="en-US" altLang="zh-CN" sz="1200" dirty="0"/>
              <a:t>uMAP </a:t>
            </a:r>
          </a:p>
          <a:p>
            <a:pPr lvl="1">
              <a:lnSpc>
                <a:spcPct val="140000"/>
              </a:lnSpc>
            </a:pPr>
            <a:r>
              <a:rPr lang="en-US" altLang="zh-CN" sz="1200" dirty="0" err="1"/>
              <a:t>tSNE</a:t>
            </a:r>
            <a:endParaRPr lang="en-US" altLang="zh-CN" sz="1200" dirty="0"/>
          </a:p>
          <a:p>
            <a:pPr>
              <a:lnSpc>
                <a:spcPct val="140000"/>
              </a:lnSpc>
            </a:pPr>
            <a:r>
              <a:rPr lang="en-US" altLang="zh-CN" sz="1400" dirty="0"/>
              <a:t>4) </a:t>
            </a:r>
            <a:r>
              <a:rPr lang="zh-CN" altLang="en-US" sz="1400" dirty="0"/>
              <a:t>Results </a:t>
            </a:r>
            <a:r>
              <a:rPr lang="en-US" altLang="zh-CN" sz="1400" dirty="0"/>
              <a:t>plotting</a:t>
            </a:r>
          </a:p>
          <a:p>
            <a:pPr lvl="1">
              <a:lnSpc>
                <a:spcPct val="140000"/>
              </a:lnSpc>
            </a:pPr>
            <a:r>
              <a:rPr lang="en-US" altLang="zh-CN" sz="1200" dirty="0" err="1"/>
              <a:t>VizDimReduction</a:t>
            </a:r>
            <a:r>
              <a:rPr lang="en-US" altLang="zh-CN" sz="1200" dirty="0"/>
              <a:t>()</a:t>
            </a:r>
            <a:r>
              <a:rPr lang="zh-CN" altLang="en-US" sz="1200" dirty="0"/>
              <a:t>, </a:t>
            </a:r>
            <a:r>
              <a:rPr lang="en-US" altLang="zh-CN" sz="1200" dirty="0" err="1"/>
              <a:t>DimPlot</a:t>
            </a:r>
            <a:r>
              <a:rPr lang="en-US" altLang="zh-CN" sz="1200" dirty="0"/>
              <a:t>() </a:t>
            </a:r>
            <a:r>
              <a:rPr lang="zh-CN" altLang="en-US" sz="1200" dirty="0"/>
              <a:t>and </a:t>
            </a:r>
            <a:r>
              <a:rPr lang="en-US" altLang="zh-CN" sz="1200" dirty="0" err="1"/>
              <a:t>DimHeatmap</a:t>
            </a:r>
            <a:r>
              <a:rPr lang="en-US" altLang="zh-CN" sz="1200" dirty="0"/>
              <a:t>()</a:t>
            </a:r>
          </a:p>
        </p:txBody>
      </p:sp>
      <p:sp>
        <p:nvSpPr>
          <p:cNvPr id="3" name="标题 2">
            <a:extLst>
              <a:ext uri="{FF2B5EF4-FFF2-40B4-BE49-F238E27FC236}">
                <a16:creationId xmlns:a16="http://schemas.microsoft.com/office/drawing/2014/main" id="{6FC5142A-8AB3-5AE8-F9EF-61B5987AD3BC}"/>
              </a:ext>
            </a:extLst>
          </p:cNvPr>
          <p:cNvSpPr>
            <a:spLocks noGrp="1"/>
          </p:cNvSpPr>
          <p:nvPr>
            <p:ph type="title"/>
          </p:nvPr>
        </p:nvSpPr>
        <p:spPr/>
        <p:txBody>
          <a:bodyPr>
            <a:normAutofit/>
          </a:bodyPr>
          <a:lstStyle/>
          <a:p>
            <a:r>
              <a:rPr lang="en-US" altLang="zh-CN" sz="3600" dirty="0"/>
              <a:t>5. Dimensionality reduction</a:t>
            </a:r>
            <a:endParaRPr lang="zh-CN" altLang="en-US" sz="3600" dirty="0"/>
          </a:p>
        </p:txBody>
      </p:sp>
    </p:spTree>
    <p:extLst>
      <p:ext uri="{BB962C8B-B14F-4D97-AF65-F5344CB8AC3E}">
        <p14:creationId xmlns:p14="http://schemas.microsoft.com/office/powerpoint/2010/main" val="41329511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10E90C25-B5C6-597C-987A-8750F89A8303}"/>
              </a:ext>
            </a:extLst>
          </p:cNvPr>
          <p:cNvSpPr>
            <a:spLocks noGrp="1"/>
          </p:cNvSpPr>
          <p:nvPr>
            <p:ph idx="1"/>
          </p:nvPr>
        </p:nvSpPr>
        <p:spPr>
          <a:xfrm>
            <a:off x="838200" y="1320800"/>
            <a:ext cx="10515600" cy="5364480"/>
          </a:xfrm>
        </p:spPr>
        <p:txBody>
          <a:bodyPr>
            <a:normAutofit fontScale="92500" lnSpcReduction="20000"/>
          </a:bodyPr>
          <a:lstStyle/>
          <a:p>
            <a:pPr>
              <a:lnSpc>
                <a:spcPct val="140000"/>
              </a:lnSpc>
            </a:pPr>
            <a:r>
              <a:rPr lang="zh-CN" altLang="en-US" sz="1400" dirty="0"/>
              <a:t>The purpose of clustering cells using the reduced dimensional data is to overcome the technical noise introduced by any individual feature in the </a:t>
            </a:r>
            <a:r>
              <a:rPr lang="en-US" altLang="zh-CN" sz="1400" dirty="0"/>
              <a:t>scRNA-seq </a:t>
            </a:r>
            <a:r>
              <a:rPr lang="zh-CN" altLang="en-US" sz="1400" dirty="0"/>
              <a:t>data.</a:t>
            </a:r>
            <a:endParaRPr lang="en-US" altLang="zh-CN" sz="1400" dirty="0"/>
          </a:p>
          <a:p>
            <a:pPr lvl="1">
              <a:lnSpc>
                <a:spcPct val="140000"/>
              </a:lnSpc>
            </a:pPr>
            <a:r>
              <a:rPr lang="zh-CN" altLang="en-US" sz="1200" dirty="0"/>
              <a:t>Each </a:t>
            </a:r>
            <a:r>
              <a:rPr lang="en-US" altLang="zh-CN" sz="1200" dirty="0"/>
              <a:t>PC essentially </a:t>
            </a:r>
            <a:r>
              <a:rPr lang="zh-CN" altLang="en-US" sz="1200" dirty="0"/>
              <a:t>represents a "meta-feature", which combines information from a collection of related features. Thus, the first few principal components represent a strong compression of the dataset.</a:t>
            </a:r>
            <a:endParaRPr lang="en-US" altLang="zh-CN" sz="1200" dirty="0"/>
          </a:p>
          <a:p>
            <a:pPr lvl="1">
              <a:lnSpc>
                <a:spcPct val="140000"/>
              </a:lnSpc>
            </a:pPr>
            <a:r>
              <a:rPr lang="zh-CN" altLang="en-US" sz="1200" dirty="0"/>
              <a:t>However, how many components should we select, </a:t>
            </a:r>
            <a:r>
              <a:rPr lang="en-US" altLang="zh-CN" sz="1200" dirty="0"/>
              <a:t>10</a:t>
            </a:r>
            <a:r>
              <a:rPr lang="zh-CN" altLang="en-US" sz="1200" dirty="0"/>
              <a:t>?</a:t>
            </a:r>
            <a:r>
              <a:rPr lang="en-US" altLang="zh-CN" sz="1200" dirty="0"/>
              <a:t>20</a:t>
            </a:r>
            <a:r>
              <a:rPr lang="zh-CN" altLang="en-US" sz="1200" dirty="0"/>
              <a:t>?</a:t>
            </a:r>
            <a:r>
              <a:rPr lang="en-US" altLang="zh-CN" sz="1200" dirty="0"/>
              <a:t>100</a:t>
            </a:r>
            <a:r>
              <a:rPr lang="zh-CN" altLang="en-US" sz="1200" dirty="0"/>
              <a:t>?</a:t>
            </a:r>
            <a:r>
              <a:rPr lang="en-US" altLang="zh-CN" sz="1200" dirty="0"/>
              <a:t>Seurat </a:t>
            </a:r>
            <a:r>
              <a:rPr lang="zh-CN" altLang="en-US" sz="1200" dirty="0"/>
              <a:t>uses multiple sampling to select the right number of principal components. The method randomly permutes a subset of the data (default </a:t>
            </a:r>
            <a:r>
              <a:rPr lang="en-US" altLang="zh-CN" sz="1200" dirty="0"/>
              <a:t>1%</a:t>
            </a:r>
            <a:r>
              <a:rPr lang="zh-CN" altLang="en-US" sz="1200" dirty="0"/>
              <a:t>), reruns the </a:t>
            </a:r>
            <a:r>
              <a:rPr lang="en-US" altLang="zh-CN" sz="1200" dirty="0"/>
              <a:t>PCA, </a:t>
            </a:r>
            <a:r>
              <a:rPr lang="zh-CN" altLang="en-US" sz="1200" dirty="0"/>
              <a:t>and constructs a "null distribution" to calculate the feature scores, repeating the process </a:t>
            </a:r>
            <a:r>
              <a:rPr lang="en-US" altLang="zh-CN" sz="1200" dirty="0"/>
              <a:t>n </a:t>
            </a:r>
            <a:r>
              <a:rPr lang="zh-CN" altLang="en-US" sz="1200" dirty="0"/>
              <a:t>times. </a:t>
            </a:r>
            <a:r>
              <a:rPr lang="en-US" altLang="zh-CN" sz="1200" dirty="0"/>
              <a:t>PCs </a:t>
            </a:r>
            <a:r>
              <a:rPr lang="zh-CN" altLang="en-US" sz="1200" dirty="0"/>
              <a:t>with low p-value feature richness significance are identified as "significant" </a:t>
            </a:r>
            <a:r>
              <a:rPr lang="en-US" altLang="zh-CN" sz="1200" dirty="0"/>
              <a:t>PCs</a:t>
            </a:r>
            <a:r>
              <a:rPr lang="zh-CN" altLang="en-US" sz="1200" dirty="0"/>
              <a:t>.</a:t>
            </a:r>
            <a:endParaRPr lang="en-US" altLang="zh-CN" sz="1200" dirty="0"/>
          </a:p>
          <a:p>
            <a:pPr lvl="1">
              <a:lnSpc>
                <a:spcPct val="140000"/>
              </a:lnSpc>
            </a:pPr>
            <a:r>
              <a:rPr lang="en-US" altLang="zh-CN" sz="1200" dirty="0" err="1"/>
              <a:t>The JackStraw</a:t>
            </a:r>
            <a:r>
              <a:rPr lang="en-US" altLang="zh-CN" sz="1200" dirty="0"/>
              <a:t>() </a:t>
            </a:r>
            <a:r>
              <a:rPr lang="zh-CN" altLang="en-US" sz="1200" dirty="0"/>
              <a:t>function enables the above requirement to be visualized with the </a:t>
            </a:r>
            <a:r>
              <a:rPr lang="en-US" altLang="zh-CN" sz="1200" dirty="0" err="1"/>
              <a:t>JackStrawPlot</a:t>
            </a:r>
            <a:r>
              <a:rPr lang="en-US" altLang="zh-CN" sz="1200" dirty="0"/>
              <a:t>() </a:t>
            </a:r>
            <a:r>
              <a:rPr lang="zh-CN" altLang="en-US" sz="1200" dirty="0"/>
              <a:t>function for comparing the distribution of </a:t>
            </a:r>
            <a:r>
              <a:rPr lang="en-US" altLang="zh-CN" sz="1200" dirty="0"/>
              <a:t>p-values </a:t>
            </a:r>
            <a:r>
              <a:rPr lang="zh-CN" altLang="en-US" sz="1200" dirty="0"/>
              <a:t>for each </a:t>
            </a:r>
            <a:r>
              <a:rPr lang="en-US" altLang="zh-CN" sz="1200" dirty="0"/>
              <a:t>PC </a:t>
            </a:r>
            <a:r>
              <a:rPr lang="zh-CN" altLang="en-US" sz="1200" dirty="0"/>
              <a:t>with the uniform distribution (dashed line). Meaningful</a:t>
            </a:r>
            <a:r>
              <a:rPr lang="en-US" altLang="zh-CN" sz="1200" dirty="0"/>
              <a:t>" PCs </a:t>
            </a:r>
            <a:r>
              <a:rPr lang="zh-CN" altLang="en-US" sz="1200" dirty="0"/>
              <a:t>will show a strong enrichment for low </a:t>
            </a:r>
            <a:r>
              <a:rPr lang="en-US" altLang="zh-CN" sz="1200" dirty="0"/>
              <a:t>p-value </a:t>
            </a:r>
            <a:r>
              <a:rPr lang="zh-CN" altLang="en-US" sz="1200" dirty="0"/>
              <a:t>features (solid curve above the dashed line).</a:t>
            </a:r>
            <a:endParaRPr lang="en-US" altLang="zh-CN" sz="1200" dirty="0"/>
          </a:p>
          <a:p>
            <a:pPr lvl="1">
              <a:lnSpc>
                <a:spcPct val="140000"/>
              </a:lnSpc>
            </a:pPr>
            <a:r>
              <a:rPr lang="zh-CN" altLang="en-US" sz="1200" dirty="0"/>
              <a:t>Another heuristic produces an </a:t>
            </a:r>
            <a:r>
              <a:rPr lang="en-US" altLang="zh-CN" sz="1200" dirty="0"/>
              <a:t>"</a:t>
            </a:r>
            <a:r>
              <a:rPr lang="en-US" altLang="zh-CN" sz="1200" dirty="0" err="1"/>
              <a:t>elbow </a:t>
            </a:r>
            <a:r>
              <a:rPr lang="zh-CN" altLang="en-US" sz="1200" dirty="0"/>
              <a:t>plot</a:t>
            </a:r>
            <a:r>
              <a:rPr lang="en-US" altLang="zh-CN" sz="1200" dirty="0"/>
              <a:t>"</a:t>
            </a:r>
            <a:r>
              <a:rPr lang="zh-CN" altLang="en-US" sz="1200" dirty="0"/>
              <a:t>: the principal components are ranked according to the percentage of variance explained by each principal component (</a:t>
            </a:r>
            <a:r>
              <a:rPr lang="en-US" altLang="zh-CN" sz="1200" dirty="0" err="1"/>
              <a:t>ElbowPlot</a:t>
            </a:r>
            <a:r>
              <a:rPr lang="en-US" altLang="zh-CN" sz="1200" dirty="0"/>
              <a:t>() </a:t>
            </a:r>
            <a:r>
              <a:rPr lang="zh-CN" altLang="en-US" sz="1200" dirty="0"/>
              <a:t>function).</a:t>
            </a:r>
            <a:endParaRPr lang="en-US" altLang="zh-CN" sz="1200" dirty="0"/>
          </a:p>
          <a:p>
            <a:pPr>
              <a:lnSpc>
                <a:spcPct val="140000"/>
              </a:lnSpc>
            </a:pPr>
            <a:r>
              <a:rPr lang="zh-CN" altLang="en-US" sz="1400" dirty="0"/>
              <a:t>Judging the number of dimensions in different datasets can be challenging/uncertain for users, the following three methods are officially suggested.</a:t>
            </a:r>
            <a:endParaRPr lang="en-US" altLang="zh-CN" sz="1400" dirty="0"/>
          </a:p>
          <a:p>
            <a:pPr lvl="1">
              <a:lnSpc>
                <a:spcPct val="140000"/>
              </a:lnSpc>
            </a:pPr>
            <a:r>
              <a:rPr lang="zh-CN" altLang="en-US" sz="1200" dirty="0"/>
              <a:t>The first is to use additional metrics to that can be used with </a:t>
            </a:r>
            <a:r>
              <a:rPr lang="en-US" altLang="zh-CN" sz="1200" dirty="0"/>
              <a:t>GSEA </a:t>
            </a:r>
            <a:r>
              <a:rPr lang="zh-CN" altLang="en-US" sz="1200" dirty="0"/>
              <a:t>to explore </a:t>
            </a:r>
            <a:r>
              <a:rPr lang="en-US" altLang="zh-CN" sz="1200" dirty="0"/>
              <a:t>PC </a:t>
            </a:r>
            <a:r>
              <a:rPr lang="zh-CN" altLang="en-US" sz="1200" dirty="0"/>
              <a:t>to identify relevant sources of heterogeneity.</a:t>
            </a:r>
            <a:endParaRPr lang="en-US" altLang="zh-CN" sz="1200" dirty="0"/>
          </a:p>
          <a:p>
            <a:pPr lvl="1">
              <a:lnSpc>
                <a:spcPct val="140000"/>
              </a:lnSpc>
            </a:pPr>
            <a:r>
              <a:rPr lang="zh-CN" altLang="en-US" sz="1200" dirty="0"/>
              <a:t>The second implements a statistical test based on a random null model, but is time consuming for large data sets and may not return an explicit </a:t>
            </a:r>
            <a:r>
              <a:rPr lang="en-US" altLang="zh-CN" sz="1200" dirty="0"/>
              <a:t>PC </a:t>
            </a:r>
            <a:r>
              <a:rPr lang="zh-CN" altLang="en-US" sz="1200" dirty="0"/>
              <a:t>cutoff.</a:t>
            </a:r>
            <a:endParaRPr lang="en-US" altLang="zh-CN" sz="1200" dirty="0"/>
          </a:p>
          <a:p>
            <a:pPr lvl="1">
              <a:lnSpc>
                <a:spcPct val="140000"/>
              </a:lnSpc>
            </a:pPr>
            <a:r>
              <a:rPr lang="zh-CN" altLang="en-US" sz="1200" dirty="0"/>
              <a:t>The third is a commonly used heuristic that can be calculated on-the-fly.</a:t>
            </a:r>
            <a:endParaRPr lang="en-US" altLang="zh-CN" sz="1200" dirty="0"/>
          </a:p>
          <a:p>
            <a:pPr>
              <a:lnSpc>
                <a:spcPct val="140000"/>
              </a:lnSpc>
            </a:pPr>
            <a:r>
              <a:rPr lang="zh-CN" altLang="en-US" sz="1400" b="1" dirty="0"/>
              <a:t>Note: </a:t>
            </a:r>
            <a:r>
              <a:rPr lang="zh-CN" altLang="en-US" sz="1400" dirty="0"/>
              <a:t>Some rare populations of cells may be closely associated with </a:t>
            </a:r>
            <a:r>
              <a:rPr lang="en-US" altLang="zh-CN" sz="1400" dirty="0"/>
              <a:t>PCs </a:t>
            </a:r>
            <a:r>
              <a:rPr lang="zh-CN" altLang="en-US" sz="1400" dirty="0"/>
              <a:t>with much smaller p-values. These groups are relatively rare and it is often difficult to overlook them without prior knowledge, so users are advised to repeat the downstream analysis with a different number of </a:t>
            </a:r>
            <a:r>
              <a:rPr lang="en-US" altLang="zh-CN" sz="1400" dirty="0"/>
              <a:t>PCs </a:t>
            </a:r>
            <a:r>
              <a:rPr lang="zh-CN" altLang="en-US" sz="1400" dirty="0"/>
              <a:t>(</a:t>
            </a:r>
            <a:r>
              <a:rPr lang="en-US" altLang="zh-CN" sz="1400" dirty="0"/>
              <a:t>10</a:t>
            </a:r>
            <a:r>
              <a:rPr lang="zh-CN" altLang="en-US" sz="1400" dirty="0"/>
              <a:t>, </a:t>
            </a:r>
            <a:r>
              <a:rPr lang="en-US" altLang="zh-CN" sz="1400" dirty="0"/>
              <a:t>15</a:t>
            </a:r>
            <a:r>
              <a:rPr lang="zh-CN" altLang="en-US" sz="1400" dirty="0"/>
              <a:t>, or even </a:t>
            </a:r>
            <a:r>
              <a:rPr lang="en-US" altLang="zh-CN" sz="1400" dirty="0"/>
              <a:t>50</a:t>
            </a:r>
            <a:r>
              <a:rPr lang="zh-CN" altLang="en-US" sz="1400" dirty="0"/>
              <a:t>!). , in general, when choosing this number of </a:t>
            </a:r>
            <a:r>
              <a:rPr lang="en-US" altLang="zh-CN" sz="1400" dirty="0"/>
              <a:t>PCs</a:t>
            </a:r>
            <a:r>
              <a:rPr lang="zh-CN" altLang="en-US" sz="1400" dirty="0"/>
              <a:t>, to favor a little more. For example, using only </a:t>
            </a:r>
            <a:r>
              <a:rPr lang="en-US" altLang="zh-CN" sz="1400" dirty="0"/>
              <a:t>5 PCs </a:t>
            </a:r>
            <a:r>
              <a:rPr lang="zh-CN" altLang="en-US" sz="1400" dirty="0"/>
              <a:t>for downstream analysis does have a significant negative impact on the results.</a:t>
            </a:r>
          </a:p>
        </p:txBody>
      </p:sp>
      <p:sp>
        <p:nvSpPr>
          <p:cNvPr id="3" name="标题 2">
            <a:extLst>
              <a:ext uri="{FF2B5EF4-FFF2-40B4-BE49-F238E27FC236}">
                <a16:creationId xmlns:a16="http://schemas.microsoft.com/office/drawing/2014/main" id="{0B856BB5-26A8-8C34-55FD-266B7E2F4B49}"/>
              </a:ext>
            </a:extLst>
          </p:cNvPr>
          <p:cNvSpPr>
            <a:spLocks noGrp="1"/>
          </p:cNvSpPr>
          <p:nvPr>
            <p:ph type="title"/>
          </p:nvPr>
        </p:nvSpPr>
        <p:spPr/>
        <p:txBody>
          <a:bodyPr>
            <a:normAutofit/>
          </a:bodyPr>
          <a:lstStyle/>
          <a:p>
            <a:r>
              <a:rPr lang="zh-CN" altLang="en-US" sz="3200" dirty="0"/>
              <a:t>Selection of the number of </a:t>
            </a:r>
            <a:r>
              <a:rPr lang="en-US" altLang="zh-CN" sz="3200" dirty="0"/>
              <a:t>PCs</a:t>
            </a:r>
          </a:p>
        </p:txBody>
      </p:sp>
    </p:spTree>
    <p:extLst>
      <p:ext uri="{BB962C8B-B14F-4D97-AF65-F5344CB8AC3E}">
        <p14:creationId xmlns:p14="http://schemas.microsoft.com/office/powerpoint/2010/main" val="25727350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B98535D8-AF36-0F4C-2C96-9FC81E9F44FD}"/>
              </a:ext>
            </a:extLst>
          </p:cNvPr>
          <p:cNvSpPr>
            <a:spLocks noGrp="1"/>
          </p:cNvSpPr>
          <p:nvPr>
            <p:ph idx="1"/>
          </p:nvPr>
        </p:nvSpPr>
        <p:spPr>
          <a:xfrm>
            <a:off x="838200" y="1356527"/>
            <a:ext cx="10515600" cy="4820436"/>
          </a:xfrm>
        </p:spPr>
        <p:txBody>
          <a:bodyPr>
            <a:normAutofit fontScale="47500" lnSpcReduction="20000"/>
          </a:bodyPr>
          <a:lstStyle/>
          <a:p>
            <a:pPr>
              <a:lnSpc>
                <a:spcPct val="140000"/>
              </a:lnSpc>
              <a:buFont typeface="Wingdings" panose="05000000000000000000" pitchFamily="2" charset="2"/>
              <a:buChar char="ü"/>
            </a:pPr>
            <a:r>
              <a:rPr lang="en-US" altLang="zh-CN" dirty="0"/>
              <a:t>Seurat v3 </a:t>
            </a:r>
            <a:r>
              <a:rPr lang="zh-CN" altLang="en-US" dirty="0"/>
              <a:t>applies a </a:t>
            </a:r>
            <a:r>
              <a:rPr lang="en-US" altLang="zh-CN" dirty="0"/>
              <a:t>graph-based </a:t>
            </a:r>
            <a:r>
              <a:rPr lang="zh-CN" altLang="en-US" dirty="0"/>
              <a:t>clustering approach. Briefly, this approach embeds cells into a graph structure (e.g. </a:t>
            </a:r>
            <a:r>
              <a:rPr lang="en-US" altLang="zh-CN" dirty="0"/>
              <a:t>KNN </a:t>
            </a:r>
            <a:r>
              <a:rPr lang="zh-CN" altLang="en-US" dirty="0"/>
              <a:t>graph), draws edges between cells with similar feature expression patterns, and then tries to divide this graph into highly interconnected </a:t>
            </a:r>
            <a:r>
              <a:rPr lang="en-US" altLang="zh-CN" dirty="0"/>
              <a:t>"</a:t>
            </a:r>
            <a:r>
              <a:rPr lang="zh-CN" altLang="en-US" dirty="0"/>
              <a:t>quasi-clusters</a:t>
            </a:r>
            <a:r>
              <a:rPr lang="en-US" altLang="zh-CN" dirty="0"/>
              <a:t>" </a:t>
            </a:r>
            <a:r>
              <a:rPr lang="zh-CN" altLang="en-US" dirty="0"/>
              <a:t>or </a:t>
            </a:r>
            <a:r>
              <a:rPr lang="en-US" altLang="zh-CN" dirty="0"/>
              <a:t>"</a:t>
            </a:r>
            <a:r>
              <a:rPr lang="zh-CN" altLang="en-US" dirty="0"/>
              <a:t>communities</a:t>
            </a:r>
            <a:r>
              <a:rPr lang="en-US" altLang="zh-CN" dirty="0"/>
              <a:t>"</a:t>
            </a:r>
            <a:r>
              <a:rPr lang="zh-CN" altLang="en-US" dirty="0"/>
              <a:t>.</a:t>
            </a:r>
          </a:p>
          <a:p>
            <a:pPr>
              <a:lnSpc>
                <a:spcPct val="140000"/>
              </a:lnSpc>
              <a:buFont typeface="Wingdings" panose="05000000000000000000" pitchFamily="2" charset="2"/>
              <a:buChar char="ü"/>
            </a:pPr>
            <a:r>
              <a:rPr lang="zh-CN" altLang="en-US" dirty="0"/>
              <a:t>As with </a:t>
            </a:r>
            <a:r>
              <a:rPr lang="en-US" altLang="zh-CN" dirty="0" err="1"/>
              <a:t>PhenoGraph</a:t>
            </a:r>
            <a:r>
              <a:rPr lang="zh-CN" altLang="en-US" dirty="0"/>
              <a:t>, </a:t>
            </a:r>
            <a:r>
              <a:rPr lang="en-US" altLang="zh-CN" dirty="0" err="1"/>
              <a:t>seurat </a:t>
            </a:r>
            <a:r>
              <a:rPr lang="zh-CN" altLang="en-US" dirty="0"/>
              <a:t>constructs a </a:t>
            </a:r>
            <a:r>
              <a:rPr lang="en-US" altLang="zh-CN" dirty="0"/>
              <a:t>KNN </a:t>
            </a:r>
            <a:r>
              <a:rPr lang="zh-CN" altLang="en-US" dirty="0"/>
              <a:t>graph based on the Euclidean distance in </a:t>
            </a:r>
            <a:r>
              <a:rPr lang="en-US" altLang="zh-CN" dirty="0"/>
              <a:t>PCA </a:t>
            </a:r>
            <a:r>
              <a:rPr lang="zh-CN" altLang="en-US" dirty="0"/>
              <a:t>space and fills in its edge weights based on the shared overlap (</a:t>
            </a:r>
            <a:r>
              <a:rPr lang="en-US" altLang="zh-CN" dirty="0"/>
              <a:t>Jaccard </a:t>
            </a:r>
            <a:r>
              <a:rPr lang="zh-CN" altLang="en-US" dirty="0"/>
              <a:t>similarity) of any two cells in their local neighborhoods. This step is performed using the </a:t>
            </a:r>
            <a:r>
              <a:rPr lang="en-US" altLang="zh-CN" dirty="0" err="1"/>
              <a:t>FindNeighbors</a:t>
            </a:r>
            <a:r>
              <a:rPr lang="en-US" altLang="zh-CN" dirty="0"/>
              <a:t>() </a:t>
            </a:r>
            <a:r>
              <a:rPr lang="zh-CN" altLang="en-US" dirty="0"/>
              <a:t>function and takes as input the dimensions of the previously defined dataset (the first </a:t>
            </a:r>
            <a:r>
              <a:rPr lang="en-US" altLang="zh-CN" dirty="0"/>
              <a:t>10 PCs</a:t>
            </a:r>
            <a:r>
              <a:rPr lang="zh-CN" altLang="en-US" dirty="0"/>
              <a:t>).</a:t>
            </a:r>
          </a:p>
          <a:p>
            <a:pPr>
              <a:lnSpc>
                <a:spcPct val="140000"/>
              </a:lnSpc>
              <a:buFont typeface="Wingdings" panose="05000000000000000000" pitchFamily="2" charset="2"/>
              <a:buChar char="ü"/>
            </a:pPr>
            <a:r>
              <a:rPr lang="zh-CN" altLang="en-US" dirty="0"/>
              <a:t>In order to cluster the cells, we next apply modularity optimization techniques to group the cells iteratively with the aim of optimizing standard modularity functions. the </a:t>
            </a:r>
            <a:r>
              <a:rPr lang="en-US" altLang="zh-CN" dirty="0" err="1"/>
              <a:t>FindClusters</a:t>
            </a:r>
            <a:r>
              <a:rPr lang="en-US" altLang="zh-CN" dirty="0"/>
              <a:t>() </a:t>
            </a:r>
            <a:r>
              <a:rPr lang="zh-CN" altLang="en-US" dirty="0"/>
              <a:t>function implements this procedure and contains a resolution parameter to set the </a:t>
            </a:r>
            <a:r>
              <a:rPr lang="en-US" altLang="zh-CN" dirty="0"/>
              <a:t>"</a:t>
            </a:r>
            <a:r>
              <a:rPr lang="zh-CN" altLang="en-US" dirty="0"/>
              <a:t>granularity</a:t>
            </a:r>
            <a:r>
              <a:rPr lang="en-US" altLang="zh-CN" dirty="0"/>
              <a:t>" of the </a:t>
            </a:r>
            <a:r>
              <a:rPr lang="zh-CN" altLang="en-US" dirty="0"/>
              <a:t>downstream clusters, the larger the value, the greater the number of clusters.</a:t>
            </a:r>
            <a:endParaRPr lang="en-US" altLang="zh-CN" dirty="0"/>
          </a:p>
          <a:p>
            <a:pPr>
              <a:lnSpc>
                <a:spcPct val="140000"/>
              </a:lnSpc>
              <a:buFont typeface="Wingdings" panose="05000000000000000000" pitchFamily="2" charset="2"/>
              <a:buChar char="ü"/>
            </a:pPr>
            <a:r>
              <a:rPr lang="zh-CN" altLang="en-US" dirty="0"/>
              <a:t>Setting this parameter between </a:t>
            </a:r>
            <a:r>
              <a:rPr lang="en-US" altLang="zh-CN" dirty="0"/>
              <a:t>0.4 and 1.2 </a:t>
            </a:r>
            <a:r>
              <a:rPr lang="zh-CN" altLang="en-US" dirty="0"/>
              <a:t>usually gives good results for single-cell datasets of about </a:t>
            </a:r>
            <a:r>
              <a:rPr lang="en-US" altLang="zh-CN" dirty="0"/>
              <a:t>3K </a:t>
            </a:r>
            <a:r>
              <a:rPr lang="zh-CN" altLang="en-US" dirty="0"/>
              <a:t>cells. For larger datasets, the optimal resolution usually increases. Clustering can be found with the </a:t>
            </a:r>
            <a:r>
              <a:rPr lang="en-US" altLang="zh-CN" dirty="0"/>
              <a:t>Idents() </a:t>
            </a:r>
            <a:r>
              <a:rPr lang="zh-CN" altLang="en-US" dirty="0"/>
              <a:t>function.</a:t>
            </a:r>
            <a:endParaRPr lang="en-US" altLang="zh-CN" dirty="0"/>
          </a:p>
          <a:p>
            <a:pPr>
              <a:lnSpc>
                <a:spcPct val="140000"/>
              </a:lnSpc>
              <a:buFont typeface="Wingdings" panose="05000000000000000000" pitchFamily="2" charset="2"/>
              <a:buChar char="ü"/>
            </a:pPr>
            <a:r>
              <a:rPr lang="zh-CN" altLang="en-US" dirty="0"/>
              <a:t>For the presentation of clustering results, </a:t>
            </a:r>
            <a:r>
              <a:rPr lang="en-US" altLang="zh-CN" dirty="0"/>
              <a:t>Seurat </a:t>
            </a:r>
            <a:r>
              <a:rPr lang="zh-CN" altLang="en-US" dirty="0"/>
              <a:t>offers several nonlinear dimensionality reduction techniques, such as </a:t>
            </a:r>
            <a:r>
              <a:rPr lang="en-US" altLang="zh-CN" dirty="0" err="1"/>
              <a:t>tSNE </a:t>
            </a:r>
            <a:r>
              <a:rPr lang="zh-CN" altLang="en-US" dirty="0"/>
              <a:t>and </a:t>
            </a:r>
            <a:r>
              <a:rPr lang="en-US" altLang="zh-CN" dirty="0"/>
              <a:t>UMAP, </a:t>
            </a:r>
            <a:r>
              <a:rPr lang="zh-CN" altLang="en-US" dirty="0"/>
              <a:t>to visualize these cells. The goal of these algorithms is to learn the underlying flow shape of the data in order to place similar cells together in a low-dimensional space. Cells in the graph-based clusters identified above should be co-located in these downscaled graphs. As input to </a:t>
            </a:r>
            <a:r>
              <a:rPr lang="en-US" altLang="zh-CN" dirty="0"/>
              <a:t>UMAP </a:t>
            </a:r>
            <a:r>
              <a:rPr lang="zh-CN" altLang="en-US" dirty="0"/>
              <a:t>and </a:t>
            </a:r>
            <a:r>
              <a:rPr lang="en-US" altLang="zh-CN" dirty="0" err="1"/>
              <a:t>tSNE, it is </a:t>
            </a:r>
            <a:r>
              <a:rPr lang="zh-CN" altLang="en-US" dirty="0"/>
              <a:t>officially recommended to use the same </a:t>
            </a:r>
            <a:r>
              <a:rPr lang="en-US" altLang="zh-CN" dirty="0"/>
              <a:t>PCs </a:t>
            </a:r>
            <a:r>
              <a:rPr lang="zh-CN" altLang="en-US" dirty="0"/>
              <a:t>as input to the clustering analysis. This can be shown with </a:t>
            </a:r>
            <a:r>
              <a:rPr lang="en-US" altLang="zh-CN" dirty="0" err="1"/>
              <a:t>DimPlot.</a:t>
            </a:r>
            <a:endParaRPr lang="en-US" altLang="zh-CN" dirty="0"/>
          </a:p>
          <a:p>
            <a:pPr>
              <a:lnSpc>
                <a:spcPct val="140000"/>
              </a:lnSpc>
              <a:buFont typeface="Wingdings" panose="05000000000000000000" pitchFamily="2" charset="2"/>
              <a:buChar char="ü"/>
            </a:pPr>
            <a:r>
              <a:rPr lang="zh-CN" altLang="en-US" dirty="0"/>
              <a:t>The clustering results can also be used with </a:t>
            </a:r>
            <a:r>
              <a:rPr lang="en-US" altLang="zh-CN" dirty="0" err="1"/>
              <a:t>FeaturePlot to </a:t>
            </a:r>
            <a:r>
              <a:rPr lang="zh-CN" altLang="en-US" dirty="0"/>
              <a:t>show the relationship with other features, such as the expression level of a gene on a non-passage cell class group, the distribution of a certain cell type on different clustering subgroups, etc.</a:t>
            </a:r>
            <a:endParaRPr lang="en-US" altLang="zh-CN" dirty="0"/>
          </a:p>
          <a:p>
            <a:pPr>
              <a:lnSpc>
                <a:spcPct val="140000"/>
              </a:lnSpc>
              <a:buFont typeface="Wingdings" panose="05000000000000000000" pitchFamily="2" charset="2"/>
              <a:buChar char="ü"/>
            </a:pPr>
            <a:endParaRPr lang="zh-CN" altLang="en-US" dirty="0"/>
          </a:p>
        </p:txBody>
      </p:sp>
      <p:sp>
        <p:nvSpPr>
          <p:cNvPr id="3" name="标题 2">
            <a:extLst>
              <a:ext uri="{FF2B5EF4-FFF2-40B4-BE49-F238E27FC236}">
                <a16:creationId xmlns:a16="http://schemas.microsoft.com/office/drawing/2014/main" id="{71551A20-59FF-F6A6-37B8-AF4AF03D5B1D}"/>
              </a:ext>
            </a:extLst>
          </p:cNvPr>
          <p:cNvSpPr>
            <a:spLocks noGrp="1"/>
          </p:cNvSpPr>
          <p:nvPr>
            <p:ph type="title"/>
          </p:nvPr>
        </p:nvSpPr>
        <p:spPr/>
        <p:txBody>
          <a:bodyPr>
            <a:normAutofit/>
          </a:bodyPr>
          <a:lstStyle/>
          <a:p>
            <a:r>
              <a:rPr lang="en-US" altLang="zh-CN" sz="4000" dirty="0"/>
              <a:t>6. </a:t>
            </a:r>
            <a:r>
              <a:rPr lang="zh-CN" altLang="en-US" sz="4000" dirty="0"/>
              <a:t>Clustering</a:t>
            </a:r>
          </a:p>
        </p:txBody>
      </p:sp>
    </p:spTree>
    <p:extLst>
      <p:ext uri="{BB962C8B-B14F-4D97-AF65-F5344CB8AC3E}">
        <p14:creationId xmlns:p14="http://schemas.microsoft.com/office/powerpoint/2010/main" val="3103536908"/>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14056</TotalTime>
  <Words>2308</Words>
  <Application>Microsoft Office PowerPoint</Application>
  <PresentationFormat>宽屏</PresentationFormat>
  <Paragraphs>97</Paragraphs>
  <Slides>12</Slides>
  <Notes>3</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12</vt:i4>
      </vt:variant>
    </vt:vector>
  </HeadingPairs>
  <TitlesOfParts>
    <vt:vector size="20" baseType="lpstr">
      <vt:lpstr>Menlo</vt:lpstr>
      <vt:lpstr>pingfang SC</vt:lpstr>
      <vt:lpstr>等线</vt:lpstr>
      <vt:lpstr>等线 Light</vt:lpstr>
      <vt:lpstr>Arial</vt:lpstr>
      <vt:lpstr>Open Sans</vt:lpstr>
      <vt:lpstr>Wingdings</vt:lpstr>
      <vt:lpstr>Office 主题​​</vt:lpstr>
      <vt:lpstr>Analysis of scRNA-seq data using Seurat</vt:lpstr>
      <vt:lpstr>Seurat Introduction</vt:lpstr>
      <vt:lpstr>1. Data preparation</vt:lpstr>
      <vt:lpstr>2. Loading data</vt:lpstr>
      <vt:lpstr>3. QC</vt:lpstr>
      <vt:lpstr>4. Normalization</vt:lpstr>
      <vt:lpstr>5. Dimensionality reduction</vt:lpstr>
      <vt:lpstr>Selection of the number of PCs</vt:lpstr>
      <vt:lpstr>6. Clustering</vt:lpstr>
      <vt:lpstr>7. Differential expression analysis</vt:lpstr>
      <vt:lpstr>8. Cell type annotation</vt:lpstr>
      <vt:lpstr>Useful 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keywords>, docId:0AFA76E6AE00BAD484A6C8E4C6981F1A</cp:keywords>
  <cp:lastModifiedBy>charlie.wan88@outlook.com</cp:lastModifiedBy>
  <cp:revision>112</cp:revision>
  <dcterms:created xsi:type="dcterms:W3CDTF">2023-03-04T01:27:25Z</dcterms:created>
  <dcterms:modified xsi:type="dcterms:W3CDTF">2023-06-13T02:12:04Z</dcterms:modified>
</cp:coreProperties>
</file>