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74" r:id="rId4"/>
    <p:sldId id="268" r:id="rId5"/>
    <p:sldId id="269" r:id="rId6"/>
    <p:sldId id="270" r:id="rId7"/>
    <p:sldId id="273" r:id="rId8"/>
    <p:sldId id="271" r:id="rId9"/>
    <p:sldId id="27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01" autoAdjust="0"/>
  </p:normalViewPr>
  <p:slideViewPr>
    <p:cSldViewPr snapToGrid="0">
      <p:cViewPr varScale="1">
        <p:scale>
          <a:sx n="94" d="100"/>
          <a:sy n="94" d="100"/>
        </p:scale>
        <p:origin x="11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AA9D5-BBA3-4980-9B5F-58AC77813A85}"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B9B7-7DC3-4555-A5E7-C98F109A9773}" type="slidenum">
              <a:rPr lang="zh-CN" altLang="en-US" smtClean="0"/>
              <a:t>‹#›</a:t>
            </a:fld>
            <a:endParaRPr lang="zh-CN" altLang="en-US"/>
          </a:p>
        </p:txBody>
      </p:sp>
    </p:spTree>
    <p:extLst>
      <p:ext uri="{BB962C8B-B14F-4D97-AF65-F5344CB8AC3E}">
        <p14:creationId xmlns:p14="http://schemas.microsoft.com/office/powerpoint/2010/main" val="30294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http://bioconductor.org/books/release/SingleRBook/introduction.html#motivation</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2</a:t>
            </a:fld>
            <a:endParaRPr lang="zh-CN" altLang="en-US"/>
          </a:p>
        </p:txBody>
      </p:sp>
    </p:spTree>
    <p:extLst>
      <p:ext uri="{BB962C8B-B14F-4D97-AF65-F5344CB8AC3E}">
        <p14:creationId xmlns:p14="http://schemas.microsoft.com/office/powerpoint/2010/main" val="105528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http://bioconductor.org/books/release/SingleRBook/introduction.html#motivation</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3</a:t>
            </a:fld>
            <a:endParaRPr lang="zh-CN" altLang="en-US"/>
          </a:p>
        </p:txBody>
      </p:sp>
    </p:spTree>
    <p:extLst>
      <p:ext uri="{BB962C8B-B14F-4D97-AF65-F5344CB8AC3E}">
        <p14:creationId xmlns:p14="http://schemas.microsoft.com/office/powerpoint/2010/main" val="427466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In this example, </a:t>
            </a:r>
            <a:r>
              <a:rPr lang="en-US" altLang="zh-CN" dirty="0" err="1"/>
              <a:t>ref_data </a:t>
            </a:r>
            <a:r>
              <a:rPr lang="zh-CN" altLang="en-US" dirty="0"/>
              <a:t>represents the reference gene expression dataset, which contains expression profiles for known cell types. </a:t>
            </a:r>
            <a:r>
              <a:rPr lang="en-US" altLang="zh-CN" dirty="0" err="1"/>
              <a:t>sc_data </a:t>
            </a:r>
            <a:r>
              <a:rPr lang="zh-CN" altLang="en-US" dirty="0"/>
              <a:t>represents the single-cell </a:t>
            </a:r>
            <a:r>
              <a:rPr lang="en-US" altLang="zh-CN" dirty="0"/>
              <a:t>RNA </a:t>
            </a:r>
            <a:r>
              <a:rPr lang="zh-CN" altLang="en-US" dirty="0"/>
              <a:t>sequencing dataset, which contains expression profiles for individual cells. Gene sets are created using the </a:t>
            </a:r>
            <a:r>
              <a:rPr lang="en-US" altLang="zh-CN" dirty="0" err="1"/>
              <a:t>gene_sets </a:t>
            </a:r>
            <a:r>
              <a:rPr lang="zh-CN" altLang="en-US" dirty="0"/>
              <a:t>list, where each gene set is represented by a named vector of gene names. The </a:t>
            </a:r>
            <a:r>
              <a:rPr lang="en-US" altLang="zh-CN" dirty="0"/>
              <a:t>SingleR function is </a:t>
            </a:r>
            <a:r>
              <a:rPr lang="zh-CN" altLang="en-US" dirty="0"/>
              <a:t>then used to perform cell type annotation and extract the predicted cell types and scores from the results. Note that the </a:t>
            </a:r>
            <a:r>
              <a:rPr lang="en-US" altLang="zh-CN" dirty="0"/>
              <a:t>SingleR function </a:t>
            </a:r>
            <a:r>
              <a:rPr lang="zh-CN" altLang="en-US" dirty="0"/>
              <a:t>also provides options to control various parameters (e.g. correlation methods, normalization methods, and permutation tests for statistical significance estimation). You can refer to the official documentation of the SingleR package for more information about these options and their usage.</a:t>
            </a:r>
          </a:p>
        </p:txBody>
      </p:sp>
      <p:sp>
        <p:nvSpPr>
          <p:cNvPr id="4" name="灯片编号占位符 3"/>
          <p:cNvSpPr>
            <a:spLocks noGrp="1"/>
          </p:cNvSpPr>
          <p:nvPr>
            <p:ph type="sldNum" sz="quarter" idx="5"/>
          </p:nvPr>
        </p:nvSpPr>
        <p:spPr/>
        <p:txBody>
          <a:bodyPr/>
          <a:lstStyle/>
          <a:p>
            <a:fld id="{0B9CB9B7-7DC3-4555-A5E7-C98F109A9773}" type="slidenum">
              <a:rPr lang="zh-CN" altLang="en-US" smtClean="0"/>
              <a:t>5</a:t>
            </a:fld>
            <a:endParaRPr lang="zh-CN" altLang="en-US"/>
          </a:p>
        </p:txBody>
      </p:sp>
    </p:spTree>
    <p:extLst>
      <p:ext uri="{BB962C8B-B14F-4D97-AF65-F5344CB8AC3E}">
        <p14:creationId xmlns:p14="http://schemas.microsoft.com/office/powerpoint/2010/main" val="293002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http://bioconductor.org/packages/release/data/experiment/vignettes/celldex/inst/doc/userguide.html</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7</a:t>
            </a:fld>
            <a:endParaRPr lang="zh-CN" altLang="en-US"/>
          </a:p>
        </p:txBody>
      </p:sp>
    </p:spTree>
    <p:extLst>
      <p:ext uri="{BB962C8B-B14F-4D97-AF65-F5344CB8AC3E}">
        <p14:creationId xmlns:p14="http://schemas.microsoft.com/office/powerpoint/2010/main" val="2653971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http://bioconductor.org/packages/release/data/experiment/vignettes/celldex/inst/doc/userguide.html</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8</a:t>
            </a:fld>
            <a:endParaRPr lang="zh-CN" altLang="en-US"/>
          </a:p>
        </p:txBody>
      </p:sp>
    </p:spTree>
    <p:extLst>
      <p:ext uri="{BB962C8B-B14F-4D97-AF65-F5344CB8AC3E}">
        <p14:creationId xmlns:p14="http://schemas.microsoft.com/office/powerpoint/2010/main" val="1955073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22A30-DA11-7CBA-1C99-97746F982A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A0D92F-0710-DBC8-4766-249702C7E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40AAA5F-5D8E-8EED-050C-AAEED361FF1F}"/>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303A99A2-813C-0EC0-9598-DDFD98B1A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5FBEAC-BA82-9C7A-5CF6-1B328FC084B5}"/>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43840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31637-25E1-E68D-2C91-03BBB88128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26C5A1-6421-69D8-08CD-7A39A5B2B7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C6114D-67AF-8982-C798-8CBB616054D2}"/>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23A40CBC-F7CE-3CFD-0F96-F31AAD881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F060DA-4EDC-B788-5F35-7A4E1D2D403F}"/>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30375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9C739B-B781-5475-6F88-D664B97642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4794DC-83F5-DEBC-3392-92DA21BC40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6C7D2C-2A99-090B-C665-A812BB6AFEF7}"/>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7271704E-7B97-E3A4-9989-46721DB4B2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A5687B-7140-72AC-E912-2300F34D236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06103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8BDF00-095B-6346-EFA4-B1BFF75FBA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874FDF-E88E-595A-1020-41F33E0EFC60}"/>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BFC119BE-3AAB-108B-696E-0C8BD0AFA1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3F87C-11EB-FC9A-E065-44AF0425EAF3}"/>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pic>
        <p:nvPicPr>
          <p:cNvPr id="8" name="图片 7">
            <a:extLst>
              <a:ext uri="{FF2B5EF4-FFF2-40B4-BE49-F238E27FC236}">
                <a16:creationId xmlns:a16="http://schemas.microsoft.com/office/drawing/2014/main" id="{63DCC23A-8394-685D-0120-E0F46A7505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395" cy="1152395"/>
          </a:xfrm>
          <a:prstGeom prst="rect">
            <a:avLst/>
          </a:prstGeom>
        </p:spPr>
      </p:pic>
      <p:cxnSp>
        <p:nvCxnSpPr>
          <p:cNvPr id="10" name="直接连接符 9">
            <a:extLst>
              <a:ext uri="{FF2B5EF4-FFF2-40B4-BE49-F238E27FC236}">
                <a16:creationId xmlns:a16="http://schemas.microsoft.com/office/drawing/2014/main" id="{EC871D8C-445C-AF79-3BBC-7C412F5F0E16}"/>
              </a:ext>
            </a:extLst>
          </p:cNvPr>
          <p:cNvCxnSpPr>
            <a:cxnSpLocks/>
          </p:cNvCxnSpPr>
          <p:nvPr userDrawn="1"/>
        </p:nvCxnSpPr>
        <p:spPr>
          <a:xfrm>
            <a:off x="838200" y="1152395"/>
            <a:ext cx="11353800"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标题 1">
            <a:extLst>
              <a:ext uri="{FF2B5EF4-FFF2-40B4-BE49-F238E27FC236}">
                <a16:creationId xmlns:a16="http://schemas.microsoft.com/office/drawing/2014/main" id="{7877AFDC-A292-EB96-5B12-9270F8F5857A}"/>
              </a:ext>
            </a:extLst>
          </p:cNvPr>
          <p:cNvSpPr>
            <a:spLocks noGrp="1"/>
          </p:cNvSpPr>
          <p:nvPr>
            <p:ph type="title"/>
          </p:nvPr>
        </p:nvSpPr>
        <p:spPr>
          <a:xfrm>
            <a:off x="1026091" y="275432"/>
            <a:ext cx="10515600" cy="787270"/>
          </a:xfrm>
        </p:spPr>
        <p:txBody>
          <a:bodyPr/>
          <a:lstStyle/>
          <a:p>
            <a:r>
              <a:rPr lang="zh-CN" altLang="en-US"/>
              <a:t>单击此处编辑母版标题样式</a:t>
            </a:r>
          </a:p>
        </p:txBody>
      </p:sp>
    </p:spTree>
    <p:extLst>
      <p:ext uri="{BB962C8B-B14F-4D97-AF65-F5344CB8AC3E}">
        <p14:creationId xmlns:p14="http://schemas.microsoft.com/office/powerpoint/2010/main" val="28200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B32F6-5B14-4F79-B380-17466AE6C8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D7F4DB-A5CF-B936-8D4A-D5498513E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F90DE9-0613-18D4-254E-3095609F2F69}"/>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6DAD9B97-2200-661F-5152-000563649A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13076B-A446-B0BF-3765-3E604892BA9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28576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2E4B1-7822-D7A3-2001-33EF0ADFB9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537A91-1FC4-EF31-A403-A1367467C1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734A53C-4786-DF53-271A-D39F891ADD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951095-7342-7643-1C93-9BACE2CFC899}"/>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023F2FB5-5C2A-712C-3ED2-97C560F7F7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451874-858D-CB97-7BC6-9B5DE7D55B06}"/>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2901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E6B5F-8333-ADD0-045F-C93BF1FE53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A0C992-5EC4-B0CB-2A62-9C8ED3880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5D6D56-3540-A405-2651-C369D2978E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1526CD-9F51-939B-0053-0B6225724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12BDF6-329A-3714-3278-52FE936983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4C9BD8-572E-8499-1637-CA4AE4DB2AC5}"/>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8" name="页脚占位符 7">
            <a:extLst>
              <a:ext uri="{FF2B5EF4-FFF2-40B4-BE49-F238E27FC236}">
                <a16:creationId xmlns:a16="http://schemas.microsoft.com/office/drawing/2014/main" id="{EDF5DC53-3EDB-F521-140F-1059947A50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4D63D93-D426-8C9E-0D89-D73B76DD78C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42312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16B9D-5B0B-B6E7-F13A-C1011C924E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193595-A222-73A2-7826-9EC1EACD0495}"/>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4" name="页脚占位符 3">
            <a:extLst>
              <a:ext uri="{FF2B5EF4-FFF2-40B4-BE49-F238E27FC236}">
                <a16:creationId xmlns:a16="http://schemas.microsoft.com/office/drawing/2014/main" id="{FE507434-7F35-EAF1-2DA2-80D4D61695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83936F-AD95-4213-D0EB-7B5092D062C4}"/>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95865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EA2674-D250-C066-5592-319444754DE5}"/>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3" name="页脚占位符 2">
            <a:extLst>
              <a:ext uri="{FF2B5EF4-FFF2-40B4-BE49-F238E27FC236}">
                <a16:creationId xmlns:a16="http://schemas.microsoft.com/office/drawing/2014/main" id="{66D42EEC-1F20-E668-C05B-F0B5970268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F03964-9C7C-1739-EB3E-E85846C73D22}"/>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6028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8A25-9D1C-7651-9B9C-8D8341FA22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B68A7F-6F0C-58FC-42F8-253937100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E1D3E5-E0D6-C119-239C-1A64D56A8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1164E0-8922-023A-4B5F-2B8AFE4D4372}"/>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BB6180E1-51E9-D034-2448-F40328CBBD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0FBED1-558F-A346-F25F-1C760ECBE0EA}"/>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46661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8A7DF-DFDC-1802-76BA-D09AB6975A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E56278-9856-96AC-8BCD-2DAA0D8D4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E1BC53-5E8F-3A2B-AA16-BA6FBFD5D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2C2DB8-49F3-CF41-27D2-46E70A9D76DA}"/>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4D34D6CA-C651-C6CD-FAFC-5368CAB593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65F9B0-3421-35A6-57C2-ACBD27B8F6A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79700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AF3288-A4FE-CEF1-27B0-3E2A44D12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here to edit the master header style</a:t>
            </a:r>
          </a:p>
        </p:txBody>
      </p:sp>
      <p:sp>
        <p:nvSpPr>
          <p:cNvPr id="3" name="文本占位符 2">
            <a:extLst>
              <a:ext uri="{FF2B5EF4-FFF2-40B4-BE49-F238E27FC236}">
                <a16:creationId xmlns:a16="http://schemas.microsoft.com/office/drawing/2014/main" id="{08B94C9A-B11E-F5F2-79F0-3C89F9FEA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4" name="日期占位符 3">
            <a:extLst>
              <a:ext uri="{FF2B5EF4-FFF2-40B4-BE49-F238E27FC236}">
                <a16:creationId xmlns:a16="http://schemas.microsoft.com/office/drawing/2014/main" id="{2A860030-A9AE-B8C1-7D9B-4931FD066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6B2EA027-DA94-D0CE-631B-EDD026D72A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A5F3FE-9D91-48BC-3E93-85C47A986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65339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oconductor.org/books/release/SingleRBoo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ioconductor.org/packages/release/data/experiment/vignettes/celldex/inst/doc/userguid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F42D9-F35B-CF72-0FEF-471A2E676F76}"/>
              </a:ext>
            </a:extLst>
          </p:cNvPr>
          <p:cNvSpPr>
            <a:spLocks noGrp="1"/>
          </p:cNvSpPr>
          <p:nvPr>
            <p:ph type="ctrTitle"/>
          </p:nvPr>
        </p:nvSpPr>
        <p:spPr/>
        <p:txBody>
          <a:bodyPr>
            <a:normAutofit/>
          </a:bodyPr>
          <a:lstStyle/>
          <a:p>
            <a:r>
              <a:rPr lang="zh-CN" altLang="en-US" sz="4000" dirty="0"/>
              <a:t>Annotation of cell subpopulations using </a:t>
            </a:r>
            <a:r>
              <a:rPr lang="en-US" altLang="zh-CN" sz="4000" dirty="0"/>
              <a:t>SingleR</a:t>
            </a:r>
          </a:p>
        </p:txBody>
      </p:sp>
      <p:sp>
        <p:nvSpPr>
          <p:cNvPr id="3" name="副标题 2">
            <a:extLst>
              <a:ext uri="{FF2B5EF4-FFF2-40B4-BE49-F238E27FC236}">
                <a16:creationId xmlns:a16="http://schemas.microsoft.com/office/drawing/2014/main" id="{01323149-5724-EDB2-9A8B-B96A5C769BCF}"/>
              </a:ext>
            </a:extLst>
          </p:cNvPr>
          <p:cNvSpPr>
            <a:spLocks noGrp="1"/>
          </p:cNvSpPr>
          <p:nvPr>
            <p:ph type="subTitle" idx="1"/>
          </p:nvPr>
        </p:nvSpPr>
        <p:spPr/>
        <p:txBody>
          <a:bodyPr/>
          <a:lstStyle/>
          <a:p>
            <a:r>
              <a:rPr lang="zh-CN" altLang="en-US" dirty="0"/>
              <a:t>Practices</a:t>
            </a:r>
          </a:p>
        </p:txBody>
      </p:sp>
    </p:spTree>
    <p:extLst>
      <p:ext uri="{BB962C8B-B14F-4D97-AF65-F5344CB8AC3E}">
        <p14:creationId xmlns:p14="http://schemas.microsoft.com/office/powerpoint/2010/main" val="8758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D7499-D536-EFFA-938E-045CBDA53CDC}"/>
              </a:ext>
            </a:extLst>
          </p:cNvPr>
          <p:cNvSpPr>
            <a:spLocks noGrp="1"/>
          </p:cNvSpPr>
          <p:nvPr>
            <p:ph type="title"/>
          </p:nvPr>
        </p:nvSpPr>
        <p:spPr>
          <a:xfrm>
            <a:off x="998881" y="202565"/>
            <a:ext cx="10194235" cy="855799"/>
          </a:xfrm>
        </p:spPr>
        <p:txBody>
          <a:bodyPr>
            <a:normAutofit/>
          </a:bodyPr>
          <a:lstStyle/>
          <a:p>
            <a:r>
              <a:rPr lang="en-US" altLang="zh-CN" sz="3600" dirty="0"/>
              <a:t>1. </a:t>
            </a:r>
            <a:r>
              <a:rPr lang="zh-CN" altLang="en-US" sz="3600" dirty="0"/>
              <a:t>Introduction to Cell Annotation</a:t>
            </a:r>
          </a:p>
        </p:txBody>
      </p:sp>
      <p:sp>
        <p:nvSpPr>
          <p:cNvPr id="3" name="内容占位符 2">
            <a:extLst>
              <a:ext uri="{FF2B5EF4-FFF2-40B4-BE49-F238E27FC236}">
                <a16:creationId xmlns:a16="http://schemas.microsoft.com/office/drawing/2014/main" id="{D36E2E9D-6E73-D10F-52D7-2CD8CEFE9560}"/>
              </a:ext>
            </a:extLst>
          </p:cNvPr>
          <p:cNvSpPr>
            <a:spLocks noGrp="1"/>
          </p:cNvSpPr>
          <p:nvPr>
            <p:ph idx="1"/>
          </p:nvPr>
        </p:nvSpPr>
        <p:spPr>
          <a:xfrm>
            <a:off x="838199" y="1220923"/>
            <a:ext cx="10515600" cy="5190037"/>
          </a:xfrm>
        </p:spPr>
        <p:txBody>
          <a:bodyPr>
            <a:noAutofit/>
          </a:bodyPr>
          <a:lstStyle/>
          <a:p>
            <a:pPr>
              <a:lnSpc>
                <a:spcPct val="120000"/>
              </a:lnSpc>
            </a:pPr>
            <a:r>
              <a:rPr lang="zh-CN" altLang="en-US" sz="1600" b="0" i="0" dirty="0">
                <a:solidFill>
                  <a:srgbClr val="333333"/>
                </a:solidFill>
                <a:effectLst/>
                <a:latin typeface="pingfang SC"/>
              </a:rPr>
              <a:t>Cell </a:t>
            </a:r>
            <a:r>
              <a:rPr lang="en-US" altLang="zh-CN" sz="1600" dirty="0">
                <a:solidFill>
                  <a:srgbClr val="333333"/>
                </a:solidFill>
                <a:latin typeface="pingfang SC"/>
              </a:rPr>
              <a:t>type</a:t>
            </a:r>
            <a:r>
              <a:rPr lang="zh-CN" altLang="en-US" sz="1600" dirty="0">
                <a:solidFill>
                  <a:srgbClr val="333333"/>
                </a:solidFill>
                <a:latin typeface="pingfang SC"/>
              </a:rPr>
              <a:t> </a:t>
            </a:r>
            <a:r>
              <a:rPr lang="zh-CN" altLang="en-US" sz="1600" b="0" i="0" dirty="0">
                <a:solidFill>
                  <a:srgbClr val="333333"/>
                </a:solidFill>
                <a:effectLst/>
                <a:latin typeface="pingfang SC"/>
              </a:rPr>
              <a:t>annotation is an important </a:t>
            </a:r>
            <a:r>
              <a:rPr lang="en-US" altLang="zh-CN" sz="1600" dirty="0">
                <a:solidFill>
                  <a:srgbClr val="333333"/>
                </a:solidFill>
                <a:latin typeface="pingfang SC"/>
              </a:rPr>
              <a:t>task</a:t>
            </a:r>
            <a:r>
              <a:rPr lang="zh-CN" altLang="en-US" sz="1600" dirty="0">
                <a:solidFill>
                  <a:srgbClr val="333333"/>
                </a:solidFill>
                <a:latin typeface="pingfang SC"/>
              </a:rPr>
              <a:t> </a:t>
            </a:r>
            <a:r>
              <a:rPr lang="en-US" altLang="zh-CN" sz="1600" dirty="0">
                <a:solidFill>
                  <a:srgbClr val="333333"/>
                </a:solidFill>
                <a:latin typeface="pingfang SC"/>
              </a:rPr>
              <a:t>for </a:t>
            </a:r>
            <a:r>
              <a:rPr lang="zh-CN" altLang="en-US" sz="1600" b="0" i="0" dirty="0">
                <a:solidFill>
                  <a:srgbClr val="333333"/>
                </a:solidFill>
                <a:effectLst/>
                <a:latin typeface="pingfang SC"/>
              </a:rPr>
              <a:t>single-cell </a:t>
            </a:r>
            <a:r>
              <a:rPr lang="en-US" altLang="zh-CN" sz="1600" b="0" i="0" dirty="0">
                <a:solidFill>
                  <a:srgbClr val="333333"/>
                </a:solidFill>
                <a:effectLst/>
                <a:latin typeface="pingfang SC"/>
              </a:rPr>
              <a:t>study</a:t>
            </a:r>
            <a:r>
              <a:rPr lang="zh-CN" altLang="en-US" sz="1600" b="0" i="0" dirty="0">
                <a:solidFill>
                  <a:srgbClr val="333333"/>
                </a:solidFill>
                <a:effectLst/>
                <a:latin typeface="pingfang SC"/>
              </a:rPr>
              <a:t>, and in the </a:t>
            </a:r>
            <a:r>
              <a:rPr lang="zh-CN" altLang="en-US" sz="1600" dirty="0">
                <a:solidFill>
                  <a:srgbClr val="333333"/>
                </a:solidFill>
                <a:latin typeface="pingfang SC"/>
              </a:rPr>
              <a:t>aforementioned process, we have obtained </a:t>
            </a:r>
            <a:r>
              <a:rPr lang="en-US" altLang="zh-CN" sz="1600" dirty="0">
                <a:solidFill>
                  <a:srgbClr val="333333"/>
                </a:solidFill>
                <a:latin typeface="pingfang SC"/>
              </a:rPr>
              <a:t>marker </a:t>
            </a:r>
            <a:r>
              <a:rPr lang="zh-CN" altLang="en-US" sz="1600" dirty="0">
                <a:solidFill>
                  <a:srgbClr val="333333"/>
                </a:solidFill>
                <a:latin typeface="pingfang SC"/>
              </a:rPr>
              <a:t>genes for each subpopulation and can annotate cell </a:t>
            </a:r>
            <a:r>
              <a:rPr lang="en-US" altLang="zh-CN" sz="1600" dirty="0">
                <a:solidFill>
                  <a:srgbClr val="333333"/>
                </a:solidFill>
                <a:latin typeface="pingfang SC"/>
              </a:rPr>
              <a:t>types </a:t>
            </a:r>
            <a:r>
              <a:rPr lang="zh-CN" altLang="en-US" sz="1600" dirty="0">
                <a:solidFill>
                  <a:srgbClr val="333333"/>
                </a:solidFill>
                <a:latin typeface="pingfang SC"/>
              </a:rPr>
              <a:t>according to the biological functions or pathways in which these </a:t>
            </a:r>
            <a:r>
              <a:rPr lang="en-US" altLang="zh-CN" sz="1600" dirty="0">
                <a:solidFill>
                  <a:srgbClr val="333333"/>
                </a:solidFill>
                <a:latin typeface="pingfang SC"/>
              </a:rPr>
              <a:t>marker </a:t>
            </a:r>
            <a:r>
              <a:rPr lang="zh-CN" altLang="en-US" sz="1600" dirty="0">
                <a:solidFill>
                  <a:srgbClr val="333333"/>
                </a:solidFill>
                <a:latin typeface="pingfang SC"/>
              </a:rPr>
              <a:t>genes are involved.</a:t>
            </a:r>
            <a:r>
              <a:rPr lang="zh-CN" altLang="en-US" sz="1600" b="0" i="0" dirty="0">
                <a:solidFill>
                  <a:srgbClr val="333333"/>
                </a:solidFill>
                <a:effectLst/>
                <a:latin typeface="pingfang SC"/>
              </a:rPr>
              <a:t> It is roughly divided into manual annotation and software annotation.</a:t>
            </a:r>
            <a:endParaRPr lang="en-US" altLang="zh-CN" sz="1600" b="0" i="0" dirty="0">
              <a:solidFill>
                <a:srgbClr val="333333"/>
              </a:solidFill>
              <a:effectLst/>
              <a:latin typeface="pingfang SC"/>
            </a:endParaRPr>
          </a:p>
          <a:p>
            <a:pPr>
              <a:lnSpc>
                <a:spcPct val="120000"/>
              </a:lnSpc>
            </a:pPr>
            <a:r>
              <a:rPr lang="zh-CN" altLang="en-US" sz="1600" b="1" dirty="0"/>
              <a:t>Manual annotation</a:t>
            </a:r>
            <a:r>
              <a:rPr lang="zh-CN" altLang="en-US" sz="1600" dirty="0"/>
              <a:t>: with the help of a literature</a:t>
            </a:r>
            <a:r>
              <a:rPr lang="en-US" altLang="zh-CN" sz="1600" dirty="0"/>
              <a:t>s</a:t>
            </a:r>
            <a:r>
              <a:rPr lang="zh-CN" altLang="en-US" sz="1600" dirty="0"/>
              <a:t> or in combination with commonly used databases</a:t>
            </a:r>
            <a:endParaRPr lang="en-US" altLang="zh-CN" sz="1600" dirty="0"/>
          </a:p>
          <a:p>
            <a:pPr lvl="1">
              <a:lnSpc>
                <a:spcPct val="120000"/>
              </a:lnSpc>
            </a:pPr>
            <a:r>
              <a:rPr lang="en-US" altLang="zh-CN" sz="1400" dirty="0" err="1"/>
              <a:t>cellMarker </a:t>
            </a:r>
            <a:r>
              <a:rPr lang="zh-CN" altLang="en-US" sz="1400" dirty="0"/>
              <a:t>(http://biocc.hrbmu.edu.cn/CellMarker/)</a:t>
            </a:r>
          </a:p>
          <a:p>
            <a:pPr lvl="1">
              <a:lnSpc>
                <a:spcPct val="120000"/>
              </a:lnSpc>
            </a:pPr>
            <a:r>
              <a:rPr lang="en-US" altLang="zh-CN" sz="1400" dirty="0" err="1"/>
              <a:t>PanglaoDB </a:t>
            </a:r>
            <a:r>
              <a:rPr lang="zh-CN" altLang="en-US" sz="1400" dirty="0"/>
              <a:t>(https://panglaodb.se/)</a:t>
            </a:r>
          </a:p>
          <a:p>
            <a:pPr lvl="1">
              <a:lnSpc>
                <a:spcPct val="120000"/>
              </a:lnSpc>
            </a:pPr>
            <a:r>
              <a:rPr lang="en-US" altLang="zh-CN" sz="1400" dirty="0" err="1"/>
              <a:t>CancerSEA </a:t>
            </a:r>
            <a:r>
              <a:rPr lang="zh-CN" altLang="en-US" sz="1400" dirty="0"/>
              <a:t>(http://biocc.hrbmu.edu.cn/CancerSEA/)</a:t>
            </a:r>
            <a:endParaRPr lang="en-US" altLang="zh-CN" sz="1400" dirty="0"/>
          </a:p>
          <a:p>
            <a:pPr>
              <a:lnSpc>
                <a:spcPct val="120000"/>
              </a:lnSpc>
            </a:pPr>
            <a:r>
              <a:rPr lang="zh-CN" altLang="en-US" sz="1600" b="1" dirty="0"/>
              <a:t>Software annotation</a:t>
            </a:r>
            <a:r>
              <a:rPr lang="zh-CN" altLang="en-US" sz="1600" dirty="0"/>
              <a:t>: usually implemented with the help of some existing tools, such as </a:t>
            </a:r>
            <a:r>
              <a:rPr lang="en-US" altLang="zh-CN" sz="1600" dirty="0"/>
              <a:t>SingleR</a:t>
            </a:r>
            <a:r>
              <a:rPr lang="zh-CN" altLang="en-US" sz="1600" dirty="0"/>
              <a:t>, etc. The advantage is that it can be automated, but the accuracy may not always be good and often requires manua</a:t>
            </a:r>
            <a:r>
              <a:rPr lang="en-US" altLang="zh-CN" sz="1600" dirty="0" err="1"/>
              <a:t>lly</a:t>
            </a:r>
            <a:r>
              <a:rPr lang="zh-CN" altLang="en-US" sz="1600" dirty="0"/>
              <a:t> checking the results.</a:t>
            </a:r>
            <a:endParaRPr lang="en-US" altLang="zh-CN" sz="1600" dirty="0"/>
          </a:p>
          <a:p>
            <a:pPr lvl="1">
              <a:lnSpc>
                <a:spcPct val="120000"/>
              </a:lnSpc>
            </a:pPr>
            <a:r>
              <a:rPr lang="en-US" altLang="zh-CN" sz="1400" dirty="0">
                <a:hlinkClick r:id="rId3"/>
              </a:rPr>
              <a:t>SingleR</a:t>
            </a:r>
            <a:r>
              <a:rPr lang="en-US" altLang="zh-CN" sz="1400" dirty="0"/>
              <a:t> </a:t>
            </a:r>
            <a:r>
              <a:rPr lang="zh-CN" altLang="en-US" sz="1400" dirty="0"/>
              <a:t>is a stand-alone single cell annotation tool, independent of </a:t>
            </a:r>
            <a:r>
              <a:rPr lang="en-US" altLang="zh-CN" sz="1400" dirty="0" err="1"/>
              <a:t>scRNA</a:t>
            </a:r>
            <a:r>
              <a:rPr lang="en-US" altLang="zh-CN" sz="1400" dirty="0"/>
              <a:t> </a:t>
            </a:r>
            <a:r>
              <a:rPr lang="zh-CN" altLang="en-US" sz="1400" dirty="0"/>
              <a:t>analysis </a:t>
            </a:r>
            <a:r>
              <a:rPr lang="en-US" altLang="zh-CN" sz="1400" dirty="0"/>
              <a:t>pipelines</a:t>
            </a:r>
            <a:r>
              <a:rPr lang="zh-CN" altLang="en-US" sz="1400" dirty="0"/>
              <a:t> (can be </a:t>
            </a:r>
            <a:r>
              <a:rPr lang="en-US" altLang="zh-CN" sz="1400" dirty="0"/>
              <a:t>integrated</a:t>
            </a:r>
            <a:r>
              <a:rPr lang="zh-CN" altLang="en-US" sz="1400" dirty="0"/>
              <a:t> with </a:t>
            </a:r>
            <a:r>
              <a:rPr lang="en-US" altLang="zh-CN" sz="1400" dirty="0"/>
              <a:t>Seurat</a:t>
            </a:r>
            <a:r>
              <a:rPr lang="zh-CN" altLang="en-US" sz="1400" dirty="0"/>
              <a:t>, </a:t>
            </a:r>
            <a:r>
              <a:rPr lang="en-US" altLang="zh-CN" sz="1400" dirty="0"/>
              <a:t>SCE</a:t>
            </a:r>
            <a:r>
              <a:rPr lang="zh-CN" altLang="en-US" sz="1400" dirty="0"/>
              <a:t>, etc.).</a:t>
            </a:r>
            <a:endParaRPr lang="en-US" altLang="zh-CN" sz="1400" dirty="0"/>
          </a:p>
          <a:p>
            <a:pPr>
              <a:lnSpc>
                <a:spcPct val="120000"/>
              </a:lnSpc>
            </a:pPr>
            <a:r>
              <a:rPr lang="zh-CN" altLang="en-US" sz="1600" dirty="0"/>
              <a:t>The reference dataset obtained from the </a:t>
            </a:r>
            <a:r>
              <a:rPr lang="en-US" altLang="zh-CN" sz="1600" dirty="0"/>
              <a:t>celldex </a:t>
            </a:r>
            <a:r>
              <a:rPr lang="zh-CN" altLang="en-US" sz="1600" dirty="0"/>
              <a:t>package has two cell type annotations, defined as </a:t>
            </a:r>
            <a:r>
              <a:rPr lang="en-US" altLang="zh-CN" sz="1600" dirty="0" err="1"/>
              <a:t>label.main </a:t>
            </a:r>
            <a:r>
              <a:rPr lang="zh-CN" altLang="en-US" sz="1600" dirty="0"/>
              <a:t>and </a:t>
            </a:r>
            <a:r>
              <a:rPr lang="en-US" altLang="zh-CN" sz="1600" dirty="0" err="1"/>
              <a:t>label.fine</a:t>
            </a:r>
            <a:r>
              <a:rPr lang="zh-CN" altLang="en-US" sz="1600" dirty="0"/>
              <a:t>.</a:t>
            </a:r>
          </a:p>
        </p:txBody>
      </p:sp>
    </p:spTree>
    <p:extLst>
      <p:ext uri="{BB962C8B-B14F-4D97-AF65-F5344CB8AC3E}">
        <p14:creationId xmlns:p14="http://schemas.microsoft.com/office/powerpoint/2010/main" val="338875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D7499-D536-EFFA-938E-045CBDA53CDC}"/>
              </a:ext>
            </a:extLst>
          </p:cNvPr>
          <p:cNvSpPr>
            <a:spLocks noGrp="1"/>
          </p:cNvSpPr>
          <p:nvPr>
            <p:ph type="title"/>
          </p:nvPr>
        </p:nvSpPr>
        <p:spPr>
          <a:xfrm>
            <a:off x="998881" y="287537"/>
            <a:ext cx="10194235" cy="855799"/>
          </a:xfrm>
        </p:spPr>
        <p:txBody>
          <a:bodyPr>
            <a:normAutofit/>
          </a:bodyPr>
          <a:lstStyle/>
          <a:p>
            <a:r>
              <a:rPr lang="en-US" altLang="zh-CN" sz="3600" dirty="0"/>
              <a:t>2. Introduction to SingleR</a:t>
            </a:r>
            <a:endParaRPr lang="zh-CN" altLang="en-US" sz="3600" dirty="0"/>
          </a:p>
        </p:txBody>
      </p:sp>
      <p:sp>
        <p:nvSpPr>
          <p:cNvPr id="3" name="内容占位符 2">
            <a:extLst>
              <a:ext uri="{FF2B5EF4-FFF2-40B4-BE49-F238E27FC236}">
                <a16:creationId xmlns:a16="http://schemas.microsoft.com/office/drawing/2014/main" id="{D36E2E9D-6E73-D10F-52D7-2CD8CEFE9560}"/>
              </a:ext>
            </a:extLst>
          </p:cNvPr>
          <p:cNvSpPr>
            <a:spLocks noGrp="1"/>
          </p:cNvSpPr>
          <p:nvPr>
            <p:ph idx="1"/>
          </p:nvPr>
        </p:nvSpPr>
        <p:spPr>
          <a:xfrm>
            <a:off x="838199" y="1220924"/>
            <a:ext cx="10515600" cy="2660196"/>
          </a:xfrm>
        </p:spPr>
        <p:txBody>
          <a:bodyPr>
            <a:normAutofit fontScale="92500"/>
          </a:bodyPr>
          <a:lstStyle/>
          <a:p>
            <a:pPr>
              <a:lnSpc>
                <a:spcPct val="120000"/>
              </a:lnSpc>
              <a:buFont typeface="Wingdings" panose="05000000000000000000" pitchFamily="2" charset="2"/>
              <a:buChar char="ü"/>
            </a:pPr>
            <a:r>
              <a:rPr lang="zh-CN" altLang="en-US" sz="2000" dirty="0"/>
              <a:t>The </a:t>
            </a:r>
            <a:r>
              <a:rPr lang="en-US" altLang="zh-CN" sz="2000" dirty="0"/>
              <a:t>Bioconductor </a:t>
            </a:r>
            <a:r>
              <a:rPr lang="zh-CN" altLang="en-US" sz="2000" dirty="0"/>
              <a:t>package </a:t>
            </a:r>
            <a:r>
              <a:rPr lang="en-US" altLang="zh-CN" sz="2000" dirty="0"/>
              <a:t>‘SingleR’ </a:t>
            </a:r>
            <a:r>
              <a:rPr lang="zh-CN" altLang="en-US" sz="2000" dirty="0"/>
              <a:t>implements an automated annotation method for single-cell </a:t>
            </a:r>
            <a:r>
              <a:rPr lang="en-US" altLang="zh-CN" sz="2000" dirty="0"/>
              <a:t>RNA </a:t>
            </a:r>
            <a:r>
              <a:rPr lang="zh-CN" altLang="en-US" sz="2000" dirty="0"/>
              <a:t>sequencing (</a:t>
            </a:r>
            <a:r>
              <a:rPr lang="en-US" altLang="zh-CN" sz="2000" dirty="0"/>
              <a:t>scRNA-seq</a:t>
            </a:r>
            <a:r>
              <a:rPr lang="zh-CN" altLang="en-US" sz="2000" dirty="0"/>
              <a:t>) data (</a:t>
            </a:r>
            <a:r>
              <a:rPr lang="en-US" altLang="zh-CN" sz="2000" dirty="0"/>
              <a:t>Aran </a:t>
            </a:r>
            <a:r>
              <a:rPr lang="zh-CN" altLang="en-US" sz="2000" dirty="0"/>
              <a:t>et al., </a:t>
            </a:r>
            <a:r>
              <a:rPr lang="en-US" altLang="zh-CN" sz="2000" dirty="0"/>
              <a:t>2019</a:t>
            </a:r>
            <a:r>
              <a:rPr lang="zh-CN" altLang="en-US" sz="2000" dirty="0"/>
              <a:t>). Given a reference dataset of known labels (individual cells or </a:t>
            </a:r>
            <a:r>
              <a:rPr lang="en-US" altLang="zh-CN" sz="2000" dirty="0"/>
              <a:t>bulk RNA</a:t>
            </a:r>
            <a:r>
              <a:rPr lang="zh-CN" altLang="en-US" sz="2000" dirty="0"/>
              <a:t>), it can assign these labels to new cells from the test dataset based on expression profile similarity.</a:t>
            </a:r>
            <a:endParaRPr lang="en-US" altLang="zh-CN" sz="2000" dirty="0"/>
          </a:p>
          <a:p>
            <a:pPr>
              <a:lnSpc>
                <a:spcPct val="120000"/>
              </a:lnSpc>
              <a:buFont typeface="Wingdings" panose="05000000000000000000" pitchFamily="2" charset="2"/>
              <a:buChar char="ü"/>
            </a:pPr>
            <a:r>
              <a:rPr lang="zh-CN" altLang="en-US" sz="2000" dirty="0"/>
              <a:t>The most common application of </a:t>
            </a:r>
            <a:r>
              <a:rPr lang="en-US" altLang="zh-CN" sz="2000" dirty="0"/>
              <a:t>SingleR </a:t>
            </a:r>
            <a:r>
              <a:rPr lang="zh-CN" altLang="en-US" sz="2000" dirty="0"/>
              <a:t>is to predict cell types (or "states" or "species") in a new dataset</a:t>
            </a:r>
            <a:r>
              <a:rPr lang="en-US" altLang="zh-CN" sz="2000" dirty="0"/>
              <a:t>.</a:t>
            </a:r>
            <a:r>
              <a:rPr lang="zh-CN" altLang="en-US" sz="2000" dirty="0"/>
              <a:t> </a:t>
            </a:r>
            <a:r>
              <a:rPr lang="en-US" altLang="zh-CN" sz="2000" dirty="0"/>
              <a:t>I</a:t>
            </a:r>
            <a:r>
              <a:rPr lang="zh-CN" altLang="en-US" sz="2000" dirty="0"/>
              <a:t>n </a:t>
            </a:r>
            <a:r>
              <a:rPr lang="en-US" altLang="zh-CN" sz="2000" dirty="0"/>
              <a:t>this case, </a:t>
            </a:r>
            <a:r>
              <a:rPr lang="zh-CN" altLang="en-US" sz="2000" dirty="0"/>
              <a:t>manually interpreting </a:t>
            </a:r>
            <a:r>
              <a:rPr lang="en-US" altLang="zh-CN" sz="2000" dirty="0"/>
              <a:t>cell clusters</a:t>
            </a:r>
            <a:r>
              <a:rPr lang="zh-CN" altLang="en-US" sz="2000" dirty="0"/>
              <a:t> and defining marker genes only needs to be done once for the reference dataset, and can be transferred to the new dataset</a:t>
            </a:r>
            <a:r>
              <a:rPr lang="en-US" altLang="zh-CN" sz="2000" dirty="0"/>
              <a:t> automatically. </a:t>
            </a:r>
          </a:p>
        </p:txBody>
      </p:sp>
    </p:spTree>
    <p:extLst>
      <p:ext uri="{BB962C8B-B14F-4D97-AF65-F5344CB8AC3E}">
        <p14:creationId xmlns:p14="http://schemas.microsoft.com/office/powerpoint/2010/main" val="326020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8ABCF10-FF05-481C-A435-52BE8E19C2B0}"/>
              </a:ext>
            </a:extLst>
          </p:cNvPr>
          <p:cNvSpPr>
            <a:spLocks noGrp="1"/>
          </p:cNvSpPr>
          <p:nvPr>
            <p:ph idx="1"/>
          </p:nvPr>
        </p:nvSpPr>
        <p:spPr>
          <a:xfrm>
            <a:off x="838200" y="1346479"/>
            <a:ext cx="10515600" cy="4830484"/>
          </a:xfrm>
        </p:spPr>
        <p:txBody>
          <a:bodyPr>
            <a:normAutofit lnSpcReduction="10000"/>
          </a:bodyPr>
          <a:lstStyle/>
          <a:p>
            <a:pPr>
              <a:lnSpc>
                <a:spcPct val="120000"/>
              </a:lnSpc>
            </a:pPr>
            <a:r>
              <a:rPr lang="en-US" altLang="zh-CN" sz="1800" dirty="0"/>
              <a:t>SingleR </a:t>
            </a:r>
            <a:r>
              <a:rPr lang="zh-CN" altLang="en-US" sz="1800" dirty="0"/>
              <a:t>is a variant of nearest neighbor classification, which makes some adjustments to improve the resolution of closely related labels. The basic principle is as follows:</a:t>
            </a:r>
          </a:p>
          <a:p>
            <a:pPr lvl="1">
              <a:lnSpc>
                <a:spcPct val="120000"/>
              </a:lnSpc>
            </a:pPr>
            <a:r>
              <a:rPr lang="zh-CN" altLang="en-US" sz="1600" b="1" dirty="0"/>
              <a:t>Cell type prediction</a:t>
            </a:r>
            <a:r>
              <a:rPr lang="zh-CN" altLang="en-US" sz="1600" dirty="0"/>
              <a:t>: For each cell in the </a:t>
            </a:r>
            <a:r>
              <a:rPr lang="en-US" altLang="zh-CN" sz="1600" dirty="0"/>
              <a:t>scRNA-seq </a:t>
            </a:r>
            <a:r>
              <a:rPr lang="zh-CN" altLang="en-US" sz="1600" dirty="0"/>
              <a:t>dataset, the </a:t>
            </a:r>
            <a:r>
              <a:rPr lang="en-US" altLang="zh-CN" sz="1600" dirty="0"/>
              <a:t>SingleR </a:t>
            </a:r>
            <a:r>
              <a:rPr lang="zh-CN" altLang="en-US" sz="1600" dirty="0"/>
              <a:t>algorithm uses a correlation-based approach to calculate the similarity score between the expression profile of the cell and the reference gene expression profile of the genome. The cell is then assigned to the cell type or cell state with the highest similarity score.</a:t>
            </a:r>
          </a:p>
          <a:p>
            <a:pPr lvl="1">
              <a:lnSpc>
                <a:spcPct val="120000"/>
              </a:lnSpc>
            </a:pPr>
            <a:r>
              <a:rPr lang="zh-CN" altLang="en-US" sz="1600" b="1" dirty="0"/>
              <a:t>Estimation of statistical significance:</a:t>
            </a:r>
            <a:r>
              <a:rPr lang="zh-CN" altLang="en-US" sz="1600" dirty="0"/>
              <a:t> The calculated similarity scores are compared to scores obtained from a random arrangement of cell labels to estimate the statistical significance of cell type predictions. This was done to determine if the observed similarity scores were significantly different from what would be expected by chance.</a:t>
            </a:r>
          </a:p>
          <a:p>
            <a:pPr lvl="1">
              <a:lnSpc>
                <a:spcPct val="120000"/>
              </a:lnSpc>
            </a:pPr>
            <a:r>
              <a:rPr lang="zh-CN" altLang="en-US" sz="1600" b="1" dirty="0"/>
              <a:t>Single cell identification</a:t>
            </a:r>
            <a:r>
              <a:rPr lang="zh-CN" altLang="en-US" sz="1600" dirty="0"/>
              <a:t>: Finally, the calculated similarity scores and their statistical significance are used to identify the cell type or cell state of each cell in the </a:t>
            </a:r>
            <a:r>
              <a:rPr lang="en-US" altLang="zh-CN" sz="1600" dirty="0"/>
              <a:t>scRNA-seq </a:t>
            </a:r>
            <a:r>
              <a:rPr lang="zh-CN" altLang="en-US" sz="1600" dirty="0"/>
              <a:t>dataset.</a:t>
            </a:r>
            <a:endParaRPr lang="en-US" altLang="zh-CN" sz="1600" dirty="0"/>
          </a:p>
          <a:p>
            <a:pPr>
              <a:lnSpc>
                <a:spcPct val="120000"/>
              </a:lnSpc>
            </a:pPr>
            <a:r>
              <a:rPr lang="zh-CN" altLang="en-US" sz="1800" b="1" dirty="0"/>
              <a:t>Reference cell types</a:t>
            </a:r>
            <a:r>
              <a:rPr lang="zh-CN" altLang="en-US" sz="1800" dirty="0"/>
              <a:t>: are predefined </a:t>
            </a:r>
            <a:r>
              <a:rPr lang="en-US" altLang="zh-CN" sz="1800" dirty="0"/>
              <a:t>databases </a:t>
            </a:r>
            <a:r>
              <a:rPr lang="zh-CN" altLang="en-US" sz="1800" dirty="0"/>
              <a:t>that hold specific cell types or cell states. These gene sets are obtained from external sources or created based on prior knowledge. The annotated information provided by the </a:t>
            </a:r>
            <a:r>
              <a:rPr lang="en-US" altLang="zh-CN" sz="1800" dirty="0"/>
              <a:t>celldex package is </a:t>
            </a:r>
            <a:r>
              <a:rPr lang="zh-CN" altLang="en-US" sz="1800" dirty="0"/>
              <a:t>used here.</a:t>
            </a:r>
          </a:p>
        </p:txBody>
      </p:sp>
      <p:sp>
        <p:nvSpPr>
          <p:cNvPr id="3" name="标题 2">
            <a:extLst>
              <a:ext uri="{FF2B5EF4-FFF2-40B4-BE49-F238E27FC236}">
                <a16:creationId xmlns:a16="http://schemas.microsoft.com/office/drawing/2014/main" id="{8BB8AF53-618C-334E-4733-D771657C5B72}"/>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5219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27691E-36C5-4E30-EEFD-66253BADED93}"/>
              </a:ext>
            </a:extLst>
          </p:cNvPr>
          <p:cNvSpPr>
            <a:spLocks noGrp="1"/>
          </p:cNvSpPr>
          <p:nvPr>
            <p:ph idx="1"/>
          </p:nvPr>
        </p:nvSpPr>
        <p:spPr>
          <a:xfrm>
            <a:off x="838200" y="1229360"/>
            <a:ext cx="10515600" cy="478860"/>
          </a:xfrm>
        </p:spPr>
        <p:txBody>
          <a:bodyPr>
            <a:normAutofit/>
          </a:bodyPr>
          <a:lstStyle/>
          <a:p>
            <a:r>
              <a:rPr lang="en-US" altLang="zh-CN" sz="2400" dirty="0"/>
              <a:t>Example </a:t>
            </a:r>
            <a:r>
              <a:rPr lang="zh-CN" altLang="en-US" sz="2400" dirty="0"/>
              <a:t>Code</a:t>
            </a:r>
          </a:p>
        </p:txBody>
      </p:sp>
      <p:sp>
        <p:nvSpPr>
          <p:cNvPr id="3" name="标题 2">
            <a:extLst>
              <a:ext uri="{FF2B5EF4-FFF2-40B4-BE49-F238E27FC236}">
                <a16:creationId xmlns:a16="http://schemas.microsoft.com/office/drawing/2014/main" id="{B3892F73-436D-C314-FE57-F6DB0FD04B48}"/>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74B4AD12-E8A9-4F65-8E71-F83C771DE773}"/>
              </a:ext>
            </a:extLst>
          </p:cNvPr>
          <p:cNvPicPr>
            <a:picLocks noChangeAspect="1"/>
          </p:cNvPicPr>
          <p:nvPr/>
        </p:nvPicPr>
        <p:blipFill>
          <a:blip r:embed="rId3"/>
          <a:stretch>
            <a:fillRect/>
          </a:stretch>
        </p:blipFill>
        <p:spPr>
          <a:xfrm>
            <a:off x="1062037" y="1812523"/>
            <a:ext cx="10067925" cy="4619625"/>
          </a:xfrm>
          <a:prstGeom prst="rect">
            <a:avLst/>
          </a:prstGeom>
        </p:spPr>
      </p:pic>
    </p:spTree>
    <p:extLst>
      <p:ext uri="{BB962C8B-B14F-4D97-AF65-F5344CB8AC3E}">
        <p14:creationId xmlns:p14="http://schemas.microsoft.com/office/powerpoint/2010/main" val="39509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99A87B-A60D-AFD4-BB36-90CFDCFDFCEB}"/>
              </a:ext>
            </a:extLst>
          </p:cNvPr>
          <p:cNvSpPr>
            <a:spLocks noGrp="1"/>
          </p:cNvSpPr>
          <p:nvPr>
            <p:ph idx="1"/>
          </p:nvPr>
        </p:nvSpPr>
        <p:spPr>
          <a:xfrm>
            <a:off x="838200" y="1266092"/>
            <a:ext cx="10515600" cy="4779107"/>
          </a:xfrm>
        </p:spPr>
        <p:txBody>
          <a:bodyPr>
            <a:normAutofit fontScale="62500" lnSpcReduction="20000"/>
          </a:bodyPr>
          <a:lstStyle/>
          <a:p>
            <a:pPr>
              <a:lnSpc>
                <a:spcPct val="140000"/>
              </a:lnSpc>
            </a:pPr>
            <a:r>
              <a:rPr lang="en-US" altLang="zh-CN" dirty="0"/>
              <a:t>The </a:t>
            </a:r>
            <a:r>
              <a:rPr lang="en-US" altLang="zh-CN" dirty="0">
                <a:hlinkClick r:id="rId2"/>
              </a:rPr>
              <a:t>celldex</a:t>
            </a:r>
            <a:r>
              <a:rPr lang="en-US" altLang="zh-CN" dirty="0"/>
              <a:t> package provides convenient access to several cell type reference datasets. Most of these references are derived from bulk RNA-seq or microarray data of cell populations that (hopefully) consist of a pure cell type after sorting and/or culturing. The aim is to provide a common resource for further analysis like cell type annotation of single cell expression data or deconvolution of cell type proportions in bulk expression datasets.</a:t>
            </a:r>
          </a:p>
          <a:p>
            <a:pPr>
              <a:lnSpc>
                <a:spcPct val="140000"/>
              </a:lnSpc>
            </a:pPr>
            <a:r>
              <a:rPr lang="zh-CN" altLang="en-US" sz="2900" dirty="0"/>
              <a:t>Each reference data set has three columns:</a:t>
            </a:r>
            <a:endParaRPr lang="en-US" altLang="zh-CN" sz="2900" dirty="0"/>
          </a:p>
          <a:p>
            <a:pPr marL="685800" lvl="2">
              <a:lnSpc>
                <a:spcPct val="140000"/>
              </a:lnSpc>
              <a:spcBef>
                <a:spcPts val="1000"/>
              </a:spcBef>
            </a:pPr>
            <a:r>
              <a:rPr lang="en-US" altLang="zh-CN" sz="2600" dirty="0" err="1"/>
              <a:t>label.main</a:t>
            </a:r>
            <a:r>
              <a:rPr lang="zh-CN" altLang="en-US" sz="2600" dirty="0"/>
              <a:t>: provides the main cell types and contains only a small number of rare cell types that can be annotated quickly but at a lower resolution.</a:t>
            </a:r>
            <a:endParaRPr lang="en-US" altLang="zh-CN" sz="2600" dirty="0"/>
          </a:p>
          <a:p>
            <a:pPr marL="685800" lvl="2">
              <a:lnSpc>
                <a:spcPct val="140000"/>
              </a:lnSpc>
              <a:spcBef>
                <a:spcPts val="1000"/>
              </a:spcBef>
            </a:pPr>
            <a:r>
              <a:rPr lang="en-US" altLang="zh-CN" sz="2600" dirty="0" err="1"/>
              <a:t>label.fine</a:t>
            </a:r>
            <a:r>
              <a:rPr lang="zh-CN" altLang="en-US" sz="2600" dirty="0"/>
              <a:t>: provides more detailed cell categories by subtype or state, contains more unique cell types, slower annotation, but higher resolution.</a:t>
            </a:r>
            <a:endParaRPr lang="en-US" altLang="zh-CN" sz="2600" dirty="0"/>
          </a:p>
          <a:p>
            <a:pPr marL="685800" lvl="2">
              <a:lnSpc>
                <a:spcPct val="140000"/>
              </a:lnSpc>
              <a:spcBef>
                <a:spcPts val="1000"/>
              </a:spcBef>
            </a:pPr>
            <a:r>
              <a:rPr lang="en-US" altLang="zh-CN" sz="2600" dirty="0" err="1"/>
              <a:t>label.ont</a:t>
            </a:r>
            <a:r>
              <a:rPr lang="zh-CN" altLang="en-US" sz="2600" dirty="0"/>
              <a:t>: meticulous annotation compared to the standard vocabulary of </a:t>
            </a:r>
            <a:r>
              <a:rPr lang="en-US" altLang="zh-CN" sz="2600" dirty="0"/>
              <a:t>cell ontology allows for </a:t>
            </a:r>
            <a:r>
              <a:rPr lang="zh-CN" altLang="en-US" sz="2600" dirty="0"/>
              <a:t>consistent cell type labeling across different reference sets and dynamic adjustment of resolution.</a:t>
            </a:r>
            <a:endParaRPr lang="en-US" altLang="zh-CN" sz="2600" dirty="0"/>
          </a:p>
          <a:p>
            <a:pPr>
              <a:lnSpc>
                <a:spcPct val="140000"/>
              </a:lnSpc>
            </a:pPr>
            <a:r>
              <a:rPr lang="zh-CN" altLang="en-US" sz="2900" b="1" dirty="0"/>
              <a:t>View more information: </a:t>
            </a:r>
            <a:r>
              <a:rPr lang="en-US" altLang="zh-CN" sz="2900" dirty="0"/>
              <a:t>?</a:t>
            </a:r>
            <a:r>
              <a:rPr lang="en-US" altLang="zh-CN" sz="2900" dirty="0" err="1"/>
              <a:t>ImmGenData</a:t>
            </a:r>
            <a:endParaRPr lang="en-US" altLang="zh-CN" sz="2900" dirty="0"/>
          </a:p>
        </p:txBody>
      </p:sp>
      <p:sp>
        <p:nvSpPr>
          <p:cNvPr id="3" name="标题 2">
            <a:extLst>
              <a:ext uri="{FF2B5EF4-FFF2-40B4-BE49-F238E27FC236}">
                <a16:creationId xmlns:a16="http://schemas.microsoft.com/office/drawing/2014/main" id="{B04D981C-F81C-CC58-E993-5F4A0EE2084F}"/>
              </a:ext>
            </a:extLst>
          </p:cNvPr>
          <p:cNvSpPr>
            <a:spLocks noGrp="1"/>
          </p:cNvSpPr>
          <p:nvPr>
            <p:ph type="title"/>
          </p:nvPr>
        </p:nvSpPr>
        <p:spPr/>
        <p:txBody>
          <a:bodyPr>
            <a:normAutofit/>
          </a:bodyPr>
          <a:lstStyle/>
          <a:p>
            <a:r>
              <a:rPr lang="en-US" altLang="zh-CN" sz="3600" dirty="0"/>
              <a:t>3. </a:t>
            </a:r>
            <a:r>
              <a:rPr lang="zh-CN" altLang="en-US" sz="3600" dirty="0"/>
              <a:t>Introduction to </a:t>
            </a:r>
            <a:r>
              <a:rPr lang="en-US" altLang="zh-CN" sz="3600" dirty="0"/>
              <a:t>celldex</a:t>
            </a:r>
          </a:p>
        </p:txBody>
      </p:sp>
    </p:spTree>
    <p:extLst>
      <p:ext uri="{BB962C8B-B14F-4D97-AF65-F5344CB8AC3E}">
        <p14:creationId xmlns:p14="http://schemas.microsoft.com/office/powerpoint/2010/main" val="289926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6C28A1-40D0-C9FA-8491-9088BEAA8954}"/>
              </a:ext>
            </a:extLst>
          </p:cNvPr>
          <p:cNvSpPr>
            <a:spLocks noGrp="1"/>
          </p:cNvSpPr>
          <p:nvPr>
            <p:ph idx="1"/>
          </p:nvPr>
        </p:nvSpPr>
        <p:spPr>
          <a:xfrm>
            <a:off x="823965" y="1272015"/>
            <a:ext cx="10199077" cy="5138945"/>
          </a:xfrm>
        </p:spPr>
        <p:txBody>
          <a:bodyPr>
            <a:normAutofit/>
          </a:bodyPr>
          <a:lstStyle/>
          <a:p>
            <a:pPr>
              <a:lnSpc>
                <a:spcPct val="130000"/>
              </a:lnSpc>
            </a:pPr>
            <a:r>
              <a:rPr lang="zh-CN" altLang="en-US" sz="1400" b="1" dirty="0"/>
              <a:t>Human Primary Cell Atlas </a:t>
            </a:r>
            <a:r>
              <a:rPr lang="en-US" altLang="zh-CN" sz="1400" b="1" dirty="0"/>
              <a:t>(HPCA)</a:t>
            </a:r>
          </a:p>
          <a:p>
            <a:pPr lvl="1">
              <a:lnSpc>
                <a:spcPct val="130000"/>
              </a:lnSpc>
            </a:pPr>
            <a:r>
              <a:rPr lang="en-US" altLang="zh-CN" sz="1200" dirty="0"/>
              <a:t>The HPCA </a:t>
            </a:r>
            <a:r>
              <a:rPr lang="zh-CN" altLang="en-US" sz="1200" dirty="0"/>
              <a:t>reference consists of a publicly available microarray dataset derived from human primary cells (</a:t>
            </a:r>
            <a:r>
              <a:rPr lang="en-US" altLang="zh-CN" sz="1200" dirty="0" err="1"/>
              <a:t>Mabbott </a:t>
            </a:r>
            <a:r>
              <a:rPr lang="zh-CN" altLang="en-US" sz="1200" dirty="0"/>
              <a:t>et al., </a:t>
            </a:r>
            <a:r>
              <a:rPr lang="en-US" altLang="zh-CN" sz="1200" dirty="0"/>
              <a:t>2013</a:t>
            </a:r>
            <a:r>
              <a:rPr lang="zh-CN" altLang="en-US" sz="1200" dirty="0"/>
              <a:t>). Most labels refer to blood subpopulations, but cell types from other tissues can also be used.</a:t>
            </a:r>
            <a:endParaRPr lang="en-US" altLang="zh-CN" sz="1200" dirty="0"/>
          </a:p>
          <a:p>
            <a:pPr lvl="1">
              <a:lnSpc>
                <a:spcPct val="130000"/>
              </a:lnSpc>
            </a:pPr>
            <a:r>
              <a:rPr lang="en-US" altLang="zh-CN" sz="1200" dirty="0" err="1"/>
              <a:t>HumanPrimaryCellAtlasData</a:t>
            </a:r>
            <a:r>
              <a:rPr lang="en-US" altLang="zh-CN" sz="1200" dirty="0"/>
              <a:t>()-&gt;ref</a:t>
            </a:r>
          </a:p>
          <a:p>
            <a:pPr lvl="1">
              <a:lnSpc>
                <a:spcPct val="130000"/>
              </a:lnSpc>
            </a:pPr>
            <a:r>
              <a:rPr lang="zh-CN" altLang="en-US" sz="1200" dirty="0"/>
              <a:t>The reference set also contains many cells and cell lines that have been processed or collected from pathogenic conditions.</a:t>
            </a:r>
            <a:endParaRPr lang="en-US" altLang="zh-CN" sz="1200" dirty="0"/>
          </a:p>
          <a:p>
            <a:pPr>
              <a:lnSpc>
                <a:spcPct val="130000"/>
              </a:lnSpc>
            </a:pPr>
            <a:r>
              <a:rPr lang="en-US" altLang="zh-CN" sz="1400" b="1" dirty="0"/>
              <a:t>Blueprint/ENCODE</a:t>
            </a:r>
          </a:p>
          <a:p>
            <a:pPr lvl="1">
              <a:lnSpc>
                <a:spcPct val="130000"/>
              </a:lnSpc>
            </a:pPr>
            <a:r>
              <a:rPr lang="zh-CN" altLang="en-US" sz="1200" dirty="0"/>
              <a:t>Consists of a large amount of </a:t>
            </a:r>
            <a:r>
              <a:rPr lang="en-US" altLang="zh-CN" sz="1200" dirty="0"/>
              <a:t>RNA-seq </a:t>
            </a:r>
            <a:r>
              <a:rPr lang="zh-CN" altLang="en-US" sz="1200" dirty="0"/>
              <a:t>data of pure stromal and immune cells generated by </a:t>
            </a:r>
            <a:r>
              <a:rPr lang="en-US" altLang="zh-CN" sz="1200" dirty="0"/>
              <a:t>Blueprint </a:t>
            </a:r>
            <a:r>
              <a:rPr lang="zh-CN" altLang="en-US" sz="1200" dirty="0"/>
              <a:t>(</a:t>
            </a:r>
            <a:r>
              <a:rPr lang="en-US" altLang="zh-CN" sz="1200" dirty="0"/>
              <a:t>Martens </a:t>
            </a:r>
            <a:r>
              <a:rPr lang="zh-CN" altLang="en-US" sz="1200" dirty="0"/>
              <a:t>and </a:t>
            </a:r>
            <a:r>
              <a:rPr lang="en-US" altLang="zh-CN" sz="1200" dirty="0" err="1"/>
              <a:t>Stunnenberg </a:t>
            </a:r>
            <a:r>
              <a:rPr lang="en-US" altLang="zh-CN" sz="1200" dirty="0"/>
              <a:t>2013</a:t>
            </a:r>
            <a:r>
              <a:rPr lang="zh-CN" altLang="en-US" sz="1200" dirty="0"/>
              <a:t>) and </a:t>
            </a:r>
            <a:r>
              <a:rPr lang="en-US" altLang="zh-CN" sz="1200" dirty="0"/>
              <a:t>ENCODE Project </a:t>
            </a:r>
            <a:r>
              <a:rPr lang="zh-CN" altLang="en-US" sz="1200" dirty="0"/>
              <a:t>(</a:t>
            </a:r>
            <a:r>
              <a:rPr lang="en-US" altLang="zh-CN" sz="1200" dirty="0"/>
              <a:t>ENCODE Project Consortium 2012</a:t>
            </a:r>
            <a:r>
              <a:rPr lang="zh-CN" altLang="en-US" sz="1200" dirty="0"/>
              <a:t>).</a:t>
            </a:r>
            <a:endParaRPr lang="en-US" altLang="zh-CN" sz="1200" dirty="0"/>
          </a:p>
          <a:p>
            <a:pPr lvl="1">
              <a:lnSpc>
                <a:spcPct val="130000"/>
              </a:lnSpc>
            </a:pPr>
            <a:r>
              <a:rPr lang="en-US" altLang="zh-CN" sz="1200" dirty="0" err="1"/>
              <a:t>BlueprintEncodeData</a:t>
            </a:r>
            <a:r>
              <a:rPr lang="en-US" altLang="zh-CN" sz="1200" dirty="0"/>
              <a:t>()-&gt;ref</a:t>
            </a:r>
          </a:p>
          <a:p>
            <a:pPr lvl="1">
              <a:lnSpc>
                <a:spcPct val="130000"/>
              </a:lnSpc>
            </a:pPr>
            <a:r>
              <a:rPr lang="zh-CN" altLang="en-US" sz="1200" dirty="0"/>
              <a:t>This reference is best suited for mixed samples that do not require high resolution and is particularly suitable for situations where easy-to-interpret labels are quickly needed. It provides good immune cell granularity, although it does not contain the finer monocyte and dendritic cell subtypes.</a:t>
            </a:r>
            <a:endParaRPr lang="en-US" altLang="zh-CN" sz="1200" dirty="0"/>
          </a:p>
          <a:p>
            <a:pPr>
              <a:lnSpc>
                <a:spcPct val="130000"/>
              </a:lnSpc>
            </a:pPr>
            <a:r>
              <a:rPr lang="zh-CN" altLang="en-US" sz="1400" b="1" dirty="0"/>
              <a:t>Mouse </a:t>
            </a:r>
            <a:r>
              <a:rPr lang="en-US" altLang="zh-CN" sz="1400" b="1" dirty="0"/>
              <a:t>RNA </a:t>
            </a:r>
            <a:r>
              <a:rPr lang="zh-CN" altLang="en-US" sz="1400" b="1" dirty="0"/>
              <a:t>sequences</a:t>
            </a:r>
            <a:endParaRPr lang="en-US" altLang="zh-CN" sz="1400" b="1" dirty="0"/>
          </a:p>
          <a:p>
            <a:pPr lvl="1">
              <a:lnSpc>
                <a:spcPct val="130000"/>
              </a:lnSpc>
            </a:pPr>
            <a:r>
              <a:rPr lang="zh-CN" altLang="en-US" sz="1200" dirty="0"/>
              <a:t>Contains a large collection of mouse </a:t>
            </a:r>
            <a:r>
              <a:rPr lang="en-US" altLang="zh-CN" sz="1200" dirty="0"/>
              <a:t>RNA-seq </a:t>
            </a:r>
            <a:r>
              <a:rPr lang="zh-CN" altLang="en-US" sz="1200" dirty="0"/>
              <a:t>datasets downloaded from the Gene Expression Omnibus (</a:t>
            </a:r>
            <a:r>
              <a:rPr lang="en-US" altLang="zh-CN" sz="1200" dirty="0"/>
              <a:t>Benayoun </a:t>
            </a:r>
            <a:r>
              <a:rPr lang="zh-CN" altLang="en-US" sz="1200" dirty="0"/>
              <a:t>et al., </a:t>
            </a:r>
            <a:r>
              <a:rPr lang="en-US" altLang="zh-CN" sz="1200" dirty="0"/>
              <a:t>2019</a:t>
            </a:r>
            <a:r>
              <a:rPr lang="zh-CN" altLang="en-US" sz="1200" dirty="0"/>
              <a:t>). Multiple cell types can be used, again primarily from blood, but also including several other tissues.</a:t>
            </a:r>
            <a:endParaRPr lang="en-US" altLang="zh-CN" sz="1200" dirty="0"/>
          </a:p>
          <a:p>
            <a:pPr lvl="1">
              <a:lnSpc>
                <a:spcPct val="130000"/>
              </a:lnSpc>
            </a:pPr>
            <a:r>
              <a:rPr lang="en-US" altLang="zh-CN" sz="1200" dirty="0" err="1"/>
              <a:t>MouseRNAseqData</a:t>
            </a:r>
            <a:r>
              <a:rPr lang="en-US" altLang="zh-CN" sz="1200" dirty="0"/>
              <a:t>()-&gt;ref</a:t>
            </a:r>
          </a:p>
          <a:p>
            <a:pPr lvl="1">
              <a:lnSpc>
                <a:spcPct val="130000"/>
              </a:lnSpc>
            </a:pPr>
            <a:r>
              <a:rPr lang="zh-CN" altLang="en-US" sz="1200" dirty="0"/>
              <a:t>Best suited for low-resolution labeling on a large number of tissue samples of brain, blood or heart is sufficient.</a:t>
            </a:r>
            <a:endParaRPr lang="en-US" altLang="zh-CN" sz="1200" dirty="0"/>
          </a:p>
        </p:txBody>
      </p:sp>
      <p:sp>
        <p:nvSpPr>
          <p:cNvPr id="3" name="标题 2">
            <a:extLst>
              <a:ext uri="{FF2B5EF4-FFF2-40B4-BE49-F238E27FC236}">
                <a16:creationId xmlns:a16="http://schemas.microsoft.com/office/drawing/2014/main" id="{79597F6D-9BCE-3B46-8ED5-9BD2F7EFCF26}"/>
              </a:ext>
            </a:extLst>
          </p:cNvPr>
          <p:cNvSpPr>
            <a:spLocks noGrp="1"/>
          </p:cNvSpPr>
          <p:nvPr>
            <p:ph type="title"/>
          </p:nvPr>
        </p:nvSpPr>
        <p:spPr/>
        <p:txBody>
          <a:bodyPr>
            <a:normAutofit/>
          </a:bodyPr>
          <a:lstStyle/>
          <a:p>
            <a:r>
              <a:rPr lang="en-US" altLang="zh-CN" sz="3600" dirty="0"/>
              <a:t>4. </a:t>
            </a:r>
            <a:r>
              <a:rPr lang="zh-CN" altLang="en-US" sz="3600" dirty="0"/>
              <a:t>Common Reference Set in </a:t>
            </a:r>
            <a:r>
              <a:rPr lang="en-US" altLang="zh-CN" sz="3600" dirty="0"/>
              <a:t>Celldex</a:t>
            </a:r>
          </a:p>
        </p:txBody>
      </p:sp>
    </p:spTree>
    <p:extLst>
      <p:ext uri="{BB962C8B-B14F-4D97-AF65-F5344CB8AC3E}">
        <p14:creationId xmlns:p14="http://schemas.microsoft.com/office/powerpoint/2010/main" val="421313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6C28A1-40D0-C9FA-8491-9088BEAA8954}"/>
              </a:ext>
            </a:extLst>
          </p:cNvPr>
          <p:cNvSpPr>
            <a:spLocks noGrp="1"/>
          </p:cNvSpPr>
          <p:nvPr>
            <p:ph idx="1"/>
          </p:nvPr>
        </p:nvSpPr>
        <p:spPr>
          <a:xfrm>
            <a:off x="875881" y="1241871"/>
            <a:ext cx="10440237" cy="5450332"/>
          </a:xfrm>
        </p:spPr>
        <p:txBody>
          <a:bodyPr>
            <a:normAutofit lnSpcReduction="10000"/>
          </a:bodyPr>
          <a:lstStyle/>
          <a:p>
            <a:pPr>
              <a:lnSpc>
                <a:spcPct val="120000"/>
              </a:lnSpc>
            </a:pPr>
            <a:r>
              <a:rPr lang="zh-CN" altLang="en-US" sz="1100" b="1" dirty="0"/>
              <a:t>Immunogenome Project</a:t>
            </a:r>
            <a:endParaRPr lang="en-US" altLang="zh-CN" sz="1100" b="1" dirty="0"/>
          </a:p>
          <a:p>
            <a:pPr lvl="1">
              <a:lnSpc>
                <a:spcPct val="120000"/>
              </a:lnSpc>
            </a:pPr>
            <a:r>
              <a:rPr lang="en-US" altLang="zh-CN" sz="1000" dirty="0" err="1"/>
              <a:t>The ImmGen reference </a:t>
            </a:r>
            <a:r>
              <a:rPr lang="zh-CN" altLang="en-US" sz="1000" dirty="0"/>
              <a:t>contains a microarray profile of pure mouse immune cells from the project of the same name (</a:t>
            </a:r>
            <a:r>
              <a:rPr lang="en-US" altLang="zh-CN" sz="1000" dirty="0"/>
              <a:t>Heng </a:t>
            </a:r>
            <a:r>
              <a:rPr lang="zh-CN" altLang="en-US" sz="1000" dirty="0"/>
              <a:t>et al., </a:t>
            </a:r>
            <a:r>
              <a:rPr lang="en-US" altLang="zh-CN" sz="1000" dirty="0"/>
              <a:t>2008</a:t>
            </a:r>
            <a:r>
              <a:rPr lang="zh-CN" altLang="en-US" sz="1000" dirty="0"/>
              <a:t>). This is the highest resolution immune reference available.</a:t>
            </a:r>
            <a:endParaRPr lang="en-US" altLang="zh-CN" sz="1000" dirty="0"/>
          </a:p>
          <a:p>
            <a:pPr lvl="1">
              <a:lnSpc>
                <a:spcPct val="120000"/>
              </a:lnSpc>
            </a:pPr>
            <a:r>
              <a:rPr lang="en-US" altLang="zh-CN" sz="1000" dirty="0" err="1"/>
              <a:t>ImmGenData</a:t>
            </a:r>
            <a:r>
              <a:rPr lang="en-US" altLang="zh-CN" sz="1000" dirty="0"/>
              <a:t>()-&gt;ref</a:t>
            </a:r>
          </a:p>
          <a:p>
            <a:pPr lvl="1">
              <a:lnSpc>
                <a:spcPct val="120000"/>
              </a:lnSpc>
            </a:pPr>
            <a:r>
              <a:rPr lang="zh-CN" altLang="en-US" sz="1000" dirty="0"/>
              <a:t>The reference exhaustively covers a surprising number of cell subtypes. However, this can be a double-edged sword as the high resolution may be difficult to interpret, especially for samples from experimental conditions that are not of interest. Users may wish to remove certain examples themselves depending on the use case.</a:t>
            </a:r>
            <a:endParaRPr lang="en-US" altLang="zh-CN" sz="1000" dirty="0"/>
          </a:p>
          <a:p>
            <a:pPr>
              <a:lnSpc>
                <a:spcPct val="120000"/>
              </a:lnSpc>
            </a:pPr>
            <a:r>
              <a:rPr lang="zh-CN" altLang="en-US" sz="1100" b="1" dirty="0"/>
              <a:t>Immune Cell Expression/eQTLs/Epigenomics </a:t>
            </a:r>
            <a:r>
              <a:rPr lang="en-US" altLang="zh-CN" sz="1100" b="1" dirty="0"/>
              <a:t>(DICE)</a:t>
            </a:r>
          </a:p>
          <a:p>
            <a:pPr lvl="1">
              <a:lnSpc>
                <a:spcPct val="120000"/>
              </a:lnSpc>
            </a:pPr>
            <a:r>
              <a:rPr lang="en-US" altLang="zh-CN" sz="1000" dirty="0"/>
              <a:t>The DICE </a:t>
            </a:r>
            <a:r>
              <a:rPr lang="zh-CN" altLang="en-US" sz="1000" dirty="0"/>
              <a:t>reference consists of a large number of </a:t>
            </a:r>
            <a:r>
              <a:rPr lang="en-US" altLang="zh-CN" sz="1000" dirty="0"/>
              <a:t>RNA-seq </a:t>
            </a:r>
            <a:r>
              <a:rPr lang="zh-CN" altLang="en-US" sz="1000" dirty="0"/>
              <a:t>samples from sorted cell populations from the project of the same name (</a:t>
            </a:r>
            <a:r>
              <a:rPr lang="en-US" altLang="zh-CN" sz="1000" dirty="0" err="1"/>
              <a:t>Schmiedel </a:t>
            </a:r>
            <a:r>
              <a:rPr lang="zh-CN" altLang="en-US" sz="1000" dirty="0"/>
              <a:t>et al., </a:t>
            </a:r>
            <a:r>
              <a:rPr lang="en-US" altLang="zh-CN" sz="1000" dirty="0"/>
              <a:t>2018</a:t>
            </a:r>
            <a:r>
              <a:rPr lang="zh-CN" altLang="en-US" sz="1000" dirty="0"/>
              <a:t>).</a:t>
            </a:r>
            <a:endParaRPr lang="en-US" altLang="zh-CN" sz="1000" dirty="0"/>
          </a:p>
          <a:p>
            <a:pPr lvl="1">
              <a:lnSpc>
                <a:spcPct val="120000"/>
              </a:lnSpc>
            </a:pPr>
            <a:r>
              <a:rPr lang="en-US" altLang="zh-CN" sz="1000" dirty="0" err="1"/>
              <a:t>DatabaseImmuneCellExpressionData</a:t>
            </a:r>
            <a:r>
              <a:rPr lang="en-US" altLang="zh-CN" sz="1000" dirty="0"/>
              <a:t>()-&gt;ref</a:t>
            </a:r>
          </a:p>
          <a:p>
            <a:pPr lvl="1">
              <a:lnSpc>
                <a:spcPct val="120000"/>
              </a:lnSpc>
            </a:pPr>
            <a:r>
              <a:rPr lang="zh-CN" altLang="en-US" sz="1000" dirty="0"/>
              <a:t>This reference is particularly useful for those interested in </a:t>
            </a:r>
            <a:r>
              <a:rPr lang="en-US" altLang="zh-CN" sz="1000" dirty="0"/>
              <a:t>CD4+ </a:t>
            </a:r>
            <a:r>
              <a:rPr lang="zh-CN" altLang="en-US" sz="1000" dirty="0"/>
              <a:t>T-cell subsets, although the lack of </a:t>
            </a:r>
            <a:r>
              <a:rPr lang="en-US" altLang="zh-CN" sz="1000" dirty="0"/>
              <a:t>CD4+ </a:t>
            </a:r>
            <a:r>
              <a:rPr lang="zh-CN" altLang="en-US" sz="1000" dirty="0"/>
              <a:t>central and effector memory samples may reduce accuracy in some cases. In addition, the lack of dendritic cells and individual B-cell subsets may result in these cell populations being mislabeled or their labeling being pruned in typical </a:t>
            </a:r>
            <a:r>
              <a:rPr lang="en-US" altLang="zh-CN" sz="1000" dirty="0"/>
              <a:t>PBMC </a:t>
            </a:r>
            <a:r>
              <a:rPr lang="zh-CN" altLang="en-US" sz="1000" dirty="0"/>
              <a:t>samples.</a:t>
            </a:r>
            <a:endParaRPr lang="en-US" altLang="zh-CN" sz="1000" dirty="0"/>
          </a:p>
          <a:p>
            <a:pPr>
              <a:lnSpc>
                <a:spcPct val="120000"/>
              </a:lnSpc>
            </a:pPr>
            <a:r>
              <a:rPr lang="en-US" altLang="zh-CN" sz="1100" b="1" dirty="0" err="1"/>
              <a:t>Novershtern </a:t>
            </a:r>
            <a:r>
              <a:rPr lang="zh-CN" altLang="en-US" sz="1100" b="1" dirty="0"/>
              <a:t>Hematopoietic Data</a:t>
            </a:r>
            <a:endParaRPr lang="en-US" altLang="zh-CN" sz="1100" b="1" dirty="0"/>
          </a:p>
          <a:p>
            <a:pPr lvl="1">
              <a:lnSpc>
                <a:spcPct val="120000"/>
              </a:lnSpc>
            </a:pPr>
            <a:r>
              <a:rPr lang="zh-CN" altLang="en-US" sz="1000" dirty="0"/>
              <a:t>Consists of a microarray dataset of classified hematopoietic cell populations from </a:t>
            </a:r>
            <a:r>
              <a:rPr lang="en-US" altLang="zh-CN" sz="1000" dirty="0"/>
              <a:t>GSE24759 </a:t>
            </a:r>
            <a:r>
              <a:rPr lang="zh-CN" altLang="en-US" sz="1000" dirty="0"/>
              <a:t>(</a:t>
            </a:r>
            <a:r>
              <a:rPr lang="en-US" altLang="zh-CN" sz="1000" dirty="0" err="1"/>
              <a:t>Novershtern </a:t>
            </a:r>
            <a:r>
              <a:rPr lang="zh-CN" altLang="en-US" sz="1000" dirty="0"/>
              <a:t>et al., </a:t>
            </a:r>
            <a:r>
              <a:rPr lang="en-US" altLang="zh-CN" sz="1000" dirty="0"/>
              <a:t>2011</a:t>
            </a:r>
            <a:r>
              <a:rPr lang="zh-CN" altLang="en-US" sz="1000" dirty="0"/>
              <a:t>).</a:t>
            </a:r>
            <a:endParaRPr lang="en-US" altLang="zh-CN" sz="1000" dirty="0"/>
          </a:p>
          <a:p>
            <a:pPr lvl="1">
              <a:lnSpc>
                <a:spcPct val="120000"/>
              </a:lnSpc>
            </a:pPr>
            <a:r>
              <a:rPr lang="en-US" altLang="zh-CN" sz="1000" dirty="0" err="1"/>
              <a:t>NovershternHematopoieticData</a:t>
            </a:r>
            <a:r>
              <a:rPr lang="en-US" altLang="zh-CN" sz="1000" dirty="0"/>
              <a:t>()-&gt;ref</a:t>
            </a:r>
          </a:p>
          <a:p>
            <a:pPr lvl="1">
              <a:lnSpc>
                <a:spcPct val="120000"/>
              </a:lnSpc>
            </a:pPr>
            <a:r>
              <a:rPr lang="zh-CN" altLang="en-US" sz="1000" dirty="0"/>
              <a:t>This reference provides the highest resolution for bone marrow cells and progenitor cells in the human immune reference. It has fewer T-cell subsets than other immune references but contains more </a:t>
            </a:r>
            <a:r>
              <a:rPr lang="en-US" altLang="zh-CN" sz="1000" dirty="0"/>
              <a:t>NK</a:t>
            </a:r>
            <a:r>
              <a:rPr lang="zh-CN" altLang="en-US" sz="1000" dirty="0"/>
              <a:t>, erythroid and granulocyte subsets. It may be the best choice for bone marrow samples.</a:t>
            </a:r>
            <a:endParaRPr lang="en-US" altLang="zh-CN" sz="1000" dirty="0"/>
          </a:p>
          <a:p>
            <a:pPr>
              <a:lnSpc>
                <a:spcPct val="120000"/>
              </a:lnSpc>
            </a:pPr>
            <a:r>
              <a:rPr lang="en-US" altLang="zh-CN" sz="1100" b="1" dirty="0"/>
              <a:t>Monaco </a:t>
            </a:r>
            <a:r>
              <a:rPr lang="zh-CN" altLang="en-US" sz="1100" b="1" dirty="0"/>
              <a:t>immunization data</a:t>
            </a:r>
            <a:endParaRPr lang="en-US" altLang="zh-CN" sz="1100" b="1" dirty="0"/>
          </a:p>
          <a:p>
            <a:pPr lvl="1">
              <a:lnSpc>
                <a:spcPct val="120000"/>
              </a:lnSpc>
            </a:pPr>
            <a:r>
              <a:rPr lang="zh-CN" altLang="en-US" sz="1000" dirty="0"/>
              <a:t>Bulk </a:t>
            </a:r>
            <a:r>
              <a:rPr lang="en-US" altLang="zh-CN" sz="1000" dirty="0"/>
              <a:t>RNA-seq </a:t>
            </a:r>
            <a:r>
              <a:rPr lang="zh-CN" altLang="en-US" sz="1000" dirty="0"/>
              <a:t>samples from the sorted immune cell population of </a:t>
            </a:r>
            <a:r>
              <a:rPr lang="en-US" altLang="zh-CN" sz="1000" dirty="0"/>
              <a:t>GSE107011 </a:t>
            </a:r>
            <a:r>
              <a:rPr lang="zh-CN" altLang="en-US" sz="1000" dirty="0"/>
              <a:t>(</a:t>
            </a:r>
            <a:r>
              <a:rPr lang="en-US" altLang="zh-CN" sz="1000" dirty="0"/>
              <a:t>Monaco </a:t>
            </a:r>
            <a:r>
              <a:rPr lang="zh-CN" altLang="en-US" sz="1000" dirty="0"/>
              <a:t>et al. </a:t>
            </a:r>
            <a:r>
              <a:rPr lang="en-US" altLang="zh-CN" sz="1000" dirty="0"/>
              <a:t>2019</a:t>
            </a:r>
            <a:r>
              <a:rPr lang="zh-CN" altLang="en-US" sz="1000" dirty="0"/>
              <a:t>).</a:t>
            </a:r>
            <a:endParaRPr lang="en-US" altLang="zh-CN" sz="1000" dirty="0"/>
          </a:p>
          <a:p>
            <a:pPr lvl="1">
              <a:lnSpc>
                <a:spcPct val="120000"/>
              </a:lnSpc>
            </a:pPr>
            <a:r>
              <a:rPr lang="en-US" altLang="zh-CN" sz="1000" dirty="0" err="1"/>
              <a:t>MonacoImmuneData</a:t>
            </a:r>
            <a:r>
              <a:rPr lang="en-US" altLang="zh-CN" sz="1000" dirty="0"/>
              <a:t>()-&gt;ref</a:t>
            </a:r>
          </a:p>
          <a:p>
            <a:pPr lvl="1">
              <a:lnSpc>
                <a:spcPct val="120000"/>
              </a:lnSpc>
            </a:pPr>
            <a:r>
              <a:rPr lang="zh-CN" altLang="en-US" sz="1000" dirty="0"/>
              <a:t>The human immune reference that best covers all bases of a typical </a:t>
            </a:r>
            <a:r>
              <a:rPr lang="en-US" altLang="zh-CN" sz="1000" dirty="0"/>
              <a:t>PBMC </a:t>
            </a:r>
            <a:r>
              <a:rPr lang="zh-CN" altLang="en-US" sz="1000" dirty="0"/>
              <a:t>sample. It provides a broad range of </a:t>
            </a:r>
            <a:r>
              <a:rPr lang="en-US" altLang="zh-CN" sz="1000" dirty="0"/>
              <a:t>B </a:t>
            </a:r>
            <a:r>
              <a:rPr lang="zh-CN" altLang="en-US" sz="1000" dirty="0"/>
              <a:t>and </a:t>
            </a:r>
            <a:r>
              <a:rPr lang="en-US" altLang="zh-CN" sz="1000" dirty="0"/>
              <a:t>T </a:t>
            </a:r>
            <a:r>
              <a:rPr lang="zh-CN" altLang="en-US" sz="1000" dirty="0"/>
              <a:t>cell subsets, distinguishes between classical and non-classical monocytes, includes basic dendritic cell subsets, and also includes neutrophil and basophil samples to help identify small contaminating populations that may have entered </a:t>
            </a:r>
            <a:r>
              <a:rPr lang="en-US" altLang="zh-CN" sz="1000" dirty="0"/>
              <a:t>PBMC </a:t>
            </a:r>
            <a:r>
              <a:rPr lang="zh-CN" altLang="en-US" sz="1000" dirty="0"/>
              <a:t>preparations.</a:t>
            </a:r>
            <a:endParaRPr lang="en-US" altLang="zh-CN" sz="1000" dirty="0"/>
          </a:p>
        </p:txBody>
      </p:sp>
      <p:sp>
        <p:nvSpPr>
          <p:cNvPr id="3" name="标题 2">
            <a:extLst>
              <a:ext uri="{FF2B5EF4-FFF2-40B4-BE49-F238E27FC236}">
                <a16:creationId xmlns:a16="http://schemas.microsoft.com/office/drawing/2014/main" id="{79597F6D-9BCE-3B46-8ED5-9BD2F7EFCF26}"/>
              </a:ext>
            </a:extLst>
          </p:cNvPr>
          <p:cNvSpPr>
            <a:spLocks noGrp="1"/>
          </p:cNvSpPr>
          <p:nvPr>
            <p:ph type="title"/>
          </p:nvPr>
        </p:nvSpPr>
        <p:spPr/>
        <p:txBody>
          <a:bodyPr>
            <a:normAutofit/>
          </a:bodyPr>
          <a:lstStyle/>
          <a:p>
            <a:r>
              <a:rPr lang="zh-CN" altLang="en-US" sz="3600" dirty="0"/>
              <a:t>Common Reference Set in </a:t>
            </a:r>
            <a:r>
              <a:rPr lang="en-US" altLang="zh-CN" sz="3600" dirty="0"/>
              <a:t>Celldex</a:t>
            </a:r>
          </a:p>
        </p:txBody>
      </p:sp>
    </p:spTree>
    <p:extLst>
      <p:ext uri="{BB962C8B-B14F-4D97-AF65-F5344CB8AC3E}">
        <p14:creationId xmlns:p14="http://schemas.microsoft.com/office/powerpoint/2010/main" val="60868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603E89-3F44-6827-23D1-7FFDEC3AA15D}"/>
              </a:ext>
            </a:extLst>
          </p:cNvPr>
          <p:cNvSpPr>
            <a:spLocks noGrp="1"/>
          </p:cNvSpPr>
          <p:nvPr>
            <p:ph idx="1"/>
          </p:nvPr>
        </p:nvSpPr>
        <p:spPr>
          <a:xfrm>
            <a:off x="838200" y="1492469"/>
            <a:ext cx="10515600" cy="1936531"/>
          </a:xfrm>
        </p:spPr>
        <p:txBody>
          <a:bodyPr>
            <a:normAutofit/>
          </a:bodyPr>
          <a:lstStyle/>
          <a:p>
            <a:pPr>
              <a:lnSpc>
                <a:spcPct val="120000"/>
              </a:lnSpc>
              <a:buFont typeface="Wingdings" panose="05000000000000000000" pitchFamily="2" charset="2"/>
              <a:buChar char="Ø"/>
            </a:pPr>
            <a:r>
              <a:rPr lang="en-US" altLang="zh-CN" sz="2000" dirty="0"/>
              <a:t>SingleR is </a:t>
            </a:r>
            <a:r>
              <a:rPr lang="zh-CN" altLang="en-US" sz="2000" dirty="0"/>
              <a:t>more of a cell enrichment tool (similar to doing </a:t>
            </a:r>
            <a:r>
              <a:rPr lang="en-US" altLang="zh-CN" sz="2000" dirty="0"/>
              <a:t>GO </a:t>
            </a:r>
            <a:r>
              <a:rPr lang="zh-CN" altLang="en-US" sz="2000" dirty="0"/>
              <a:t>and </a:t>
            </a:r>
            <a:r>
              <a:rPr lang="en-US" altLang="zh-CN" sz="2000" dirty="0"/>
              <a:t>KEGG </a:t>
            </a:r>
            <a:r>
              <a:rPr lang="zh-CN" altLang="en-US" sz="2000" dirty="0"/>
              <a:t>enrichment)</a:t>
            </a:r>
            <a:endParaRPr lang="en-US" altLang="zh-CN" sz="2000" dirty="0"/>
          </a:p>
          <a:p>
            <a:pPr>
              <a:lnSpc>
                <a:spcPct val="120000"/>
              </a:lnSpc>
              <a:buFont typeface="Wingdings" panose="05000000000000000000" pitchFamily="2" charset="2"/>
              <a:buChar char="Ø"/>
            </a:pPr>
            <a:r>
              <a:rPr lang="en-US" altLang="zh-CN" sz="2000" dirty="0"/>
              <a:t>According to the aforementioned introduction, users can define their own specific reference sets or, of course, provide custom marker genes to </a:t>
            </a:r>
            <a:r>
              <a:rPr lang="en-US" altLang="zh-CN" sz="2000" dirty="0" err="1"/>
              <a:t>singleR</a:t>
            </a:r>
            <a:r>
              <a:rPr lang="en-US" altLang="zh-CN" sz="2000" dirty="0"/>
              <a:t>, which facilitates the setup of personalized cell annotation analysis for specific biological questions.</a:t>
            </a:r>
            <a:endParaRPr lang="zh-CN" altLang="en-US" sz="2000" dirty="0"/>
          </a:p>
        </p:txBody>
      </p:sp>
      <p:sp>
        <p:nvSpPr>
          <p:cNvPr id="3" name="标题 2">
            <a:extLst>
              <a:ext uri="{FF2B5EF4-FFF2-40B4-BE49-F238E27FC236}">
                <a16:creationId xmlns:a16="http://schemas.microsoft.com/office/drawing/2014/main" id="{F468125A-CC3C-FDF8-FF00-B2F206DD8A6B}"/>
              </a:ext>
            </a:extLst>
          </p:cNvPr>
          <p:cNvSpPr>
            <a:spLocks noGrp="1"/>
          </p:cNvSpPr>
          <p:nvPr>
            <p:ph type="title"/>
          </p:nvPr>
        </p:nvSpPr>
        <p:spPr/>
        <p:txBody>
          <a:bodyPr>
            <a:normAutofit/>
          </a:bodyPr>
          <a:lstStyle/>
          <a:p>
            <a:r>
              <a:rPr lang="en-US" altLang="zh-CN" sz="3600" dirty="0"/>
              <a:t>Tips</a:t>
            </a:r>
            <a:endParaRPr lang="zh-CN" altLang="en-US" sz="3600" dirty="0"/>
          </a:p>
        </p:txBody>
      </p:sp>
    </p:spTree>
    <p:extLst>
      <p:ext uri="{BB962C8B-B14F-4D97-AF65-F5344CB8AC3E}">
        <p14:creationId xmlns:p14="http://schemas.microsoft.com/office/powerpoint/2010/main" val="37232276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14249</TotalTime>
  <Words>1650</Words>
  <Application>Microsoft Office PowerPoint</Application>
  <PresentationFormat>宽屏</PresentationFormat>
  <Paragraphs>70</Paragraphs>
  <Slides>9</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pingfang SC</vt:lpstr>
      <vt:lpstr>等线</vt:lpstr>
      <vt:lpstr>等线 Light</vt:lpstr>
      <vt:lpstr>Arial</vt:lpstr>
      <vt:lpstr>Wingdings</vt:lpstr>
      <vt:lpstr>Office 主题​​</vt:lpstr>
      <vt:lpstr>Annotation of cell subpopulations using SingleR</vt:lpstr>
      <vt:lpstr>1. Introduction to Cell Annotation</vt:lpstr>
      <vt:lpstr>2. Introduction to SingleR</vt:lpstr>
      <vt:lpstr>PowerPoint 演示文稿</vt:lpstr>
      <vt:lpstr>PowerPoint 演示文稿</vt:lpstr>
      <vt:lpstr>3. Introduction to celldex</vt:lpstr>
      <vt:lpstr>4. Common Reference Set in Celldex</vt:lpstr>
      <vt:lpstr>Common Reference Set in Celldex</vt:lpstr>
      <vt:lpstr>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keywords>, docId:2E47D68407F8788C1198456F01A6997D</cp:keywords>
  <cp:lastModifiedBy>charlie.wan88@outlook.com</cp:lastModifiedBy>
  <cp:revision>117</cp:revision>
  <dcterms:created xsi:type="dcterms:W3CDTF">2023-03-04T01:27:25Z</dcterms:created>
  <dcterms:modified xsi:type="dcterms:W3CDTF">2023-06-14T06:14:39Z</dcterms:modified>
</cp:coreProperties>
</file>