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73" r:id="rId4"/>
    <p:sldId id="274" r:id="rId5"/>
    <p:sldId id="276" r:id="rId6"/>
    <p:sldId id="275"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01" autoAdjust="0"/>
  </p:normalViewPr>
  <p:slideViewPr>
    <p:cSldViewPr snapToGrid="0">
      <p:cViewPr varScale="1">
        <p:scale>
          <a:sx n="94" d="100"/>
          <a:sy n="94" d="100"/>
        </p:scale>
        <p:origin x="11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AA9D5-BBA3-4980-9B5F-58AC77813A85}"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CB9B7-7DC3-4555-A5E7-C98F109A9773}" type="slidenum">
              <a:rPr lang="zh-CN" altLang="en-US" smtClean="0"/>
              <a:t>‹#›</a:t>
            </a:fld>
            <a:endParaRPr lang="zh-CN" altLang="en-US"/>
          </a:p>
        </p:txBody>
      </p:sp>
    </p:spTree>
    <p:extLst>
      <p:ext uri="{BB962C8B-B14F-4D97-AF65-F5344CB8AC3E}">
        <p14:creationId xmlns:p14="http://schemas.microsoft.com/office/powerpoint/2010/main" val="30294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http://bioconductor.org/books/release/SingleRBook/introduction.html#motivation</a:t>
            </a:r>
            <a:endParaRPr lang="zh-CN" altLang="en-US" dirty="0"/>
          </a:p>
        </p:txBody>
      </p:sp>
      <p:sp>
        <p:nvSpPr>
          <p:cNvPr id="4" name="灯片编号占位符 3"/>
          <p:cNvSpPr>
            <a:spLocks noGrp="1"/>
          </p:cNvSpPr>
          <p:nvPr>
            <p:ph type="sldNum" sz="quarter" idx="5"/>
          </p:nvPr>
        </p:nvSpPr>
        <p:spPr/>
        <p:txBody>
          <a:bodyPr/>
          <a:lstStyle/>
          <a:p>
            <a:fld id="{0B9CB9B7-7DC3-4555-A5E7-C98F109A9773}" type="slidenum">
              <a:rPr lang="zh-CN" altLang="en-US" smtClean="0"/>
              <a:t>2</a:t>
            </a:fld>
            <a:endParaRPr lang="zh-CN" altLang="en-US"/>
          </a:p>
        </p:txBody>
      </p:sp>
    </p:spTree>
    <p:extLst>
      <p:ext uri="{BB962C8B-B14F-4D97-AF65-F5344CB8AC3E}">
        <p14:creationId xmlns:p14="http://schemas.microsoft.com/office/powerpoint/2010/main" val="105528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22A30-DA11-7CBA-1C99-97746F982A8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A0D92F-0710-DBC8-4766-249702C7E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40AAA5F-5D8E-8EED-050C-AAEED361FF1F}"/>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303A99A2-813C-0EC0-9598-DDFD98B1A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5FBEAC-BA82-9C7A-5CF6-1B328FC084B5}"/>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438405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31637-25E1-E68D-2C91-03BBB88128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26C5A1-6421-69D8-08CD-7A39A5B2B7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6114D-67AF-8982-C798-8CBB616054D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23A40CBC-F7CE-3CFD-0F96-F31AAD8816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F060DA-4EDC-B788-5F35-7A4E1D2D403F}"/>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30375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69C739B-B781-5475-6F88-D664B97642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4794DC-83F5-DEBC-3392-92DA21BC40D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6C7D2C-2A99-090B-C665-A812BB6AFEF7}"/>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7271704E-7B97-E3A4-9989-46721DB4B2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5687B-7140-72AC-E912-2300F34D236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06103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8BDF00-095B-6346-EFA4-B1BFF75FBA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874FDF-E88E-595A-1020-41F33E0EFC60}"/>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BFC119BE-3AAB-108B-696E-0C8BD0AFA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3F87C-11EB-FC9A-E065-44AF0425EAF3}"/>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pic>
        <p:nvPicPr>
          <p:cNvPr id="8" name="图片 7">
            <a:extLst>
              <a:ext uri="{FF2B5EF4-FFF2-40B4-BE49-F238E27FC236}">
                <a16:creationId xmlns:a16="http://schemas.microsoft.com/office/drawing/2014/main" id="{63DCC23A-8394-685D-0120-E0F46A7505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152395" cy="1152395"/>
          </a:xfrm>
          <a:prstGeom prst="rect">
            <a:avLst/>
          </a:prstGeom>
        </p:spPr>
      </p:pic>
      <p:cxnSp>
        <p:nvCxnSpPr>
          <p:cNvPr id="10" name="直接连接符 9">
            <a:extLst>
              <a:ext uri="{FF2B5EF4-FFF2-40B4-BE49-F238E27FC236}">
                <a16:creationId xmlns:a16="http://schemas.microsoft.com/office/drawing/2014/main" id="{EC871D8C-445C-AF79-3BBC-7C412F5F0E16}"/>
              </a:ext>
            </a:extLst>
          </p:cNvPr>
          <p:cNvCxnSpPr>
            <a:cxnSpLocks/>
          </p:cNvCxnSpPr>
          <p:nvPr userDrawn="1"/>
        </p:nvCxnSpPr>
        <p:spPr>
          <a:xfrm>
            <a:off x="838200" y="1152395"/>
            <a:ext cx="113538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7877AFDC-A292-EB96-5B12-9270F8F5857A}"/>
              </a:ext>
            </a:extLst>
          </p:cNvPr>
          <p:cNvSpPr>
            <a:spLocks noGrp="1"/>
          </p:cNvSpPr>
          <p:nvPr>
            <p:ph type="title"/>
          </p:nvPr>
        </p:nvSpPr>
        <p:spPr>
          <a:xfrm>
            <a:off x="1026091" y="275432"/>
            <a:ext cx="10515600" cy="787270"/>
          </a:xfrm>
        </p:spPr>
        <p:txBody>
          <a:bodyPr/>
          <a:lstStyle/>
          <a:p>
            <a:r>
              <a:rPr lang="zh-CN" altLang="en-US"/>
              <a:t>单击此处编辑母版标题样式</a:t>
            </a:r>
          </a:p>
        </p:txBody>
      </p:sp>
    </p:spTree>
    <p:extLst>
      <p:ext uri="{BB962C8B-B14F-4D97-AF65-F5344CB8AC3E}">
        <p14:creationId xmlns:p14="http://schemas.microsoft.com/office/powerpoint/2010/main" val="282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B32F6-5B14-4F79-B380-17466AE6C87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D7F4DB-A5CF-B936-8D4A-D5498513E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FF90DE9-0613-18D4-254E-3095609F2F6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DAD9B97-2200-661F-5152-000563649A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3076B-A446-B0BF-3765-3E604892BA9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2857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E4B1-7822-D7A3-2001-33EF0ADFB9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37A91-1FC4-EF31-A403-A1367467C16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734A53C-4786-DF53-271A-D39F891ADD6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A951095-7342-7643-1C93-9BACE2CFC899}"/>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023F2FB5-5C2A-712C-3ED2-97C560F7F7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51874-858D-CB97-7BC6-9B5DE7D55B06}"/>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29011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E6B5F-8333-ADD0-045F-C93BF1FE53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0C992-5EC4-B0CB-2A62-9C8ED3880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D5D6D56-3540-A405-2651-C369D2978E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31526CD-9F51-939B-0053-0B6225724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12BDF6-329A-3714-3278-52FE936983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4C9BD8-572E-8499-1637-CA4AE4DB2AC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8" name="页脚占位符 7">
            <a:extLst>
              <a:ext uri="{FF2B5EF4-FFF2-40B4-BE49-F238E27FC236}">
                <a16:creationId xmlns:a16="http://schemas.microsoft.com/office/drawing/2014/main" id="{EDF5DC53-3EDB-F521-140F-1059947A505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63D93-D426-8C9E-0D89-D73B76DD78CE}"/>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42312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16B9D-5B0B-B6E7-F13A-C1011C924E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93595-A222-73A2-7826-9EC1EACD049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4" name="页脚占位符 3">
            <a:extLst>
              <a:ext uri="{FF2B5EF4-FFF2-40B4-BE49-F238E27FC236}">
                <a16:creationId xmlns:a16="http://schemas.microsoft.com/office/drawing/2014/main" id="{FE507434-7F35-EAF1-2DA2-80D4D61695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83936F-AD95-4213-D0EB-7B5092D062C4}"/>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95865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EA2674-D250-C066-5592-319444754DE5}"/>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3" name="页脚占位符 2">
            <a:extLst>
              <a:ext uri="{FF2B5EF4-FFF2-40B4-BE49-F238E27FC236}">
                <a16:creationId xmlns:a16="http://schemas.microsoft.com/office/drawing/2014/main" id="{66D42EEC-1F20-E668-C05B-F0B5970268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F03964-9C7C-1739-EB3E-E85846C73D22}"/>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60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8A25-9D1C-7651-9B9C-8D8341FA22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B68A7F-6F0C-58FC-42F8-253937100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E1D3E5-E0D6-C119-239C-1A64D56A8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1164E0-8922-023A-4B5F-2B8AFE4D4372}"/>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BB6180E1-51E9-D034-2448-F40328CBBD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0FBED1-558F-A346-F25F-1C760ECBE0EA}"/>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246661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8A7DF-DFDC-1802-76BA-D09AB6975A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E56278-9856-96AC-8BCD-2DAA0D8D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E1BC53-5E8F-3A2B-AA16-BA6FBFD5D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2DB8-49F3-CF41-27D2-46E70A9D76DA}"/>
              </a:ext>
            </a:extLst>
          </p:cNvPr>
          <p:cNvSpPr>
            <a:spLocks noGrp="1"/>
          </p:cNvSpPr>
          <p:nvPr>
            <p:ph type="dt" sz="half" idx="10"/>
          </p:nvPr>
        </p:nvSpPr>
        <p:spPr/>
        <p:txBody>
          <a:bodyPr/>
          <a:lstStyle/>
          <a:p>
            <a:fld id="{DB3F8D44-FC6C-4F3C-AE20-417DDB379FCE}" type="datetimeFigureOut">
              <a:rPr lang="zh-CN" altLang="en-US" smtClean="0"/>
              <a:t>2023/6/14</a:t>
            </a:fld>
            <a:endParaRPr lang="zh-CN" altLang="en-US"/>
          </a:p>
        </p:txBody>
      </p:sp>
      <p:sp>
        <p:nvSpPr>
          <p:cNvPr id="6" name="页脚占位符 5">
            <a:extLst>
              <a:ext uri="{FF2B5EF4-FFF2-40B4-BE49-F238E27FC236}">
                <a16:creationId xmlns:a16="http://schemas.microsoft.com/office/drawing/2014/main" id="{4D34D6CA-C651-C6CD-FAFC-5368CAB59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65F9B0-3421-35A6-57C2-ACBD27B8F6A8}"/>
              </a:ext>
            </a:extLst>
          </p:cNvPr>
          <p:cNvSpPr>
            <a:spLocks noGrp="1"/>
          </p:cNvSpPr>
          <p:nvPr>
            <p:ph type="sldNum" sz="quarter" idx="12"/>
          </p:nvPr>
        </p:nvSpPr>
        <p:spPr/>
        <p:txBody>
          <a:body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379700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AF3288-A4FE-CEF1-27B0-3E2A44D1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here to edit the master header style</a:t>
            </a:r>
          </a:p>
        </p:txBody>
      </p:sp>
      <p:sp>
        <p:nvSpPr>
          <p:cNvPr id="3" name="文本占位符 2">
            <a:extLst>
              <a:ext uri="{FF2B5EF4-FFF2-40B4-BE49-F238E27FC236}">
                <a16:creationId xmlns:a16="http://schemas.microsoft.com/office/drawing/2014/main" id="{08B94C9A-B11E-F5F2-79F0-3C89F9FE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here to edit the master text style</a:t>
            </a:r>
          </a:p>
          <a:p>
            <a:pPr lvl="1"/>
            <a:r>
              <a:rPr lang="zh-CN" altLang="en-US"/>
              <a:t>Grade 2</a:t>
            </a:r>
          </a:p>
          <a:p>
            <a:pPr lvl="2"/>
            <a:r>
              <a:rPr lang="zh-CN" altLang="en-US"/>
              <a:t>Grade 3</a:t>
            </a:r>
          </a:p>
          <a:p>
            <a:pPr lvl="3"/>
            <a:r>
              <a:rPr lang="zh-CN" altLang="en-US"/>
              <a:t>Level 4</a:t>
            </a:r>
          </a:p>
          <a:p>
            <a:pPr lvl="4"/>
            <a:r>
              <a:rPr lang="zh-CN" altLang="en-US"/>
              <a:t>Grade 5</a:t>
            </a:r>
          </a:p>
        </p:txBody>
      </p:sp>
      <p:sp>
        <p:nvSpPr>
          <p:cNvPr id="4" name="日期占位符 3">
            <a:extLst>
              <a:ext uri="{FF2B5EF4-FFF2-40B4-BE49-F238E27FC236}">
                <a16:creationId xmlns:a16="http://schemas.microsoft.com/office/drawing/2014/main" id="{2A860030-A9AE-B8C1-7D9B-4931FD066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F8D44-FC6C-4F3C-AE20-417DDB379FCE}" type="datetimeFigureOut">
              <a:rPr lang="zh-CN" altLang="en-US" smtClean="0"/>
              <a:t>2023/6/14</a:t>
            </a:fld>
            <a:endParaRPr lang="zh-CN" altLang="en-US"/>
          </a:p>
        </p:txBody>
      </p:sp>
      <p:sp>
        <p:nvSpPr>
          <p:cNvPr id="5" name="页脚占位符 4">
            <a:extLst>
              <a:ext uri="{FF2B5EF4-FFF2-40B4-BE49-F238E27FC236}">
                <a16:creationId xmlns:a16="http://schemas.microsoft.com/office/drawing/2014/main" id="{6B2EA027-DA94-D0CE-631B-EDD026D72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A5F3FE-9D91-48BC-3E93-85C47A986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ECB77-27B9-4722-8265-C860328F122C}" type="slidenum">
              <a:rPr lang="zh-CN" altLang="en-US" smtClean="0"/>
              <a:t>‹#›</a:t>
            </a:fld>
            <a:endParaRPr lang="zh-CN" altLang="en-US"/>
          </a:p>
        </p:txBody>
      </p:sp>
    </p:spTree>
    <p:extLst>
      <p:ext uri="{BB962C8B-B14F-4D97-AF65-F5344CB8AC3E}">
        <p14:creationId xmlns:p14="http://schemas.microsoft.com/office/powerpoint/2010/main" val="1653398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ioconductor.org/books/3.14/OSCA.advanced/trajectory-analysis.html" TargetMode="External"/><Relationship Id="rId2" Type="http://schemas.openxmlformats.org/officeDocument/2006/relationships/hyperlink" Target="http://cole-trapnell-lab.github.io/monocle-rel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qjin/CellCh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velocyto.org/" TargetMode="External"/><Relationship Id="rId2" Type="http://schemas.openxmlformats.org/officeDocument/2006/relationships/hyperlink" Target="https://www.embopress.org/doi/full/10.15252/msb.20211028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ioconductor.org/packages/release/bioc/vignettes/ReactomeGSA/inst/doc/analysing-scRNAseq.html" TargetMode="External"/><Relationship Id="rId2" Type="http://schemas.openxmlformats.org/officeDocument/2006/relationships/hyperlink" Target="https://reactome.github.io/ReactomeGS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F42D9-F35B-CF72-0FEF-471A2E676F76}"/>
              </a:ext>
            </a:extLst>
          </p:cNvPr>
          <p:cNvSpPr>
            <a:spLocks noGrp="1"/>
          </p:cNvSpPr>
          <p:nvPr>
            <p:ph type="ctrTitle"/>
          </p:nvPr>
        </p:nvSpPr>
        <p:spPr/>
        <p:txBody>
          <a:bodyPr>
            <a:normAutofit/>
          </a:bodyPr>
          <a:lstStyle/>
          <a:p>
            <a:r>
              <a:rPr lang="zh-CN" altLang="en-US" sz="4000" dirty="0"/>
              <a:t>Advanced analysis of </a:t>
            </a:r>
            <a:r>
              <a:rPr lang="en-US" altLang="zh-CN" sz="4000" dirty="0"/>
              <a:t>scRNA-seq </a:t>
            </a:r>
            <a:r>
              <a:rPr lang="zh-CN" altLang="en-US" sz="4000" dirty="0"/>
              <a:t>data</a:t>
            </a:r>
          </a:p>
        </p:txBody>
      </p:sp>
      <p:sp>
        <p:nvSpPr>
          <p:cNvPr id="3" name="副标题 2">
            <a:extLst>
              <a:ext uri="{FF2B5EF4-FFF2-40B4-BE49-F238E27FC236}">
                <a16:creationId xmlns:a16="http://schemas.microsoft.com/office/drawing/2014/main" id="{01323149-5724-EDB2-9A8B-B96A5C769BCF}"/>
              </a:ext>
            </a:extLst>
          </p:cNvPr>
          <p:cNvSpPr>
            <a:spLocks noGrp="1"/>
          </p:cNvSpPr>
          <p:nvPr>
            <p:ph type="subTitle" idx="1"/>
          </p:nvPr>
        </p:nvSpPr>
        <p:spPr/>
        <p:txBody>
          <a:bodyPr/>
          <a:lstStyle/>
          <a:p>
            <a:r>
              <a:rPr lang="zh-CN" altLang="en-US" dirty="0"/>
              <a:t>Practices</a:t>
            </a:r>
          </a:p>
        </p:txBody>
      </p:sp>
    </p:spTree>
    <p:extLst>
      <p:ext uri="{BB962C8B-B14F-4D97-AF65-F5344CB8AC3E}">
        <p14:creationId xmlns:p14="http://schemas.microsoft.com/office/powerpoint/2010/main" val="87580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D7499-D536-EFFA-938E-045CBDA53CDC}"/>
              </a:ext>
            </a:extLst>
          </p:cNvPr>
          <p:cNvSpPr>
            <a:spLocks noGrp="1"/>
          </p:cNvSpPr>
          <p:nvPr>
            <p:ph type="title"/>
          </p:nvPr>
        </p:nvSpPr>
        <p:spPr>
          <a:xfrm>
            <a:off x="998881" y="263525"/>
            <a:ext cx="10194235" cy="855799"/>
          </a:xfrm>
        </p:spPr>
        <p:txBody>
          <a:bodyPr>
            <a:normAutofit/>
          </a:bodyPr>
          <a:lstStyle/>
          <a:p>
            <a:r>
              <a:rPr lang="en-US" altLang="zh-CN" sz="3200" dirty="0"/>
              <a:t>C</a:t>
            </a:r>
            <a:r>
              <a:rPr lang="zh-CN" altLang="en-US" sz="3200" dirty="0"/>
              <a:t>ontent</a:t>
            </a:r>
            <a:r>
              <a:rPr lang="en-US" altLang="zh-CN" sz="3200" dirty="0"/>
              <a:t>s</a:t>
            </a:r>
            <a:endParaRPr lang="zh-CN" altLang="en-US" sz="3200" dirty="0"/>
          </a:p>
        </p:txBody>
      </p:sp>
      <p:sp>
        <p:nvSpPr>
          <p:cNvPr id="3" name="内容占位符 2">
            <a:extLst>
              <a:ext uri="{FF2B5EF4-FFF2-40B4-BE49-F238E27FC236}">
                <a16:creationId xmlns:a16="http://schemas.microsoft.com/office/drawing/2014/main" id="{D36E2E9D-6E73-D10F-52D7-2CD8CEFE9560}"/>
              </a:ext>
            </a:extLst>
          </p:cNvPr>
          <p:cNvSpPr>
            <a:spLocks noGrp="1"/>
          </p:cNvSpPr>
          <p:nvPr>
            <p:ph idx="1"/>
          </p:nvPr>
        </p:nvSpPr>
        <p:spPr>
          <a:xfrm>
            <a:off x="838199" y="1220924"/>
            <a:ext cx="10515600" cy="1877876"/>
          </a:xfrm>
        </p:spPr>
        <p:txBody>
          <a:bodyPr>
            <a:normAutofit/>
          </a:bodyPr>
          <a:lstStyle/>
          <a:p>
            <a:pPr>
              <a:lnSpc>
                <a:spcPct val="120000"/>
              </a:lnSpc>
            </a:pPr>
            <a:r>
              <a:rPr lang="en-US" altLang="zh-CN" sz="2400" dirty="0"/>
              <a:t>Trajectory analysis</a:t>
            </a:r>
          </a:p>
          <a:p>
            <a:pPr>
              <a:lnSpc>
                <a:spcPct val="120000"/>
              </a:lnSpc>
            </a:pPr>
            <a:r>
              <a:rPr lang="zh-CN" altLang="en-US" sz="2400" dirty="0"/>
              <a:t>Cell Communication Analysis</a:t>
            </a:r>
            <a:endParaRPr lang="en-US" altLang="zh-CN" sz="2400" dirty="0"/>
          </a:p>
          <a:p>
            <a:pPr>
              <a:lnSpc>
                <a:spcPct val="120000"/>
              </a:lnSpc>
            </a:pPr>
            <a:r>
              <a:rPr lang="zh-CN" altLang="en-US" sz="2400" dirty="0"/>
              <a:t>Metabolic Analysis</a:t>
            </a:r>
            <a:endParaRPr lang="en-US" altLang="zh-CN" sz="2400" dirty="0"/>
          </a:p>
        </p:txBody>
      </p:sp>
    </p:spTree>
    <p:extLst>
      <p:ext uri="{BB962C8B-B14F-4D97-AF65-F5344CB8AC3E}">
        <p14:creationId xmlns:p14="http://schemas.microsoft.com/office/powerpoint/2010/main" val="3388756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3B33F5-4F7B-E2F4-6D18-29A0B909016E}"/>
              </a:ext>
            </a:extLst>
          </p:cNvPr>
          <p:cNvSpPr>
            <a:spLocks noGrp="1"/>
          </p:cNvSpPr>
          <p:nvPr>
            <p:ph idx="1"/>
          </p:nvPr>
        </p:nvSpPr>
        <p:spPr>
          <a:xfrm>
            <a:off x="838200" y="1470025"/>
            <a:ext cx="10515600" cy="4351338"/>
          </a:xfrm>
        </p:spPr>
        <p:txBody>
          <a:bodyPr>
            <a:normAutofit fontScale="77500" lnSpcReduction="20000"/>
          </a:bodyPr>
          <a:lstStyle/>
          <a:p>
            <a:pPr>
              <a:lnSpc>
                <a:spcPct val="130000"/>
              </a:lnSpc>
            </a:pPr>
            <a:r>
              <a:rPr lang="en-US" altLang="zh-CN" dirty="0"/>
              <a:t>Single-cell genomics offers a means of precisely quantifying the state of individual cells and thus may enable the construction of explicit, genome-scale dynamical cellular models. Early single-cell transcriptomic studies lend support to the idea that cells are occupants of a vast, complex landscape of possible states and raise doubts that cell types are precisely defined, discrete entities. Time series experiments of differentiation have observed cells transitioning between a starting state and one or more end states, with many cells distributed along a “trajectory” between them. The </a:t>
            </a:r>
            <a:r>
              <a:rPr lang="en-US" altLang="zh-CN" dirty="0">
                <a:hlinkClick r:id="rId2"/>
              </a:rPr>
              <a:t>Monocle</a:t>
            </a:r>
            <a:r>
              <a:rPr lang="en-US" altLang="zh-CN" dirty="0"/>
              <a:t> algorithm introduced the notion of </a:t>
            </a:r>
            <a:r>
              <a:rPr lang="en-US" altLang="zh-CN" dirty="0" err="1"/>
              <a:t>pseudotime</a:t>
            </a:r>
            <a:r>
              <a:rPr lang="en-US" altLang="zh-CN" dirty="0"/>
              <a:t>, a quantitative measure of biological progression through a process such as cell differentiation.</a:t>
            </a:r>
          </a:p>
          <a:p>
            <a:pPr>
              <a:lnSpc>
                <a:spcPct val="130000"/>
              </a:lnSpc>
            </a:pPr>
            <a:r>
              <a:rPr lang="en-US" altLang="zh-CN" dirty="0">
                <a:hlinkClick r:id="rId3"/>
              </a:rPr>
              <a:t>http://bioconductor.org/books/3.14/OSCA.advanced/trajectory-analysis.html</a:t>
            </a:r>
            <a:r>
              <a:rPr lang="en-US" altLang="zh-CN" dirty="0"/>
              <a:t> </a:t>
            </a:r>
            <a:endParaRPr lang="zh-CN" altLang="en-US" dirty="0"/>
          </a:p>
        </p:txBody>
      </p:sp>
      <p:sp>
        <p:nvSpPr>
          <p:cNvPr id="3" name="标题 2">
            <a:extLst>
              <a:ext uri="{FF2B5EF4-FFF2-40B4-BE49-F238E27FC236}">
                <a16:creationId xmlns:a16="http://schemas.microsoft.com/office/drawing/2014/main" id="{4D4BA28B-56E1-5617-819D-F6496E0115A3}"/>
              </a:ext>
            </a:extLst>
          </p:cNvPr>
          <p:cNvSpPr>
            <a:spLocks noGrp="1"/>
          </p:cNvSpPr>
          <p:nvPr>
            <p:ph type="title"/>
          </p:nvPr>
        </p:nvSpPr>
        <p:spPr/>
        <p:txBody>
          <a:bodyPr>
            <a:normAutofit/>
          </a:bodyPr>
          <a:lstStyle/>
          <a:p>
            <a:r>
              <a:rPr lang="en-US" altLang="zh-CN" sz="3600" dirty="0"/>
              <a:t>1. </a:t>
            </a:r>
            <a:r>
              <a:rPr lang="zh-CN" altLang="en-US" sz="3600" dirty="0"/>
              <a:t>Trajectory analysis</a:t>
            </a:r>
          </a:p>
        </p:txBody>
      </p:sp>
    </p:spTree>
    <p:extLst>
      <p:ext uri="{BB962C8B-B14F-4D97-AF65-F5344CB8AC3E}">
        <p14:creationId xmlns:p14="http://schemas.microsoft.com/office/powerpoint/2010/main" val="138382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120B81-4633-88BF-5193-BDF99C314436}"/>
              </a:ext>
            </a:extLst>
          </p:cNvPr>
          <p:cNvSpPr>
            <a:spLocks noGrp="1"/>
          </p:cNvSpPr>
          <p:nvPr>
            <p:ph idx="1"/>
          </p:nvPr>
        </p:nvSpPr>
        <p:spPr>
          <a:xfrm>
            <a:off x="838200" y="1371600"/>
            <a:ext cx="10515600" cy="5210968"/>
          </a:xfrm>
        </p:spPr>
        <p:txBody>
          <a:bodyPr>
            <a:normAutofit fontScale="55000" lnSpcReduction="20000"/>
          </a:bodyPr>
          <a:lstStyle/>
          <a:p>
            <a:pPr>
              <a:lnSpc>
                <a:spcPct val="140000"/>
              </a:lnSpc>
            </a:pPr>
            <a:r>
              <a:rPr lang="en-US" altLang="zh-CN" dirty="0"/>
              <a:t>Cell communication is a vital process through which cells respond to external and internal stimuli. In multicellular organisms, this dynamic coordination of cells, known as cell-cell communication (CCC), plays a crucial role in various biological processes like apoptosis, cell migration, and overall maintenance of homeostasis and disease regulation. CCC primarily revolves around protein-mediated interactions, where secreted ligands bind to specific receptors on the plasma membrane. However, CCC encompasses a broader range of interactions, including secreted enzymes, extracellular matrix proteins, transporters, and physical contact-dependent interactions like cell-cell adhesion proteins and gap junctions.</a:t>
            </a:r>
          </a:p>
          <a:p>
            <a:pPr>
              <a:lnSpc>
                <a:spcPct val="140000"/>
              </a:lnSpc>
            </a:pPr>
            <a:r>
              <a:rPr lang="en-US" altLang="zh-CN" dirty="0"/>
              <a:t>Cell communication is closely intertwined with other cellular processes, as external stimuli often trigger downstream responses. In CCC, this typically involves the activation of canonical pathways and downstream transcription factors in receiver cells that receive the signaling molecules. These external stimuli ultimately lead to functional changes in receiver cells, which, in turn, interact with their microenvironment to propagate the effects. Traditionally, studying CCC required specialized biochemical assays such as proximity labeling proteomics, co-immunoprecipitation, and yeast two-hybrid screening [</a:t>
            </a:r>
            <a:r>
              <a:rPr lang="en-US" altLang="zh-CN" dirty="0" err="1"/>
              <a:t>Armingol</a:t>
            </a:r>
            <a:r>
              <a:rPr lang="en-US" altLang="zh-CN" dirty="0"/>
              <a:t> et al., 2021]. However, the advent of transcriptomics has revolutionized the field, shifting the focus from identifying cell types to understanding the relationships between them [</a:t>
            </a:r>
            <a:r>
              <a:rPr lang="en-US" altLang="zh-CN" dirty="0" err="1"/>
              <a:t>Almet</a:t>
            </a:r>
            <a:r>
              <a:rPr lang="en-US" altLang="zh-CN" dirty="0"/>
              <a:t> et al., 2021]. Consequently, inferring CCC from single-cell transcriptomics data has become a routine approach, allowing for system-level hypotheses regarding intercellular crosstalk in vivo. This approach provides valuable insights into the complexity of cell communication and its impact on cellular behaviors and functions.</a:t>
            </a:r>
            <a:r>
              <a:rPr lang="en-US" altLang="zh-CN" dirty="0">
                <a:hlinkClick r:id="rId2"/>
              </a:rPr>
              <a:t> </a:t>
            </a:r>
          </a:p>
          <a:p>
            <a:pPr>
              <a:lnSpc>
                <a:spcPct val="140000"/>
              </a:lnSpc>
            </a:pPr>
            <a:r>
              <a:rPr lang="en-US" altLang="zh-CN" dirty="0">
                <a:hlinkClick r:id="rId2"/>
              </a:rPr>
              <a:t>CellChat</a:t>
            </a:r>
            <a:r>
              <a:rPr lang="en-US" altLang="zh-CN" dirty="0"/>
              <a:t>: Inference and analysis of cell-cell communication</a:t>
            </a:r>
          </a:p>
        </p:txBody>
      </p:sp>
      <p:sp>
        <p:nvSpPr>
          <p:cNvPr id="3" name="标题 2">
            <a:extLst>
              <a:ext uri="{FF2B5EF4-FFF2-40B4-BE49-F238E27FC236}">
                <a16:creationId xmlns:a16="http://schemas.microsoft.com/office/drawing/2014/main" id="{D7064D86-1EFA-5DA8-2D75-C9681AC160D4}"/>
              </a:ext>
            </a:extLst>
          </p:cNvPr>
          <p:cNvSpPr>
            <a:spLocks noGrp="1"/>
          </p:cNvSpPr>
          <p:nvPr>
            <p:ph type="title"/>
          </p:nvPr>
        </p:nvSpPr>
        <p:spPr/>
        <p:txBody>
          <a:bodyPr>
            <a:normAutofit/>
          </a:bodyPr>
          <a:lstStyle/>
          <a:p>
            <a:r>
              <a:rPr lang="en-US" altLang="zh-CN" sz="3600" dirty="0"/>
              <a:t>2. </a:t>
            </a:r>
            <a:r>
              <a:rPr lang="zh-CN" altLang="en-US" sz="3600" dirty="0"/>
              <a:t>Cell communication analysis</a:t>
            </a:r>
          </a:p>
        </p:txBody>
      </p:sp>
    </p:spTree>
    <p:extLst>
      <p:ext uri="{BB962C8B-B14F-4D97-AF65-F5344CB8AC3E}">
        <p14:creationId xmlns:p14="http://schemas.microsoft.com/office/powerpoint/2010/main" val="30551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9FBFA5-5B5A-ADD2-C4BC-37085E9D49FC}"/>
              </a:ext>
            </a:extLst>
          </p:cNvPr>
          <p:cNvSpPr>
            <a:spLocks noGrp="1"/>
          </p:cNvSpPr>
          <p:nvPr>
            <p:ph idx="1"/>
          </p:nvPr>
        </p:nvSpPr>
        <p:spPr>
          <a:xfrm>
            <a:off x="838200" y="1391921"/>
            <a:ext cx="10515600" cy="3108960"/>
          </a:xfrm>
        </p:spPr>
        <p:txBody>
          <a:bodyPr>
            <a:normAutofit fontScale="92500"/>
          </a:bodyPr>
          <a:lstStyle/>
          <a:p>
            <a:pPr>
              <a:lnSpc>
                <a:spcPct val="120000"/>
              </a:lnSpc>
            </a:pPr>
            <a:r>
              <a:rPr lang="en-US" altLang="zh-CN" sz="2400" dirty="0"/>
              <a:t>RNA velocity has enabled the recovery of directed dynamic information from single-cell transcriptomics by connecting measurements to the underlying kinetics of gene expression. This approach has opened up new ways of studying cellular dynamics. Here, we review the current state of RNA velocity modeling approaches, discuss various examples illustrating limitations and potential pitfalls, and provide guidance on how the ensuing challenges may be addressed (</a:t>
            </a:r>
            <a:r>
              <a:rPr lang="en-US" altLang="zh-CN" sz="1200" dirty="0">
                <a:hlinkClick r:id="rId2"/>
              </a:rPr>
              <a:t>https://www.embopress.org/doi/full/10.15252/msb.202110282</a:t>
            </a:r>
            <a:r>
              <a:rPr lang="en-US" altLang="zh-CN" sz="2400" dirty="0"/>
              <a:t>).</a:t>
            </a:r>
          </a:p>
          <a:p>
            <a:pPr>
              <a:lnSpc>
                <a:spcPct val="120000"/>
              </a:lnSpc>
            </a:pPr>
            <a:r>
              <a:rPr lang="en-US" altLang="zh-CN" sz="2400" dirty="0">
                <a:hlinkClick r:id="rId3"/>
              </a:rPr>
              <a:t>Velocyto</a:t>
            </a:r>
            <a:r>
              <a:rPr lang="en-US" altLang="zh-CN" sz="2400" dirty="0"/>
              <a:t>: Estimating RNA velocity in single cell RNA sequencing datasets.</a:t>
            </a:r>
            <a:endParaRPr lang="zh-CN" altLang="en-US" sz="2400" dirty="0"/>
          </a:p>
        </p:txBody>
      </p:sp>
      <p:sp>
        <p:nvSpPr>
          <p:cNvPr id="3" name="标题 2">
            <a:extLst>
              <a:ext uri="{FF2B5EF4-FFF2-40B4-BE49-F238E27FC236}">
                <a16:creationId xmlns:a16="http://schemas.microsoft.com/office/drawing/2014/main" id="{BD3C1984-D52B-EE26-0EE7-88409FF2C652}"/>
              </a:ext>
            </a:extLst>
          </p:cNvPr>
          <p:cNvSpPr>
            <a:spLocks noGrp="1"/>
          </p:cNvSpPr>
          <p:nvPr>
            <p:ph type="title"/>
          </p:nvPr>
        </p:nvSpPr>
        <p:spPr/>
        <p:txBody>
          <a:bodyPr>
            <a:normAutofit/>
          </a:bodyPr>
          <a:lstStyle/>
          <a:p>
            <a:r>
              <a:rPr lang="en-US" altLang="zh-CN" sz="3600" dirty="0"/>
              <a:t>3. RNA velocity </a:t>
            </a:r>
            <a:endParaRPr lang="zh-CN" altLang="en-US" sz="3600" dirty="0"/>
          </a:p>
        </p:txBody>
      </p:sp>
    </p:spTree>
    <p:extLst>
      <p:ext uri="{BB962C8B-B14F-4D97-AF65-F5344CB8AC3E}">
        <p14:creationId xmlns:p14="http://schemas.microsoft.com/office/powerpoint/2010/main" val="350783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F1DF7C5-C45B-5E70-365C-21354A267127}"/>
              </a:ext>
            </a:extLst>
          </p:cNvPr>
          <p:cNvSpPr>
            <a:spLocks noGrp="1"/>
          </p:cNvSpPr>
          <p:nvPr>
            <p:ph idx="1"/>
          </p:nvPr>
        </p:nvSpPr>
        <p:spPr>
          <a:xfrm>
            <a:off x="838200" y="1825625"/>
            <a:ext cx="10515600" cy="2665095"/>
          </a:xfrm>
        </p:spPr>
        <p:txBody>
          <a:bodyPr/>
          <a:lstStyle/>
          <a:p>
            <a:pPr>
              <a:lnSpc>
                <a:spcPct val="120000"/>
              </a:lnSpc>
            </a:pPr>
            <a:r>
              <a:rPr lang="en-US" altLang="zh-CN" dirty="0">
                <a:hlinkClick r:id="rId2"/>
              </a:rPr>
              <a:t>https://reactome.github.io/ReactomeGSA/</a:t>
            </a:r>
            <a:endParaRPr lang="en-US" altLang="zh-CN" dirty="0"/>
          </a:p>
          <a:p>
            <a:pPr>
              <a:lnSpc>
                <a:spcPct val="120000"/>
              </a:lnSpc>
            </a:pPr>
            <a:r>
              <a:rPr lang="en-US" altLang="zh-CN" dirty="0">
                <a:hlinkClick r:id="rId3"/>
              </a:rPr>
              <a:t>https://bioconductor.org/packages/release/bioc/vignettes/ReactomeGSA/inst/doc/analysing-scRNAseq.html</a:t>
            </a:r>
            <a:endParaRPr lang="en-US" altLang="zh-CN" dirty="0"/>
          </a:p>
        </p:txBody>
      </p:sp>
      <p:sp>
        <p:nvSpPr>
          <p:cNvPr id="3" name="标题 2">
            <a:extLst>
              <a:ext uri="{FF2B5EF4-FFF2-40B4-BE49-F238E27FC236}">
                <a16:creationId xmlns:a16="http://schemas.microsoft.com/office/drawing/2014/main" id="{A35CE1E5-CFDA-6AC9-1080-815AF02C8CB7}"/>
              </a:ext>
            </a:extLst>
          </p:cNvPr>
          <p:cNvSpPr>
            <a:spLocks noGrp="1"/>
          </p:cNvSpPr>
          <p:nvPr>
            <p:ph type="title"/>
          </p:nvPr>
        </p:nvSpPr>
        <p:spPr/>
        <p:txBody>
          <a:bodyPr>
            <a:normAutofit/>
          </a:bodyPr>
          <a:lstStyle/>
          <a:p>
            <a:r>
              <a:rPr lang="en-US" altLang="zh-CN" sz="3600" dirty="0"/>
              <a:t>4. M</a:t>
            </a:r>
            <a:r>
              <a:rPr lang="zh-CN" altLang="en-US" sz="3600" dirty="0"/>
              <a:t>etabolic </a:t>
            </a:r>
            <a:r>
              <a:rPr lang="en-US" altLang="zh-CN" sz="3600" dirty="0"/>
              <a:t>pathway</a:t>
            </a:r>
            <a:r>
              <a:rPr lang="zh-CN" altLang="en-US" sz="3600" dirty="0"/>
              <a:t> analysis</a:t>
            </a:r>
          </a:p>
        </p:txBody>
      </p:sp>
    </p:spTree>
    <p:extLst>
      <p:ext uri="{BB962C8B-B14F-4D97-AF65-F5344CB8AC3E}">
        <p14:creationId xmlns:p14="http://schemas.microsoft.com/office/powerpoint/2010/main" val="2737972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14278</TotalTime>
  <Words>604</Words>
  <Application>Microsoft Office PowerPoint</Application>
  <PresentationFormat>宽屏</PresentationFormat>
  <Paragraphs>21</Paragraphs>
  <Slides>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Advanced analysis of scRNA-seq data</vt:lpstr>
      <vt:lpstr>Contents</vt:lpstr>
      <vt:lpstr>1. Trajectory analysis</vt:lpstr>
      <vt:lpstr>2. Cell communication analysis</vt:lpstr>
      <vt:lpstr>3. RNA velocity </vt:lpstr>
      <vt:lpstr>4. Metabolic pathway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 docId:D9C9185C4B985FE16C73F37C93BA1E6D</cp:keywords>
  <cp:lastModifiedBy>charlie.wan88@outlook.com</cp:lastModifiedBy>
  <cp:revision>113</cp:revision>
  <dcterms:created xsi:type="dcterms:W3CDTF">2023-03-04T01:27:25Z</dcterms:created>
  <dcterms:modified xsi:type="dcterms:W3CDTF">2023-06-14T06:40:39Z</dcterms:modified>
</cp:coreProperties>
</file>